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0" r:id="rId3"/>
    <p:sldId id="322" r:id="rId4"/>
    <p:sldId id="324" r:id="rId5"/>
    <p:sldId id="326" r:id="rId6"/>
    <p:sldId id="330" r:id="rId7"/>
    <p:sldId id="327" r:id="rId8"/>
    <p:sldId id="328" r:id="rId9"/>
    <p:sldId id="329" r:id="rId10"/>
    <p:sldId id="331" r:id="rId11"/>
    <p:sldId id="332" r:id="rId12"/>
    <p:sldId id="333" r:id="rId13"/>
    <p:sldId id="339" r:id="rId14"/>
    <p:sldId id="341" r:id="rId15"/>
    <p:sldId id="340" r:id="rId16"/>
    <p:sldId id="342" r:id="rId17"/>
    <p:sldId id="338" r:id="rId18"/>
    <p:sldId id="334" r:id="rId19"/>
    <p:sldId id="346" r:id="rId20"/>
    <p:sldId id="347" r:id="rId21"/>
    <p:sldId id="345" r:id="rId22"/>
    <p:sldId id="335" r:id="rId23"/>
    <p:sldId id="343" r:id="rId24"/>
    <p:sldId id="344" r:id="rId2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BABAB68-7788-E44F-ABEC-335F9B87198A}">
          <p14:sldIdLst>
            <p14:sldId id="256"/>
            <p14:sldId id="320"/>
            <p14:sldId id="322"/>
            <p14:sldId id="324"/>
            <p14:sldId id="326"/>
            <p14:sldId id="330"/>
            <p14:sldId id="327"/>
            <p14:sldId id="328"/>
            <p14:sldId id="329"/>
            <p14:sldId id="331"/>
            <p14:sldId id="332"/>
            <p14:sldId id="333"/>
            <p14:sldId id="339"/>
            <p14:sldId id="341"/>
            <p14:sldId id="340"/>
            <p14:sldId id="342"/>
            <p14:sldId id="338"/>
            <p14:sldId id="334"/>
            <p14:sldId id="346"/>
            <p14:sldId id="347"/>
            <p14:sldId id="345"/>
            <p14:sldId id="335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5455" autoAdjust="0"/>
  </p:normalViewPr>
  <p:slideViewPr>
    <p:cSldViewPr snapToGrid="0" snapToObjects="1">
      <p:cViewPr>
        <p:scale>
          <a:sx n="124" d="100"/>
          <a:sy n="124" d="100"/>
        </p:scale>
        <p:origin x="888" y="144"/>
      </p:cViewPr>
      <p:guideLst>
        <p:guide orient="horz" pos="1800"/>
        <p:guide pos="3072"/>
      </p:guideLst>
    </p:cSldViewPr>
  </p:slideViewPr>
  <p:outlineViewPr>
    <p:cViewPr>
      <p:scale>
        <a:sx n="33" d="100"/>
        <a:sy n="33" d="100"/>
      </p:scale>
      <p:origin x="0" y="33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F5121-9063-2B4F-A694-FCCE70825B00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EB04-A4D7-9D45-BB6C-7847921A49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05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92BFE-F575-E044-8508-2AE80A6776EE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6D43-4CDD-024A-8B1E-E7ED99B601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646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6D43-4CDD-024A-8B1E-E7ED99B601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92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6D43-4CDD-024A-8B1E-E7ED99B6017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41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9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5"/>
            <a:ext cx="7886700" cy="1250156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56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400969"/>
            <a:ext cx="3887391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2459748"/>
          </a:xfrm>
        </p:spPr>
        <p:txBody>
          <a:bodyPr>
            <a:normAutofit/>
          </a:bodyPr>
          <a:lstStyle/>
          <a:p>
            <a:pPr algn="l"/>
            <a:r>
              <a:rPr lang="fr-FR" sz="4800" b="1" dirty="0" smtClean="0"/>
              <a:t>Trier</a:t>
            </a:r>
            <a:br>
              <a:rPr lang="fr-FR" sz="4800" b="1" dirty="0" smtClean="0"/>
            </a:br>
            <a:endParaRPr lang="fr-FR" sz="4800" b="1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99" y="4123375"/>
            <a:ext cx="7428437" cy="858049"/>
          </a:xfrm>
        </p:spPr>
        <p:txBody>
          <a:bodyPr>
            <a:noAutofit/>
          </a:bodyPr>
          <a:lstStyle/>
          <a:p>
            <a:pPr algn="l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sur notebook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</a:p>
          <a:p>
            <a:r>
              <a:rPr lang="fr-FR" dirty="0" smtClean="0"/>
              <a:t>pire cas et meilleurs cas</a:t>
            </a:r>
          </a:p>
          <a:p>
            <a:r>
              <a:rPr lang="fr-FR" dirty="0" smtClean="0"/>
              <a:t>expérimentations :</a:t>
            </a:r>
          </a:p>
          <a:p>
            <a:pPr lvl="1"/>
            <a:r>
              <a:rPr lang="fr-FR" dirty="0" smtClean="0"/>
              <a:t>décompte du nombre </a:t>
            </a:r>
            <a:r>
              <a:rPr lang="fr-FR" smtClean="0"/>
              <a:t>de comparaisons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 rapide </a:t>
            </a:r>
            <a:r>
              <a:rPr lang="fr-FR" i="1" dirty="0" err="1" smtClean="0"/>
              <a:t>quicksort</a:t>
            </a:r>
            <a:endParaRPr lang="fr-FR" i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 premier exemple de tri récursif très efficace en pratique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284514"/>
            <a:ext cx="7886700" cy="3862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Ranger une valeur à sa place définitive</a:t>
            </a:r>
          </a:p>
          <a:p>
            <a:pPr lvl="1"/>
            <a:r>
              <a:rPr lang="fr-FR" dirty="0" smtClean="0"/>
              <a:t>toutes celles à sa gauche sont plus petites</a:t>
            </a:r>
          </a:p>
          <a:p>
            <a:pPr lvl="1"/>
            <a:r>
              <a:rPr lang="fr-FR" dirty="0" smtClean="0"/>
              <a:t>toutes celles à sa droite sont plus grandes</a:t>
            </a:r>
          </a:p>
          <a:p>
            <a:pPr lvl="1"/>
            <a:r>
              <a:rPr lang="fr-FR" dirty="0" smtClean="0"/>
              <a:t>ces sous-tableaux gauche et droit ne sont pas (encore) triés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Récursion</a:t>
            </a:r>
            <a:endParaRPr lang="fr-FR" dirty="0" smtClean="0"/>
          </a:p>
          <a:p>
            <a:pPr lvl="1"/>
            <a:r>
              <a:rPr lang="fr-FR" dirty="0" smtClean="0"/>
              <a:t>on </a:t>
            </a:r>
            <a:r>
              <a:rPr lang="fr-FR" dirty="0"/>
              <a:t>place correctement </a:t>
            </a:r>
            <a:r>
              <a:rPr lang="fr-FR" dirty="0" smtClean="0"/>
              <a:t>une des valeurs du tableau, en </a:t>
            </a:r>
            <a:r>
              <a:rPr lang="fr-FR" dirty="0" err="1" smtClean="0">
                <a:solidFill>
                  <a:schemeClr val="accent5"/>
                </a:solidFill>
              </a:rPr>
              <a:t>t</a:t>
            </a:r>
            <a:r>
              <a:rPr lang="fr-FR" dirty="0" smtClean="0">
                <a:solidFill>
                  <a:schemeClr val="accent5"/>
                </a:solidFill>
              </a:rPr>
              <a:t>[p]</a:t>
            </a:r>
            <a:r>
              <a:rPr lang="fr-FR" dirty="0" smtClean="0"/>
              <a:t> par exemple</a:t>
            </a:r>
          </a:p>
          <a:p>
            <a:pPr lvl="1"/>
            <a:r>
              <a:rPr lang="fr-FR" dirty="0" smtClean="0"/>
              <a:t>le tableau initial </a:t>
            </a:r>
            <a:r>
              <a:rPr lang="fr-FR" dirty="0" err="1" smtClean="0"/>
              <a:t>t</a:t>
            </a:r>
            <a:r>
              <a:rPr lang="fr-FR" dirty="0" smtClean="0"/>
              <a:t>[0..n] est partagé en </a:t>
            </a:r>
            <a:r>
              <a:rPr lang="fr-FR" dirty="0"/>
              <a:t>2</a:t>
            </a:r>
            <a:r>
              <a:rPr lang="fr-FR" dirty="0" smtClean="0"/>
              <a:t> sous-tableaux :</a:t>
            </a:r>
          </a:p>
          <a:p>
            <a:pPr marL="356616" lvl="1" indent="0">
              <a:buNone/>
            </a:pPr>
            <a:r>
              <a:rPr lang="fr-FR" dirty="0" smtClean="0"/>
              <a:t>		</a:t>
            </a:r>
            <a:r>
              <a:rPr lang="fr-FR" dirty="0" err="1" smtClean="0">
                <a:solidFill>
                  <a:schemeClr val="accent5"/>
                </a:solidFill>
              </a:rPr>
              <a:t>t_gauche</a:t>
            </a:r>
            <a:r>
              <a:rPr lang="fr-FR" dirty="0" smtClean="0"/>
              <a:t>[0..</a:t>
            </a:r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p</a:t>
            </a:r>
            <a:r>
              <a:rPr lang="fr-FR" dirty="0" smtClean="0">
                <a:solidFill>
                  <a:schemeClr val="accent5"/>
                </a:solidFill>
              </a:rPr>
              <a:t>-1</a:t>
            </a:r>
            <a:r>
              <a:rPr lang="fr-FR" dirty="0" smtClean="0"/>
              <a:t>] et </a:t>
            </a:r>
            <a:r>
              <a:rPr lang="fr-FR" dirty="0" err="1" smtClean="0">
                <a:solidFill>
                  <a:schemeClr val="accent5"/>
                </a:solidFill>
              </a:rPr>
              <a:t>t_droit</a:t>
            </a:r>
            <a:r>
              <a:rPr lang="fr-FR" dirty="0" smtClean="0"/>
              <a:t>[</a:t>
            </a:r>
            <a:r>
              <a:rPr lang="fr-FR" dirty="0" smtClean="0">
                <a:solidFill>
                  <a:schemeClr val="accent5"/>
                </a:solidFill>
              </a:rPr>
              <a:t>p+1</a:t>
            </a:r>
            <a:r>
              <a:rPr lang="fr-FR" dirty="0" smtClean="0"/>
              <a:t> .. n] </a:t>
            </a:r>
          </a:p>
          <a:p>
            <a:pPr lvl="1"/>
            <a:r>
              <a:rPr lang="fr-FR" dirty="0" smtClean="0"/>
              <a:t>et on trie chacun de </a:t>
            </a:r>
            <a:r>
              <a:rPr lang="fr-FR" smtClean="0"/>
              <a:t>ces sous-tableaux </a:t>
            </a:r>
            <a:r>
              <a:rPr lang="fr-FR" dirty="0" smtClean="0"/>
              <a:t>en appliquant le même principe</a:t>
            </a:r>
          </a:p>
          <a:p>
            <a:pPr lvl="4">
              <a:buFont typeface="Wingdings" charset="2"/>
              <a:buChar char="à"/>
            </a:pPr>
            <a:r>
              <a:rPr lang="fr-FR" sz="2000" dirty="0" err="1" smtClean="0">
                <a:solidFill>
                  <a:srgbClr val="FF0000"/>
                </a:solidFill>
              </a:rPr>
              <a:t>récursion</a:t>
            </a:r>
            <a:endParaRPr lang="fr-FR" sz="2000" dirty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terminaison</a:t>
            </a:r>
            <a:r>
              <a:rPr lang="fr-FR" dirty="0" smtClean="0"/>
              <a:t> : quand on a un sous-tableau trié</a:t>
            </a:r>
          </a:p>
          <a:p>
            <a:pPr marL="356616" lvl="1" indent="0">
              <a:buNone/>
            </a:pPr>
            <a:r>
              <a:rPr lang="fr-FR" dirty="0" smtClean="0"/>
              <a:t>		le sous-tableau est de taille 1 : réduit à 1 élément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597250"/>
          </a:xfrm>
        </p:spPr>
        <p:txBody>
          <a:bodyPr>
            <a:normAutofit/>
          </a:bodyPr>
          <a:lstStyle/>
          <a:p>
            <a:r>
              <a:rPr lang="fr-FR" i="1" dirty="0" err="1" smtClean="0"/>
              <a:t>Quicksort</a:t>
            </a:r>
            <a:r>
              <a:rPr lang="fr-FR" dirty="0" smtClean="0"/>
              <a:t> : étape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8924" y="901521"/>
            <a:ext cx="7886700" cy="4395439"/>
          </a:xfrm>
        </p:spPr>
        <p:txBody>
          <a:bodyPr/>
          <a:lstStyle/>
          <a:p>
            <a:pPr marL="0" lvl="1" indent="0">
              <a:spcBef>
                <a:spcPts val="780"/>
              </a:spcBef>
              <a:buNone/>
            </a:pPr>
            <a:r>
              <a:rPr lang="fr-FR" sz="2000" b="1" dirty="0" smtClean="0"/>
              <a:t>Placer </a:t>
            </a:r>
            <a:r>
              <a:rPr lang="fr-FR" sz="2000" b="1" dirty="0"/>
              <a:t>correctement une des valeurs du tableau, </a:t>
            </a:r>
            <a:r>
              <a:rPr lang="fr-FR" sz="2000" b="1" dirty="0" smtClean="0"/>
              <a:t>en </a:t>
            </a:r>
            <a:r>
              <a:rPr lang="fr-FR" sz="2000" b="1" dirty="0" err="1">
                <a:solidFill>
                  <a:schemeClr val="accent5"/>
                </a:solidFill>
              </a:rPr>
              <a:t>t</a:t>
            </a:r>
            <a:r>
              <a:rPr lang="fr-FR" sz="2000" b="1" dirty="0">
                <a:solidFill>
                  <a:schemeClr val="accent5"/>
                </a:solidFill>
              </a:rPr>
              <a:t>[p]</a:t>
            </a:r>
            <a:r>
              <a:rPr lang="fr-FR" sz="2000" b="1" dirty="0"/>
              <a:t> par </a:t>
            </a:r>
            <a:r>
              <a:rPr lang="fr-FR" sz="2000" b="1" dirty="0" smtClean="0"/>
              <a:t>exemple</a:t>
            </a:r>
          </a:p>
          <a:p>
            <a:pPr marL="642366" lvl="2" indent="-285750">
              <a:spcBef>
                <a:spcPts val="200"/>
              </a:spcBef>
            </a:pPr>
            <a:r>
              <a:rPr lang="fr-FR" dirty="0" smtClean="0"/>
              <a:t>choisir une valeur : un </a:t>
            </a:r>
            <a:r>
              <a:rPr lang="fr-FR" dirty="0" smtClean="0">
                <a:solidFill>
                  <a:schemeClr val="accent5"/>
                </a:solidFill>
              </a:rPr>
              <a:t>pivot</a:t>
            </a:r>
            <a:r>
              <a:rPr lang="fr-FR" dirty="0" smtClean="0"/>
              <a:t>	par exemple v = </a:t>
            </a:r>
            <a:r>
              <a:rPr lang="fr-FR" dirty="0" err="1" smtClean="0"/>
              <a:t>t</a:t>
            </a:r>
            <a:r>
              <a:rPr lang="fr-FR" dirty="0" smtClean="0"/>
              <a:t>[0]</a:t>
            </a:r>
          </a:p>
          <a:p>
            <a:pPr marL="642366" lvl="2" indent="-285750">
              <a:spcBef>
                <a:spcPts val="200"/>
              </a:spcBef>
            </a:pPr>
            <a:r>
              <a:rPr lang="fr-FR" dirty="0" smtClean="0"/>
              <a:t>parcourir et comparer chaque élément du tableau </a:t>
            </a:r>
            <a:r>
              <a:rPr lang="fr-FR" dirty="0"/>
              <a:t>à </a:t>
            </a:r>
            <a:r>
              <a:rPr lang="fr-FR" dirty="0" err="1"/>
              <a:t>t</a:t>
            </a:r>
            <a:r>
              <a:rPr lang="fr-FR" dirty="0"/>
              <a:t>[0] </a:t>
            </a:r>
            <a:r>
              <a:rPr lang="fr-FR" dirty="0" smtClean="0"/>
              <a:t>: </a:t>
            </a:r>
            <a:r>
              <a:rPr lang="fr-FR" dirty="0" err="1" smtClean="0"/>
              <a:t>t</a:t>
            </a:r>
            <a:r>
              <a:rPr lang="fr-FR" dirty="0" smtClean="0"/>
              <a:t>[i] ≤ v (= </a:t>
            </a:r>
            <a:r>
              <a:rPr lang="fr-FR" dirty="0" err="1" smtClean="0"/>
              <a:t>t</a:t>
            </a:r>
            <a:r>
              <a:rPr lang="fr-FR" dirty="0" smtClean="0"/>
              <a:t>[0]) ?</a:t>
            </a:r>
            <a:endParaRPr lang="fr-FR" dirty="0"/>
          </a:p>
          <a:p>
            <a:pPr marL="642366" lvl="2" indent="-285750">
              <a:spcBef>
                <a:spcPts val="200"/>
              </a:spcBef>
            </a:pPr>
            <a:r>
              <a:rPr lang="fr-FR" dirty="0" smtClean="0"/>
              <a:t>si </a:t>
            </a:r>
            <a:r>
              <a:rPr lang="fr-FR" dirty="0" err="1" smtClean="0"/>
              <a:t>t</a:t>
            </a:r>
            <a:r>
              <a:rPr lang="fr-FR" dirty="0" smtClean="0"/>
              <a:t>[i] ≤ v, le laisser « à gauche de v »</a:t>
            </a:r>
          </a:p>
          <a:p>
            <a:pPr marL="642366" lvl="2" indent="-285750">
              <a:spcBef>
                <a:spcPts val="200"/>
              </a:spcBef>
            </a:pPr>
            <a:r>
              <a:rPr lang="fr-FR" dirty="0" smtClean="0"/>
              <a:t>sinon, le déplacer « à droite de v »</a:t>
            </a:r>
          </a:p>
          <a:p>
            <a:pPr marL="0" lvl="1" indent="0">
              <a:spcBef>
                <a:spcPts val="780"/>
              </a:spcBef>
              <a:buNone/>
            </a:pPr>
            <a:r>
              <a:rPr lang="fr-FR" dirty="0" smtClean="0"/>
              <a:t>ainsi la partie gauche contient tous les éléments de </a:t>
            </a:r>
            <a:r>
              <a:rPr lang="fr-FR" dirty="0" err="1" smtClean="0"/>
              <a:t>t</a:t>
            </a:r>
            <a:r>
              <a:rPr lang="fr-FR" dirty="0" smtClean="0"/>
              <a:t> ≤ </a:t>
            </a:r>
            <a:r>
              <a:rPr lang="fr-FR" dirty="0" err="1" smtClean="0"/>
              <a:t>t</a:t>
            </a:r>
            <a:r>
              <a:rPr lang="fr-FR" dirty="0" smtClean="0"/>
              <a:t>[0]</a:t>
            </a:r>
          </a:p>
          <a:p>
            <a:pPr marL="0" lvl="1" indent="0">
              <a:spcBef>
                <a:spcPts val="200"/>
              </a:spcBef>
              <a:buNone/>
            </a:pPr>
            <a:r>
              <a:rPr lang="fr-FR" dirty="0" smtClean="0"/>
              <a:t>et inversement pour la partie droite</a:t>
            </a:r>
          </a:p>
          <a:p>
            <a:pPr marL="0" lvl="1" indent="0">
              <a:spcBef>
                <a:spcPts val="780"/>
              </a:spcBef>
              <a:buNone/>
            </a:pPr>
            <a:endParaRPr lang="fr-FR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En pratique : une première solution simple </a:t>
            </a:r>
          </a:p>
          <a:p>
            <a:pPr lvl="1"/>
            <a:r>
              <a:rPr lang="fr-FR" sz="1700" dirty="0" smtClean="0"/>
              <a:t>on utilise 2 tableaux : tableau source </a:t>
            </a:r>
            <a:r>
              <a:rPr lang="fr-FR" sz="1700" dirty="0" smtClean="0">
                <a:sym typeface="Wingdings"/>
              </a:rPr>
              <a:t> tableau destination</a:t>
            </a:r>
            <a:endParaRPr lang="fr-FR" sz="1700" dirty="0" smtClean="0"/>
          </a:p>
          <a:p>
            <a:pPr lvl="1"/>
            <a:r>
              <a:rPr lang="fr-FR" sz="1700" dirty="0" smtClean="0"/>
              <a:t>on remplit le tableau destination « par les 2 bouts » et en sens contraire</a:t>
            </a:r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166" y="2885523"/>
            <a:ext cx="1979323" cy="4893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79489" y="2885520"/>
            <a:ext cx="373487" cy="489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48953" y="2883654"/>
            <a:ext cx="3372254" cy="489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                   tous </a:t>
            </a:r>
            <a:r>
              <a:rPr lang="fr-FR" dirty="0"/>
              <a:t>les </a:t>
            </a:r>
            <a:r>
              <a:rPr lang="fr-FR" dirty="0" err="1"/>
              <a:t>t</a:t>
            </a:r>
            <a:r>
              <a:rPr lang="fr-FR" dirty="0"/>
              <a:t>[i] </a:t>
            </a:r>
            <a:r>
              <a:rPr lang="fr-FR" dirty="0" smtClean="0"/>
              <a:t>&gt; v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352003" y="2972595"/>
            <a:ext cx="48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v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617379" y="2974464"/>
            <a:ext cx="175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tous les </a:t>
            </a:r>
            <a:r>
              <a:rPr lang="fr-FR" dirty="0" err="1" smtClean="0"/>
              <a:t>t</a:t>
            </a:r>
            <a:r>
              <a:rPr lang="fr-FR" dirty="0" smtClean="0"/>
              <a:t>[i] ≤ v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341280" y="4588620"/>
            <a:ext cx="1979323" cy="4893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320603" y="4588620"/>
            <a:ext cx="373487" cy="489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690067" y="4586751"/>
            <a:ext cx="3372254" cy="489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429555" y="4820915"/>
            <a:ext cx="1429555" cy="0"/>
          </a:xfrm>
          <a:prstGeom prst="straightConnector1">
            <a:avLst/>
          </a:prstGeom>
          <a:ln>
            <a:headEnd type="diamon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956699" y="4820915"/>
            <a:ext cx="2907919" cy="12404"/>
          </a:xfrm>
          <a:prstGeom prst="straightConnector1">
            <a:avLst/>
          </a:prstGeom>
          <a:ln>
            <a:headEnd type="diamon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9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597250"/>
          </a:xfrm>
        </p:spPr>
        <p:txBody>
          <a:bodyPr>
            <a:normAutofit/>
          </a:bodyPr>
          <a:lstStyle/>
          <a:p>
            <a:r>
              <a:rPr lang="fr-FR" i="1" dirty="0" err="1" smtClean="0"/>
              <a:t>Quicksort</a:t>
            </a:r>
            <a:r>
              <a:rPr lang="fr-FR" dirty="0" smtClean="0"/>
              <a:t> : étape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901521"/>
            <a:ext cx="8443431" cy="4395439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780"/>
              </a:spcBef>
              <a:buNone/>
            </a:pPr>
            <a:r>
              <a:rPr lang="fr-FR" sz="2000" b="1" dirty="0" err="1" smtClean="0"/>
              <a:t>Récursion</a:t>
            </a:r>
            <a:r>
              <a:rPr lang="fr-FR" sz="2000" b="1" dirty="0" smtClean="0"/>
              <a:t> : </a:t>
            </a:r>
          </a:p>
          <a:p>
            <a:pPr marL="0" lvl="1" indent="0">
              <a:spcBef>
                <a:spcPts val="780"/>
              </a:spcBef>
              <a:buNone/>
            </a:pPr>
            <a:r>
              <a:rPr lang="fr-FR" sz="2000" b="1" dirty="0" smtClean="0"/>
              <a:t>	procéder de la même façon sur chaque sous-tableau gauche et droit</a:t>
            </a:r>
          </a:p>
          <a:p>
            <a:pPr marL="0" lvl="1" indent="0">
              <a:spcBef>
                <a:spcPts val="780"/>
              </a:spcBef>
              <a:buNone/>
            </a:pPr>
            <a:endParaRPr lang="fr-FR" sz="2000" b="1" dirty="0"/>
          </a:p>
          <a:p>
            <a:pPr marL="0" lvl="1" indent="0">
              <a:spcBef>
                <a:spcPts val="780"/>
              </a:spcBef>
              <a:buNone/>
            </a:pPr>
            <a:endParaRPr lang="fr-FR" sz="2000" b="1" dirty="0" smtClean="0"/>
          </a:p>
          <a:p>
            <a:pPr marL="0" lvl="1" indent="0">
              <a:spcBef>
                <a:spcPts val="780"/>
              </a:spcBef>
              <a:buNone/>
            </a:pPr>
            <a:r>
              <a:rPr lang="fr-FR" sz="1800" dirty="0"/>
              <a:t>R</a:t>
            </a:r>
            <a:r>
              <a:rPr lang="fr-FR" sz="1800" dirty="0" smtClean="0"/>
              <a:t>emarque : le pivot est bien placé dans le « tableau complet »</a:t>
            </a:r>
          </a:p>
          <a:p>
            <a:pPr marL="0" lvl="1" indent="0">
              <a:spcBef>
                <a:spcPts val="780"/>
              </a:spcBef>
              <a:buNone/>
            </a:pPr>
            <a:endParaRPr lang="fr-FR" sz="1800" dirty="0"/>
          </a:p>
          <a:p>
            <a:pPr marL="0" lvl="1" indent="0">
              <a:spcBef>
                <a:spcPts val="780"/>
              </a:spcBef>
              <a:buNone/>
            </a:pPr>
            <a:endParaRPr lang="fr-FR" sz="1800" dirty="0" smtClean="0"/>
          </a:p>
          <a:p>
            <a:pPr marL="0" lvl="1" indent="0">
              <a:spcBef>
                <a:spcPts val="780"/>
              </a:spcBef>
              <a:buNone/>
            </a:pPr>
            <a:r>
              <a:rPr lang="fr-FR" sz="1800" dirty="0"/>
              <a:t>Remarque : </a:t>
            </a:r>
            <a:r>
              <a:rPr lang="fr-FR" sz="1800" dirty="0" smtClean="0"/>
              <a:t>les </a:t>
            </a:r>
            <a:r>
              <a:rPr lang="fr-FR" sz="1800" dirty="0" smtClean="0">
                <a:solidFill>
                  <a:srgbClr val="FF0000"/>
                </a:solidFill>
              </a:rPr>
              <a:t>2 nouveaux pivots </a:t>
            </a:r>
            <a:r>
              <a:rPr lang="fr-FR" sz="1800" dirty="0" smtClean="0"/>
              <a:t>sont </a:t>
            </a:r>
            <a:r>
              <a:rPr lang="fr-FR" sz="1800" dirty="0"/>
              <a:t>bien </a:t>
            </a:r>
            <a:r>
              <a:rPr lang="fr-FR" sz="1800" dirty="0" smtClean="0"/>
              <a:t>placés </a:t>
            </a:r>
            <a:r>
              <a:rPr lang="fr-FR" sz="1800" dirty="0"/>
              <a:t>dans le « tableau complet </a:t>
            </a:r>
            <a:r>
              <a:rPr lang="fr-FR" sz="1800" dirty="0" smtClean="0"/>
              <a:t>»</a:t>
            </a:r>
          </a:p>
          <a:p>
            <a:pPr marL="0" lvl="1" indent="0">
              <a:spcBef>
                <a:spcPts val="780"/>
              </a:spcBef>
              <a:buNone/>
            </a:pPr>
            <a:endParaRPr lang="fr-FR" sz="1800" dirty="0"/>
          </a:p>
          <a:p>
            <a:pPr marL="0" lvl="1" indent="0">
              <a:spcBef>
                <a:spcPts val="780"/>
              </a:spcBef>
              <a:buNone/>
            </a:pPr>
            <a:r>
              <a:rPr lang="fr-FR" sz="1800" b="1" dirty="0" smtClean="0"/>
              <a:t>Terminaison: </a:t>
            </a:r>
            <a:endParaRPr lang="fr-FR" sz="1800" b="1" dirty="0"/>
          </a:p>
          <a:p>
            <a:pPr marL="0" lvl="1" indent="0">
              <a:spcBef>
                <a:spcPts val="780"/>
              </a:spcBef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le sous-tableau est vide, ou</a:t>
            </a:r>
          </a:p>
          <a:p>
            <a:pPr marL="0" lvl="1" indent="0">
              <a:spcBef>
                <a:spcPts val="780"/>
              </a:spcBef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le </a:t>
            </a:r>
            <a:r>
              <a:rPr lang="fr-FR" sz="1800" b="1" dirty="0"/>
              <a:t>sous-tableau est composé de son seul pivot </a:t>
            </a:r>
            <a:r>
              <a:rPr lang="fr-FR" sz="1800" b="1" dirty="0" smtClean="0"/>
              <a:t> </a:t>
            </a:r>
            <a:r>
              <a:rPr lang="mr-IN" sz="1800" b="1" dirty="0" smtClean="0"/>
              <a:t>…</a:t>
            </a:r>
            <a:r>
              <a:rPr lang="fr-FR" sz="1800" b="1" dirty="0" smtClean="0"/>
              <a:t> qui </a:t>
            </a:r>
            <a:r>
              <a:rPr lang="fr-FR" sz="1800" b="1" dirty="0"/>
              <a:t>est bien placé dans le </a:t>
            </a:r>
            <a:r>
              <a:rPr lang="fr-FR" sz="1800" b="1" dirty="0" smtClean="0"/>
              <a:t>										tableau final</a:t>
            </a:r>
            <a:endParaRPr lang="fr-FR" sz="1800" b="1" dirty="0"/>
          </a:p>
          <a:p>
            <a:pPr marL="0" lvl="1" indent="0">
              <a:spcBef>
                <a:spcPts val="780"/>
              </a:spcBef>
              <a:buNone/>
            </a:pPr>
            <a:endParaRPr lang="fr-FR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04024" y="1831877"/>
            <a:ext cx="1979323" cy="4893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24751" y="1831877"/>
            <a:ext cx="373487" cy="489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72000" y="1807941"/>
            <a:ext cx="3372254" cy="489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                   tous </a:t>
            </a:r>
            <a:r>
              <a:rPr lang="fr-FR" dirty="0"/>
              <a:t>les </a:t>
            </a:r>
            <a:r>
              <a:rPr lang="fr-FR" dirty="0" err="1"/>
              <a:t>t</a:t>
            </a:r>
            <a:r>
              <a:rPr lang="fr-FR" dirty="0"/>
              <a:t>[i] </a:t>
            </a:r>
            <a:r>
              <a:rPr lang="fr-FR" dirty="0" smtClean="0"/>
              <a:t>&gt; </a:t>
            </a:r>
            <a:r>
              <a:rPr lang="fr-FR" dirty="0" err="1"/>
              <a:t>t</a:t>
            </a:r>
            <a:r>
              <a:rPr lang="fr-FR" dirty="0"/>
              <a:t>[0]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602712" y="1938923"/>
            <a:ext cx="48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</a:t>
            </a:r>
            <a:r>
              <a:rPr lang="fr-FR" dirty="0" smtClean="0"/>
              <a:t>[0]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99462" y="1910512"/>
            <a:ext cx="175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tous les </a:t>
            </a:r>
            <a:r>
              <a:rPr lang="fr-FR" dirty="0" err="1" smtClean="0"/>
              <a:t>t</a:t>
            </a:r>
            <a:r>
              <a:rPr lang="fr-FR" dirty="0" smtClean="0"/>
              <a:t>[i] ≤ </a:t>
            </a:r>
            <a:r>
              <a:rPr lang="fr-FR" dirty="0" err="1" smtClean="0"/>
              <a:t>t</a:t>
            </a:r>
            <a:r>
              <a:rPr lang="fr-FR" dirty="0" smtClean="0"/>
              <a:t>[0]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104024" y="2762232"/>
            <a:ext cx="878129" cy="504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992427" y="2777644"/>
            <a:ext cx="458897" cy="489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rgbClr val="FF0000"/>
                </a:solidFill>
              </a:rPr>
              <a:t>t</a:t>
            </a:r>
            <a:r>
              <a:rPr lang="fr-FR" b="1" dirty="0">
                <a:solidFill>
                  <a:srgbClr val="FF0000"/>
                </a:solidFill>
              </a:rPr>
              <a:t>[*]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04754" y="2777644"/>
            <a:ext cx="655018" cy="489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9" name="Connecteur droit avec flèche 18"/>
          <p:cNvCxnSpPr>
            <a:endCxn id="12" idx="3"/>
          </p:cNvCxnSpPr>
          <p:nvPr/>
        </p:nvCxnSpPr>
        <p:spPr>
          <a:xfrm>
            <a:off x="1243861" y="3006931"/>
            <a:ext cx="738292" cy="7706"/>
          </a:xfrm>
          <a:prstGeom prst="straightConnector1">
            <a:avLst/>
          </a:prstGeom>
          <a:ln>
            <a:headEnd type="diamon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2630813" y="3016863"/>
            <a:ext cx="296801" cy="10959"/>
          </a:xfrm>
          <a:prstGeom prst="straightConnector1">
            <a:avLst/>
          </a:prstGeom>
          <a:ln>
            <a:headEnd type="diamon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0" y="2762232"/>
            <a:ext cx="472718" cy="504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451596" y="2767370"/>
            <a:ext cx="2458551" cy="489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635471" y="2774669"/>
            <a:ext cx="373487" cy="489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613432" y="2881715"/>
            <a:ext cx="48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</a:t>
            </a:r>
            <a:r>
              <a:rPr lang="fr-FR" dirty="0" smtClean="0"/>
              <a:t>[*]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5057527" y="2762232"/>
            <a:ext cx="458897" cy="489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rgbClr val="FF0000"/>
                </a:solidFill>
              </a:rPr>
              <a:t>t</a:t>
            </a:r>
            <a:r>
              <a:rPr lang="fr-FR" b="1" dirty="0">
                <a:solidFill>
                  <a:srgbClr val="FF0000"/>
                </a:solidFill>
              </a:rPr>
              <a:t>[*]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672366" y="2999225"/>
            <a:ext cx="258178" cy="7706"/>
          </a:xfrm>
          <a:prstGeom prst="straightConnector1">
            <a:avLst/>
          </a:prstGeom>
          <a:ln>
            <a:headEnd type="diamon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5640512" y="2999225"/>
            <a:ext cx="2195461" cy="0"/>
          </a:xfrm>
          <a:prstGeom prst="straightConnector1">
            <a:avLst/>
          </a:prstGeom>
          <a:ln>
            <a:headEnd type="diamon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5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6378733" y="4380667"/>
            <a:ext cx="968720" cy="2475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640309" y="4380932"/>
            <a:ext cx="474741" cy="2475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139271" y="4647611"/>
            <a:ext cx="235483" cy="2475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417599" y="4647611"/>
            <a:ext cx="419222" cy="2475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28650" y="4647611"/>
            <a:ext cx="194958" cy="2475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1410360" y="4392961"/>
            <a:ext cx="964394" cy="2472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04068" y="4392961"/>
            <a:ext cx="493980" cy="2472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399509" y="4918270"/>
            <a:ext cx="194958" cy="2475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310144"/>
            <a:ext cx="7886700" cy="4291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tableau source	</a:t>
            </a:r>
            <a:r>
              <a:rPr lang="fr-FR" dirty="0"/>
              <a:t> </a:t>
            </a:r>
            <a:r>
              <a:rPr lang="fr-FR" dirty="0" smtClean="0"/>
              <a:t>       pivots			tableau destination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fr-FR" u="sng" dirty="0" smtClean="0"/>
              <a:t>4</a:t>
            </a:r>
            <a:r>
              <a:rPr lang="fr-FR" dirty="0" smtClean="0"/>
              <a:t>, 3, 5, 8, 2, 6, 7		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			</a:t>
            </a:r>
            <a:r>
              <a:rPr lang="fr-FR" dirty="0" smtClean="0">
                <a:solidFill>
                  <a:schemeClr val="accent3"/>
                </a:solidFill>
              </a:rPr>
              <a:t>vide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dirty="0" smtClean="0"/>
              <a:t>     3</a:t>
            </a:r>
            <a:r>
              <a:rPr lang="fr-FR" dirty="0"/>
              <a:t>, 5, 8, 2, 6, 7 </a:t>
            </a:r>
            <a:r>
              <a:rPr lang="fr-FR" dirty="0" smtClean="0">
                <a:solidFill>
                  <a:srgbClr val="00B050"/>
                </a:solidFill>
              </a:rPr>
              <a:t>		</a:t>
            </a:r>
            <a:r>
              <a:rPr lang="fr-FR" dirty="0" smtClean="0">
                <a:solidFill>
                  <a:schemeClr val="accent5"/>
                </a:solidFill>
              </a:rPr>
              <a:t>4 </a:t>
            </a:r>
            <a:r>
              <a:rPr lang="fr-FR" dirty="0" smtClean="0">
                <a:solidFill>
                  <a:srgbClr val="00B050"/>
                </a:solidFill>
              </a:rPr>
              <a:t>			</a:t>
            </a:r>
            <a:r>
              <a:rPr lang="fr-FR" dirty="0" smtClean="0">
                <a:solidFill>
                  <a:schemeClr val="accent3"/>
                </a:solidFill>
              </a:rPr>
              <a:t>vide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dirty="0" smtClean="0"/>
              <a:t>         5</a:t>
            </a:r>
            <a:r>
              <a:rPr lang="fr-FR" dirty="0"/>
              <a:t>, 8, 2, 6, 7 </a:t>
            </a:r>
            <a:r>
              <a:rPr lang="fr-FR" dirty="0" smtClean="0">
                <a:solidFill>
                  <a:srgbClr val="00B050"/>
                </a:solidFill>
              </a:rPr>
              <a:t>		</a:t>
            </a:r>
            <a:r>
              <a:rPr lang="fr-FR" dirty="0">
                <a:solidFill>
                  <a:schemeClr val="accent5"/>
                </a:solidFill>
              </a:rPr>
              <a:t>4</a:t>
            </a:r>
            <a:r>
              <a:rPr lang="fr-FR" dirty="0" smtClean="0">
                <a:solidFill>
                  <a:schemeClr val="accent5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			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        </a:t>
            </a:r>
            <a:r>
              <a:rPr lang="fr-FR" dirty="0"/>
              <a:t> </a:t>
            </a:r>
            <a:r>
              <a:rPr lang="fr-FR" dirty="0" smtClean="0"/>
              <a:t>   8</a:t>
            </a:r>
            <a:r>
              <a:rPr lang="fr-FR" dirty="0"/>
              <a:t>, 2, 6, 7 </a:t>
            </a:r>
            <a:r>
              <a:rPr lang="fr-FR" dirty="0" smtClean="0">
                <a:solidFill>
                  <a:srgbClr val="00B050"/>
                </a:solidFill>
              </a:rPr>
              <a:t>		</a:t>
            </a:r>
            <a:r>
              <a:rPr lang="fr-FR" dirty="0">
                <a:solidFill>
                  <a:schemeClr val="accent5"/>
                </a:solidFill>
              </a:rPr>
              <a:t>4</a:t>
            </a:r>
            <a:r>
              <a:rPr lang="fr-FR" dirty="0" smtClean="0">
                <a:solidFill>
                  <a:schemeClr val="accent5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		</a:t>
            </a:r>
            <a:r>
              <a:rPr lang="fr-FR" dirty="0">
                <a:solidFill>
                  <a:srgbClr val="00B050"/>
                </a:solidFill>
              </a:rPr>
              <a:t>	</a:t>
            </a:r>
            <a:r>
              <a:rPr lang="fr-FR" dirty="0" smtClean="0">
                <a:solidFill>
                  <a:srgbClr val="00B050"/>
                </a:solidFill>
              </a:rPr>
              <a:t>3 	           	 </a:t>
            </a:r>
            <a:r>
              <a:rPr lang="fr-FR" dirty="0" smtClean="0">
                <a:solidFill>
                  <a:schemeClr val="accent2"/>
                </a:solidFill>
              </a:rPr>
              <a:t>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dirty="0" smtClean="0"/>
              <a:t>    	      2</a:t>
            </a:r>
            <a:r>
              <a:rPr lang="fr-FR" dirty="0"/>
              <a:t>, 6, 7 </a:t>
            </a:r>
            <a:r>
              <a:rPr lang="fr-FR" dirty="0" smtClean="0">
                <a:solidFill>
                  <a:srgbClr val="00B050"/>
                </a:solidFill>
              </a:rPr>
              <a:t>	</a:t>
            </a:r>
            <a:r>
              <a:rPr lang="fr-FR" dirty="0">
                <a:solidFill>
                  <a:srgbClr val="00B050"/>
                </a:solidFill>
              </a:rPr>
              <a:t>	</a:t>
            </a:r>
            <a:r>
              <a:rPr lang="fr-FR" dirty="0">
                <a:solidFill>
                  <a:schemeClr val="accent5"/>
                </a:solidFill>
              </a:rPr>
              <a:t>4</a:t>
            </a:r>
            <a:r>
              <a:rPr lang="fr-FR" dirty="0" smtClean="0">
                <a:solidFill>
                  <a:schemeClr val="accent5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			3 </a:t>
            </a:r>
            <a:r>
              <a:rPr lang="fr-FR" dirty="0">
                <a:solidFill>
                  <a:srgbClr val="00B050"/>
                </a:solidFill>
              </a:rPr>
              <a:t>	 </a:t>
            </a:r>
            <a:r>
              <a:rPr lang="fr-FR" dirty="0" smtClean="0">
                <a:solidFill>
                  <a:srgbClr val="00B050"/>
                </a:solidFill>
              </a:rPr>
              <a:t>        </a:t>
            </a:r>
            <a:r>
              <a:rPr lang="fr-FR" dirty="0" smtClean="0">
                <a:solidFill>
                  <a:schemeClr val="accent2"/>
                </a:solidFill>
              </a:rPr>
              <a:t>8, 5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dirty="0"/>
              <a:t> 	       </a:t>
            </a:r>
            <a:r>
              <a:rPr lang="fr-FR" dirty="0" smtClean="0"/>
              <a:t>   6</a:t>
            </a:r>
            <a:r>
              <a:rPr lang="fr-FR" dirty="0"/>
              <a:t>, 7 </a:t>
            </a:r>
            <a:r>
              <a:rPr lang="fr-FR" dirty="0">
                <a:solidFill>
                  <a:srgbClr val="00B050"/>
                </a:solidFill>
              </a:rPr>
              <a:t>		</a:t>
            </a:r>
            <a:r>
              <a:rPr lang="fr-FR" dirty="0" smtClean="0">
                <a:solidFill>
                  <a:schemeClr val="accent5"/>
                </a:solidFill>
              </a:rPr>
              <a:t>4 </a:t>
            </a:r>
            <a:r>
              <a:rPr lang="fr-FR" dirty="0">
                <a:solidFill>
                  <a:srgbClr val="00B050"/>
                </a:solidFill>
              </a:rPr>
              <a:t>			</a:t>
            </a:r>
            <a:r>
              <a:rPr lang="fr-FR" dirty="0" smtClean="0">
                <a:solidFill>
                  <a:srgbClr val="00B050"/>
                </a:solidFill>
              </a:rPr>
              <a:t>3, 2 </a:t>
            </a:r>
            <a:r>
              <a:rPr lang="fr-FR" dirty="0">
                <a:solidFill>
                  <a:srgbClr val="00B050"/>
                </a:solidFill>
              </a:rPr>
              <a:t>	</a:t>
            </a:r>
            <a:r>
              <a:rPr lang="fr-FR" dirty="0" smtClean="0">
                <a:solidFill>
                  <a:srgbClr val="00B050"/>
                </a:solidFill>
              </a:rPr>
              <a:t>         </a:t>
            </a:r>
            <a:r>
              <a:rPr lang="fr-FR" dirty="0" smtClean="0">
                <a:solidFill>
                  <a:schemeClr val="accent2"/>
                </a:solidFill>
              </a:rPr>
              <a:t>8</a:t>
            </a:r>
            <a:r>
              <a:rPr lang="fr-FR" dirty="0">
                <a:solidFill>
                  <a:schemeClr val="accent2"/>
                </a:solidFill>
              </a:rPr>
              <a:t>, 5</a:t>
            </a:r>
            <a:endParaRPr lang="fr-FR" dirty="0"/>
          </a:p>
          <a:p>
            <a:pPr marL="0" indent="0">
              <a:spcBef>
                <a:spcPts val="200"/>
              </a:spcBef>
              <a:buNone/>
            </a:pPr>
            <a:r>
              <a:rPr lang="fr-FR" dirty="0"/>
              <a:t>	           </a:t>
            </a:r>
            <a:r>
              <a:rPr lang="fr-FR" dirty="0" smtClean="0"/>
              <a:t>   7 </a:t>
            </a:r>
            <a:r>
              <a:rPr lang="fr-FR" dirty="0">
                <a:solidFill>
                  <a:srgbClr val="00B050"/>
                </a:solidFill>
              </a:rPr>
              <a:t>		</a:t>
            </a:r>
            <a:r>
              <a:rPr lang="fr-FR" dirty="0" smtClean="0">
                <a:solidFill>
                  <a:schemeClr val="accent5"/>
                </a:solidFill>
              </a:rPr>
              <a:t>4 </a:t>
            </a:r>
            <a:r>
              <a:rPr lang="fr-FR" dirty="0">
                <a:solidFill>
                  <a:srgbClr val="00B050"/>
                </a:solidFill>
              </a:rPr>
              <a:t>			3, 2 	</a:t>
            </a:r>
            <a:r>
              <a:rPr lang="fr-FR" dirty="0" smtClean="0">
                <a:solidFill>
                  <a:srgbClr val="00B050"/>
                </a:solidFill>
              </a:rPr>
              <a:t>     </a:t>
            </a:r>
            <a:r>
              <a:rPr lang="fr-FR" dirty="0" smtClean="0">
                <a:solidFill>
                  <a:schemeClr val="accent2"/>
                </a:solidFill>
              </a:rPr>
              <a:t>6, 8, 5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dirty="0"/>
              <a:t>	 </a:t>
            </a:r>
            <a:r>
              <a:rPr lang="fr-FR" dirty="0" smtClean="0"/>
              <a:t>        </a:t>
            </a:r>
            <a:r>
              <a:rPr lang="fr-FR" dirty="0" smtClean="0">
                <a:solidFill>
                  <a:schemeClr val="accent3"/>
                </a:solidFill>
              </a:rPr>
              <a:t>vide</a:t>
            </a:r>
            <a:r>
              <a:rPr lang="fr-FR" dirty="0">
                <a:solidFill>
                  <a:srgbClr val="00B050"/>
                </a:solidFill>
              </a:rPr>
              <a:t>		</a:t>
            </a:r>
            <a:r>
              <a:rPr lang="fr-FR" dirty="0" smtClean="0">
                <a:solidFill>
                  <a:schemeClr val="accent5"/>
                </a:solidFill>
              </a:rPr>
              <a:t>4 </a:t>
            </a:r>
            <a:r>
              <a:rPr lang="fr-FR" dirty="0">
                <a:solidFill>
                  <a:srgbClr val="00B050"/>
                </a:solidFill>
              </a:rPr>
              <a:t>			3, 2 </a:t>
            </a:r>
            <a:r>
              <a:rPr lang="fr-FR" dirty="0" smtClean="0">
                <a:solidFill>
                  <a:srgbClr val="00B050"/>
                </a:solidFill>
              </a:rPr>
              <a:t>     </a:t>
            </a:r>
            <a:r>
              <a:rPr lang="fr-FR" dirty="0" smtClean="0">
                <a:solidFill>
                  <a:schemeClr val="accent2"/>
                </a:solidFill>
              </a:rPr>
              <a:t>7, 6, </a:t>
            </a:r>
            <a:r>
              <a:rPr lang="fr-FR" dirty="0">
                <a:solidFill>
                  <a:schemeClr val="accent2"/>
                </a:solidFill>
              </a:rPr>
              <a:t>8, 5</a:t>
            </a:r>
            <a:endParaRPr lang="fr-FR" dirty="0"/>
          </a:p>
          <a:p>
            <a:pPr marL="0" indent="0">
              <a:spcBef>
                <a:spcPts val="200"/>
              </a:spcBef>
              <a:buNone/>
            </a:pPr>
            <a:r>
              <a:rPr lang="fr-FR" dirty="0"/>
              <a:t>	 </a:t>
            </a:r>
            <a:r>
              <a:rPr lang="fr-FR" dirty="0" smtClean="0">
                <a:solidFill>
                  <a:schemeClr val="accent3"/>
                </a:solidFill>
              </a:rPr>
              <a:t>        vide </a:t>
            </a:r>
            <a:r>
              <a:rPr lang="fr-FR" dirty="0">
                <a:solidFill>
                  <a:srgbClr val="00B050"/>
                </a:solidFill>
              </a:rPr>
              <a:t>	</a:t>
            </a:r>
            <a:r>
              <a:rPr lang="fr-FR" dirty="0">
                <a:solidFill>
                  <a:schemeClr val="accent3"/>
                </a:solidFill>
              </a:rPr>
              <a:t> </a:t>
            </a:r>
            <a:r>
              <a:rPr lang="fr-FR" dirty="0" smtClean="0">
                <a:solidFill>
                  <a:schemeClr val="accent3"/>
                </a:solidFill>
              </a:rPr>
              <a:t>	.</a:t>
            </a:r>
            <a:r>
              <a:rPr lang="fr-FR" dirty="0">
                <a:solidFill>
                  <a:srgbClr val="00B050"/>
                </a:solidFill>
              </a:rPr>
              <a:t>	</a:t>
            </a:r>
            <a:r>
              <a:rPr lang="fr-FR" dirty="0" smtClean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		3, </a:t>
            </a:r>
            <a:r>
              <a:rPr lang="fr-FR" dirty="0" smtClean="0">
                <a:solidFill>
                  <a:srgbClr val="00B050"/>
                </a:solidFill>
              </a:rPr>
              <a:t>2, </a:t>
            </a:r>
            <a:r>
              <a:rPr lang="fr-FR" dirty="0">
                <a:solidFill>
                  <a:schemeClr val="accent5"/>
                </a:solidFill>
              </a:rPr>
              <a:t>4</a:t>
            </a:r>
            <a:r>
              <a:rPr lang="fr-FR" dirty="0" smtClean="0">
                <a:solidFill>
                  <a:srgbClr val="00B050"/>
                </a:solidFill>
              </a:rPr>
              <a:t>, </a:t>
            </a:r>
            <a:r>
              <a:rPr lang="fr-FR" dirty="0" smtClean="0">
                <a:solidFill>
                  <a:schemeClr val="accent2"/>
                </a:solidFill>
              </a:rPr>
              <a:t>7</a:t>
            </a:r>
            <a:r>
              <a:rPr lang="fr-FR" dirty="0">
                <a:solidFill>
                  <a:schemeClr val="accent2"/>
                </a:solidFill>
              </a:rPr>
              <a:t>, 6, 8, 5</a:t>
            </a:r>
            <a:endParaRPr lang="fr-FR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fr-FR" u="sng" dirty="0"/>
              <a:t>3</a:t>
            </a:r>
            <a:r>
              <a:rPr lang="fr-FR" dirty="0">
                <a:solidFill>
                  <a:srgbClr val="00B050"/>
                </a:solidFill>
              </a:rPr>
              <a:t>, </a:t>
            </a:r>
            <a:r>
              <a:rPr lang="fr-FR" dirty="0"/>
              <a:t>2, 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smtClean="0"/>
              <a:t>, </a:t>
            </a:r>
            <a:r>
              <a:rPr lang="fr-FR" u="sng" dirty="0"/>
              <a:t>7</a:t>
            </a:r>
            <a:r>
              <a:rPr lang="fr-FR" dirty="0"/>
              <a:t>, 6, 8, </a:t>
            </a:r>
            <a:r>
              <a:rPr lang="fr-FR" dirty="0" smtClean="0"/>
              <a:t>5		</a:t>
            </a:r>
            <a:r>
              <a:rPr lang="fr-FR" dirty="0" smtClean="0">
                <a:solidFill>
                  <a:schemeClr val="accent5"/>
                </a:solidFill>
              </a:rPr>
              <a:t>3, </a:t>
            </a:r>
            <a:r>
              <a:rPr lang="fr-FR" dirty="0">
                <a:solidFill>
                  <a:schemeClr val="accent5"/>
                </a:solidFill>
              </a:rPr>
              <a:t>7 </a:t>
            </a:r>
            <a:r>
              <a:rPr lang="fr-FR" dirty="0" smtClean="0">
                <a:solidFill>
                  <a:schemeClr val="accent5"/>
                </a:solidFill>
              </a:rPr>
              <a:t>			</a:t>
            </a:r>
            <a:r>
              <a:rPr lang="fr-FR" dirty="0" smtClean="0">
                <a:solidFill>
                  <a:srgbClr val="00B050"/>
                </a:solidFill>
              </a:rPr>
              <a:t>2, </a:t>
            </a:r>
            <a:r>
              <a:rPr lang="fr-FR" dirty="0" smtClean="0">
                <a:solidFill>
                  <a:schemeClr val="accent5"/>
                </a:solidFill>
              </a:rPr>
              <a:t>3,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smtClean="0">
                <a:solidFill>
                  <a:srgbClr val="00B050"/>
                </a:solidFill>
              </a:rPr>
              <a:t>, </a:t>
            </a:r>
            <a:r>
              <a:rPr lang="fr-FR" dirty="0" smtClean="0">
                <a:solidFill>
                  <a:schemeClr val="accent6"/>
                </a:solidFill>
              </a:rPr>
              <a:t>6, 5, </a:t>
            </a:r>
            <a:r>
              <a:rPr lang="fr-FR" dirty="0" smtClean="0">
                <a:solidFill>
                  <a:schemeClr val="accent5"/>
                </a:solidFill>
              </a:rPr>
              <a:t>7</a:t>
            </a:r>
            <a:r>
              <a:rPr lang="fr-FR" dirty="0" smtClean="0">
                <a:solidFill>
                  <a:schemeClr val="accent2"/>
                </a:solidFill>
              </a:rPr>
              <a:t>, 8</a:t>
            </a:r>
            <a:endParaRPr lang="fr-FR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fr-FR" dirty="0"/>
              <a:t>2,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. , . </a:t>
            </a:r>
            <a:r>
              <a:rPr lang="fr-FR" dirty="0" smtClean="0">
                <a:solidFill>
                  <a:srgbClr val="00B050"/>
                </a:solidFill>
              </a:rPr>
              <a:t>, </a:t>
            </a:r>
            <a:r>
              <a:rPr lang="fr-FR" u="sng" dirty="0" smtClean="0"/>
              <a:t>6</a:t>
            </a:r>
            <a:r>
              <a:rPr lang="fr-FR" dirty="0" smtClean="0"/>
              <a:t>, 5, 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smtClean="0">
                <a:solidFill>
                  <a:schemeClr val="accent2"/>
                </a:solidFill>
              </a:rPr>
              <a:t>,</a:t>
            </a:r>
            <a:r>
              <a:rPr lang="fr-FR" dirty="0" smtClean="0"/>
              <a:t> 8		</a:t>
            </a:r>
            <a:r>
              <a:rPr lang="fr-FR" dirty="0" smtClean="0">
                <a:solidFill>
                  <a:schemeClr val="accent5"/>
                </a:solidFill>
              </a:rPr>
              <a:t>6			</a:t>
            </a:r>
            <a:r>
              <a:rPr lang="fr-FR" dirty="0" smtClean="0"/>
              <a:t>. ,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. , . </a:t>
            </a:r>
            <a:r>
              <a:rPr lang="fr-FR" dirty="0">
                <a:solidFill>
                  <a:srgbClr val="00B050"/>
                </a:solidFill>
              </a:rPr>
              <a:t>, </a:t>
            </a:r>
            <a:r>
              <a:rPr lang="fr-FR" dirty="0" smtClean="0">
                <a:solidFill>
                  <a:schemeClr val="accent6"/>
                </a:solidFill>
              </a:rPr>
              <a:t>5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/>
                </a:solidFill>
              </a:rPr>
              <a:t>6, </a:t>
            </a:r>
            <a:r>
              <a:rPr lang="fr-FR" dirty="0" smtClean="0"/>
              <a:t> </a:t>
            </a:r>
            <a:r>
              <a:rPr lang="fr-FR" dirty="0">
                <a:solidFill>
                  <a:srgbClr val="FF0000"/>
                </a:solidFill>
              </a:rPr>
              <a:t>. </a:t>
            </a:r>
            <a:r>
              <a:rPr lang="fr-FR" dirty="0">
                <a:solidFill>
                  <a:schemeClr val="accent2"/>
                </a:solidFill>
              </a:rPr>
              <a:t>,</a:t>
            </a:r>
            <a:r>
              <a:rPr lang="fr-FR" dirty="0"/>
              <a:t> </a:t>
            </a:r>
            <a:r>
              <a:rPr lang="fr-FR" dirty="0" smtClean="0"/>
              <a:t>.</a:t>
            </a:r>
            <a:endParaRPr lang="fr-FR" dirty="0">
              <a:solidFill>
                <a:schemeClr val="accent5"/>
              </a:solidFill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fr-FR" dirty="0" smtClean="0"/>
              <a:t>. ,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. , . </a:t>
            </a:r>
            <a:r>
              <a:rPr lang="fr-FR" dirty="0">
                <a:solidFill>
                  <a:srgbClr val="00B050"/>
                </a:solidFill>
              </a:rPr>
              <a:t>, </a:t>
            </a:r>
            <a:r>
              <a:rPr lang="fr-FR" dirty="0" smtClean="0"/>
              <a:t>5</a:t>
            </a:r>
            <a:r>
              <a:rPr lang="fr-FR" dirty="0"/>
              <a:t>, </a:t>
            </a:r>
            <a:r>
              <a:rPr lang="fr-FR" dirty="0" smtClean="0"/>
              <a:t>6, 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>
                <a:solidFill>
                  <a:schemeClr val="accent2"/>
                </a:solidFill>
              </a:rPr>
              <a:t>,</a:t>
            </a:r>
            <a:r>
              <a:rPr lang="fr-FR" dirty="0"/>
              <a:t> </a:t>
            </a:r>
            <a:r>
              <a:rPr lang="fr-FR" dirty="0" smtClean="0"/>
              <a:t>.</a:t>
            </a:r>
            <a:r>
              <a:rPr lang="fr-FR" dirty="0"/>
              <a:t>		</a:t>
            </a:r>
            <a:r>
              <a:rPr lang="fr-FR" dirty="0" smtClean="0"/>
              <a:t>.</a:t>
            </a:r>
            <a:r>
              <a:rPr lang="fr-FR" dirty="0">
                <a:solidFill>
                  <a:schemeClr val="accent5"/>
                </a:solidFill>
              </a:rPr>
              <a:t>			</a:t>
            </a:r>
            <a:r>
              <a:rPr lang="fr-FR" dirty="0" smtClean="0"/>
              <a:t>2, 3, 4, 5, 6, 7, 8</a:t>
            </a:r>
            <a:endParaRPr lang="fr-FR" dirty="0">
              <a:solidFill>
                <a:schemeClr val="accent5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701602"/>
          </a:xfrm>
        </p:spPr>
        <p:txBody>
          <a:bodyPr/>
          <a:lstStyle/>
          <a:p>
            <a:r>
              <a:rPr lang="fr-FR" i="1" dirty="0" err="1"/>
              <a:t>Q</a:t>
            </a:r>
            <a:r>
              <a:rPr lang="fr-FR" i="1" dirty="0" err="1" smtClean="0"/>
              <a:t>uicksort</a:t>
            </a:r>
            <a:r>
              <a:rPr lang="fr-FR" dirty="0" smtClean="0"/>
              <a:t> : exemple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04068" y="4371042"/>
            <a:ext cx="7153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04068" y="4630924"/>
            <a:ext cx="7153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92840" y="4927700"/>
            <a:ext cx="7153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00859" y="5195602"/>
            <a:ext cx="7153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ccolade fermante 22"/>
          <p:cNvSpPr/>
          <p:nvPr/>
        </p:nvSpPr>
        <p:spPr>
          <a:xfrm>
            <a:off x="7746734" y="2251886"/>
            <a:ext cx="276441" cy="2089855"/>
          </a:xfrm>
          <a:prstGeom prst="rightBrace">
            <a:avLst>
              <a:gd name="adj1" fmla="val 81452"/>
              <a:gd name="adj2" fmla="val 542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>
            <a:off x="7765917" y="4339510"/>
            <a:ext cx="146573" cy="300740"/>
          </a:xfrm>
          <a:prstGeom prst="rightBrace">
            <a:avLst>
              <a:gd name="adj1" fmla="val 200368"/>
              <a:gd name="adj2" fmla="val 564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>
            <a:off x="7783563" y="4655536"/>
            <a:ext cx="146573" cy="300740"/>
          </a:xfrm>
          <a:prstGeom prst="rightBrace">
            <a:avLst>
              <a:gd name="adj1" fmla="val 200368"/>
              <a:gd name="adj2" fmla="val 564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ccolade fermante 25"/>
          <p:cNvSpPr/>
          <p:nvPr/>
        </p:nvSpPr>
        <p:spPr>
          <a:xfrm>
            <a:off x="7781959" y="4942688"/>
            <a:ext cx="146573" cy="300740"/>
          </a:xfrm>
          <a:prstGeom prst="rightBrace">
            <a:avLst>
              <a:gd name="adj1" fmla="val 200368"/>
              <a:gd name="adj2" fmla="val 564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024461" y="3217946"/>
            <a:ext cx="98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niveau 1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8035945" y="4339555"/>
            <a:ext cx="98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niveau 2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8034405" y="4647611"/>
            <a:ext cx="98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niveau 3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976650" y="4942688"/>
            <a:ext cx="98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7855245" y="1948687"/>
            <a:ext cx="98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</a:t>
            </a:r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583215" y="2184077"/>
            <a:ext cx="7153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sur notebook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</a:p>
          <a:p>
            <a:r>
              <a:rPr lang="fr-FR" dirty="0" smtClean="0"/>
              <a:t>pire cas et meilleurs cas</a:t>
            </a:r>
          </a:p>
          <a:p>
            <a:r>
              <a:rPr lang="fr-FR" dirty="0" smtClean="0"/>
              <a:t>expérimentations :</a:t>
            </a:r>
          </a:p>
          <a:p>
            <a:pPr lvl="1"/>
            <a:r>
              <a:rPr lang="fr-FR" dirty="0" smtClean="0"/>
              <a:t>décompte du nombre </a:t>
            </a:r>
            <a:r>
              <a:rPr lang="fr-FR" smtClean="0"/>
              <a:t>de comparaisons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284514"/>
            <a:ext cx="7886700" cy="38629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Fusionner 2 tableaux triés pour obtenir un tableau unique trié</a:t>
            </a:r>
          </a:p>
          <a:p>
            <a:pPr lvl="1"/>
            <a:r>
              <a:rPr lang="fr-FR" dirty="0" smtClean="0"/>
              <a:t>c’est facile !! il suffit de comparer les premiers éléments de chacun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Obtenir 2 tableaux triés ?</a:t>
            </a:r>
          </a:p>
          <a:p>
            <a:pPr lvl="1"/>
            <a:r>
              <a:rPr lang="fr-FR" dirty="0" smtClean="0"/>
              <a:t>on divise le tableau </a:t>
            </a:r>
            <a:r>
              <a:rPr lang="fr-FR" dirty="0" err="1" smtClean="0"/>
              <a:t>t</a:t>
            </a:r>
            <a:r>
              <a:rPr lang="fr-FR" dirty="0" smtClean="0"/>
              <a:t>[0..</a:t>
            </a:r>
            <a:r>
              <a:rPr lang="fr-FR" dirty="0" smtClean="0"/>
              <a:t>n[ </a:t>
            </a:r>
            <a:r>
              <a:rPr lang="fr-FR" dirty="0" smtClean="0"/>
              <a:t>en 2 sous-tableaux de taille moitié :</a:t>
            </a:r>
          </a:p>
          <a:p>
            <a:pPr marL="356616" lvl="1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t_gauche</a:t>
            </a:r>
            <a:r>
              <a:rPr lang="fr-FR" dirty="0" smtClean="0"/>
              <a:t>[0..</a:t>
            </a:r>
            <a:r>
              <a:rPr lang="fr-FR" dirty="0" smtClean="0"/>
              <a:t>n/2[ </a:t>
            </a:r>
            <a:r>
              <a:rPr lang="fr-FR" dirty="0" smtClean="0"/>
              <a:t>et </a:t>
            </a:r>
            <a:r>
              <a:rPr lang="fr-FR" dirty="0" err="1" smtClean="0"/>
              <a:t>t_droit</a:t>
            </a:r>
            <a:r>
              <a:rPr lang="fr-FR" dirty="0" smtClean="0"/>
              <a:t>[n/2 </a:t>
            </a:r>
            <a:r>
              <a:rPr lang="fr-FR" dirty="0" smtClean="0"/>
              <a:t>.. </a:t>
            </a:r>
            <a:r>
              <a:rPr lang="fr-FR" dirty="0" smtClean="0"/>
              <a:t>n[ </a:t>
            </a:r>
            <a:endParaRPr lang="fr-FR" dirty="0" smtClean="0"/>
          </a:p>
          <a:p>
            <a:pPr lvl="1"/>
            <a:r>
              <a:rPr lang="fr-FR" dirty="0" smtClean="0"/>
              <a:t>et on trie chacun de ces sous-tableau en appliquant le même principe</a:t>
            </a:r>
          </a:p>
          <a:p>
            <a:pPr lvl="4">
              <a:buFont typeface="Wingdings" charset="2"/>
              <a:buChar char="à"/>
            </a:pPr>
            <a:r>
              <a:rPr lang="fr-FR" sz="2000" dirty="0" err="1" smtClean="0">
                <a:solidFill>
                  <a:srgbClr val="FF0000"/>
                </a:solidFill>
              </a:rPr>
              <a:t>récursion</a:t>
            </a:r>
            <a:endParaRPr lang="fr-FR" sz="2000" dirty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terminaison : quand on a un sous-tableau trié</a:t>
            </a:r>
          </a:p>
          <a:p>
            <a:pPr marL="356616" lvl="1" indent="0">
              <a:buNone/>
            </a:pPr>
            <a:r>
              <a:rPr lang="fr-FR" dirty="0" smtClean="0"/>
              <a:t>		le sous-tableau est de taille 1 : réduit à 1 élément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Fusionner 2 tableaux triés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310144"/>
            <a:ext cx="7886700" cy="39868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tableau gauche		</a:t>
            </a:r>
            <a:r>
              <a:rPr lang="fr-FR" i="1" dirty="0" smtClean="0"/>
              <a:t>tableau fusionné</a:t>
            </a:r>
            <a:r>
              <a:rPr lang="fr-FR" dirty="0" smtClean="0"/>
              <a:t>		tableau droit</a:t>
            </a:r>
          </a:p>
          <a:p>
            <a:pPr marL="0" indent="0">
              <a:buNone/>
            </a:pPr>
            <a:r>
              <a:rPr lang="fr-FR" dirty="0" smtClean="0"/>
              <a:t>1, 3, 5, </a:t>
            </a:r>
            <a:r>
              <a:rPr lang="fr-FR" dirty="0" smtClean="0"/>
              <a:t>8, 11</a:t>
            </a:r>
            <a:r>
              <a:rPr lang="fr-FR" dirty="0" smtClean="0"/>
              <a:t>							2, 6, 7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1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3, 5, </a:t>
            </a:r>
            <a:r>
              <a:rPr lang="fr-FR" dirty="0" smtClean="0"/>
              <a:t>8, 11</a:t>
            </a:r>
            <a:r>
              <a:rPr lang="fr-FR" dirty="0"/>
              <a:t>					</a:t>
            </a:r>
            <a:r>
              <a:rPr lang="fr-FR" dirty="0" smtClean="0"/>
              <a:t>		</a:t>
            </a:r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/>
              <a:t>, 6, </a:t>
            </a:r>
            <a:r>
              <a:rPr lang="fr-FR" dirty="0" smtClean="0"/>
              <a:t>7</a:t>
            </a:r>
          </a:p>
          <a:p>
            <a:pPr marL="0" indent="0">
              <a:buNone/>
            </a:pPr>
            <a:r>
              <a:rPr lang="fr-FR" dirty="0" smtClean="0"/>
              <a:t>3</a:t>
            </a:r>
            <a:r>
              <a:rPr lang="fr-FR" dirty="0"/>
              <a:t>, 5, </a:t>
            </a:r>
            <a:r>
              <a:rPr lang="fr-FR" dirty="0" smtClean="0"/>
              <a:t>8, 11</a:t>
            </a: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>
                <a:solidFill>
                  <a:srgbClr val="FF0000"/>
                </a:solidFill>
              </a:rPr>
              <a:t> 	</a:t>
            </a:r>
            <a:r>
              <a:rPr lang="fr-FR" dirty="0" smtClean="0">
                <a:solidFill>
                  <a:srgbClr val="00B050"/>
                </a:solidFill>
              </a:rPr>
              <a:t>1</a:t>
            </a:r>
            <a:r>
              <a:rPr lang="fr-FR" dirty="0"/>
              <a:t>				2, 6, </a:t>
            </a:r>
            <a:r>
              <a:rPr lang="fr-FR" dirty="0" smtClean="0"/>
              <a:t>7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3</a:t>
            </a:r>
            <a:r>
              <a:rPr lang="fr-FR" dirty="0"/>
              <a:t>, 5, </a:t>
            </a:r>
            <a:r>
              <a:rPr lang="fr-FR" dirty="0" smtClean="0"/>
              <a:t>8, 11</a:t>
            </a: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>
                <a:solidFill>
                  <a:srgbClr val="FF0000"/>
                </a:solidFill>
              </a:rPr>
              <a:t> 	</a:t>
            </a:r>
            <a:r>
              <a:rPr lang="fr-FR" dirty="0" smtClean="0"/>
              <a:t>1</a:t>
            </a:r>
            <a:r>
              <a:rPr lang="fr-FR" dirty="0"/>
              <a:t>				</a:t>
            </a:r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, 6, </a:t>
            </a:r>
            <a:r>
              <a:rPr lang="fr-FR" dirty="0" smtClean="0"/>
              <a:t>7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3, 5, </a:t>
            </a:r>
            <a:r>
              <a:rPr lang="fr-FR" dirty="0" smtClean="0"/>
              <a:t>8, 11</a:t>
            </a: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>
                <a:solidFill>
                  <a:srgbClr val="FF0000"/>
                </a:solidFill>
              </a:rPr>
              <a:t> 	</a:t>
            </a:r>
            <a:r>
              <a:rPr lang="fr-FR" dirty="0" smtClean="0"/>
              <a:t>1, </a:t>
            </a:r>
            <a:r>
              <a:rPr lang="fr-FR" dirty="0">
                <a:solidFill>
                  <a:srgbClr val="FF0000"/>
                </a:solidFill>
              </a:rPr>
              <a:t>2 </a:t>
            </a:r>
            <a:r>
              <a:rPr lang="fr-FR" dirty="0"/>
              <a:t>				</a:t>
            </a:r>
            <a:r>
              <a:rPr lang="fr-FR" dirty="0" smtClean="0"/>
              <a:t>6</a:t>
            </a:r>
            <a:r>
              <a:rPr lang="fr-FR" dirty="0"/>
              <a:t>, </a:t>
            </a:r>
            <a:r>
              <a:rPr lang="fr-FR" dirty="0" smtClean="0"/>
              <a:t>7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3</a:t>
            </a:r>
            <a:r>
              <a:rPr lang="fr-FR" dirty="0"/>
              <a:t>, 5, </a:t>
            </a:r>
            <a:r>
              <a:rPr lang="fr-FR" dirty="0" smtClean="0"/>
              <a:t>8</a:t>
            </a:r>
            <a:r>
              <a:rPr lang="fr-FR" dirty="0" smtClean="0"/>
              <a:t>, 11</a:t>
            </a:r>
            <a:r>
              <a:rPr lang="fr-FR" dirty="0"/>
              <a:t>		 	1, 2 				</a:t>
            </a:r>
            <a:r>
              <a:rPr lang="fr-FR" dirty="0">
                <a:solidFill>
                  <a:srgbClr val="FF0000"/>
                </a:solidFill>
              </a:rPr>
              <a:t>6,</a:t>
            </a:r>
            <a:r>
              <a:rPr lang="fr-FR" dirty="0"/>
              <a:t> </a:t>
            </a:r>
            <a:r>
              <a:rPr lang="fr-FR" dirty="0" smtClean="0"/>
              <a:t>7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5</a:t>
            </a:r>
            <a:r>
              <a:rPr lang="fr-FR" dirty="0"/>
              <a:t>, 8, 11		 	1, </a:t>
            </a:r>
            <a:r>
              <a:rPr lang="fr-FR" dirty="0" smtClean="0"/>
              <a:t>2, </a:t>
            </a:r>
            <a:r>
              <a:rPr lang="fr-FR" dirty="0">
                <a:solidFill>
                  <a:srgbClr val="00B050"/>
                </a:solidFill>
              </a:rPr>
              <a:t>3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			</a:t>
            </a:r>
            <a:r>
              <a:rPr lang="fr-FR" dirty="0" smtClean="0"/>
              <a:t>	6</a:t>
            </a:r>
            <a:r>
              <a:rPr lang="fr-FR" dirty="0"/>
              <a:t>, </a:t>
            </a:r>
            <a:r>
              <a:rPr lang="fr-FR" dirty="0" smtClean="0"/>
              <a:t>7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5, 8, 11		 	1, 2, 3 			</a:t>
            </a:r>
            <a:r>
              <a:rPr lang="fr-FR" dirty="0" smtClean="0"/>
              <a:t>	6</a:t>
            </a:r>
            <a:r>
              <a:rPr lang="fr-FR" dirty="0"/>
              <a:t>, </a:t>
            </a:r>
            <a:r>
              <a:rPr lang="fr-FR" dirty="0" smtClean="0"/>
              <a:t>7</a:t>
            </a:r>
          </a:p>
          <a:p>
            <a:pPr marL="0" indent="0">
              <a:buNone/>
            </a:pPr>
            <a:r>
              <a:rPr lang="fr-FR" dirty="0" smtClean="0"/>
              <a:t>8, 11				1, 2, 3, 5			6, 7</a:t>
            </a:r>
          </a:p>
          <a:p>
            <a:pPr marL="0" indent="0">
              <a:buNone/>
            </a:pPr>
            <a:r>
              <a:rPr lang="fr-FR" dirty="0" smtClean="0"/>
              <a:t>8, 11				1, 2, 3, 5, 6			7</a:t>
            </a:r>
          </a:p>
          <a:p>
            <a:pPr marL="0" indent="0">
              <a:buNone/>
            </a:pPr>
            <a:r>
              <a:rPr lang="fr-FR" dirty="0" smtClean="0"/>
              <a:t>8, 11				1</a:t>
            </a:r>
            <a:r>
              <a:rPr lang="fr-FR" dirty="0"/>
              <a:t>, 2, 3, 5, </a:t>
            </a:r>
            <a:r>
              <a:rPr lang="fr-FR" dirty="0" smtClean="0"/>
              <a:t>6, 7			</a:t>
            </a:r>
            <a:r>
              <a:rPr lang="fr-FR" b="1" dirty="0" smtClean="0">
                <a:solidFill>
                  <a:srgbClr val="FF0000"/>
                </a:solidFill>
              </a:rPr>
              <a:t>VIDE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92D050"/>
                </a:solidFill>
              </a:rPr>
              <a:t>vide</a:t>
            </a:r>
            <a:r>
              <a:rPr lang="fr-FR" dirty="0" smtClean="0"/>
              <a:t>				</a:t>
            </a:r>
            <a:r>
              <a:rPr lang="fr-FR" b="1" dirty="0" smtClean="0">
                <a:solidFill>
                  <a:schemeClr val="accent1"/>
                </a:solidFill>
              </a:rPr>
              <a:t>1</a:t>
            </a:r>
            <a:r>
              <a:rPr lang="fr-FR" b="1" dirty="0">
                <a:solidFill>
                  <a:schemeClr val="accent1"/>
                </a:solidFill>
              </a:rPr>
              <a:t>, 2, 3, 5, 6, </a:t>
            </a:r>
            <a:r>
              <a:rPr lang="fr-FR" b="1" dirty="0" smtClean="0">
                <a:solidFill>
                  <a:schemeClr val="accent1"/>
                </a:solidFill>
              </a:rPr>
              <a:t>7, 8, 11</a:t>
            </a:r>
            <a:r>
              <a:rPr lang="fr-FR" dirty="0" smtClean="0"/>
              <a:t>		vide</a:t>
            </a: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 de ces tris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Complexité optimale du tri par comparaisons = O(</a:t>
            </a:r>
            <a:r>
              <a:rPr lang="fr-FR" dirty="0" err="1" smtClean="0"/>
              <a:t>n.log</a:t>
            </a:r>
            <a:r>
              <a:rPr lang="fr-FR" dirty="0" smtClean="0"/>
              <a:t> n)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Trier : une longue histoire</a:t>
            </a:r>
            <a:br>
              <a:rPr lang="fr-FR" dirty="0" smtClean="0"/>
            </a:br>
            <a:r>
              <a:rPr lang="fr-FR" sz="2000" dirty="0" smtClean="0"/>
              <a:t>Rappel de la séance 3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Trier = classer, ordonner des valeurs, des objets</a:t>
            </a:r>
          </a:p>
          <a:p>
            <a:pPr lvl="1">
              <a:buFontTx/>
              <a:buChar char="-"/>
            </a:pPr>
            <a:r>
              <a:rPr lang="fr-FR" dirty="0" smtClean="0"/>
              <a:t>trier des copies par notes </a:t>
            </a:r>
          </a:p>
          <a:p>
            <a:pPr lvl="1">
              <a:buFontTx/>
              <a:buChar char="-"/>
            </a:pPr>
            <a:r>
              <a:rPr lang="fr-FR" dirty="0" smtClean="0"/>
              <a:t>trier des copies par ordre alphabétique des candidats</a:t>
            </a:r>
          </a:p>
          <a:p>
            <a:pPr lvl="1">
              <a:buFontTx/>
              <a:buChar char="-"/>
            </a:pPr>
            <a:r>
              <a:rPr lang="fr-FR" dirty="0" smtClean="0"/>
              <a:t>trier des livres dans une bibliothèque</a:t>
            </a:r>
          </a:p>
          <a:p>
            <a:pPr lvl="1">
              <a:buFontTx/>
              <a:buChar char="-"/>
            </a:pPr>
            <a:r>
              <a:rPr lang="fr-FR" dirty="0" smtClean="0"/>
              <a:t>trier des containers sur un port </a:t>
            </a:r>
          </a:p>
          <a:p>
            <a:pPr marL="356616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 premier algorithme : le tri insertion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20" y="3160568"/>
            <a:ext cx="1956526" cy="13092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9" y="1746250"/>
            <a:ext cx="2105941" cy="266740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0" y="3492500"/>
            <a:ext cx="911425" cy="86843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4600818"/>
            <a:ext cx="1047749" cy="84008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00" y="3427702"/>
            <a:ext cx="911425" cy="96195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215" y="3079953"/>
            <a:ext cx="1835780" cy="136074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791" y="4541529"/>
            <a:ext cx="1067134" cy="9477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49" y="1649187"/>
            <a:ext cx="2028367" cy="28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733419"/>
          </a:xfrm>
        </p:spPr>
        <p:txBody>
          <a:bodyPr/>
          <a:lstStyle/>
          <a:p>
            <a:r>
              <a:rPr lang="fr-FR" dirty="0" smtClean="0"/>
              <a:t>Complexités en temps </a:t>
            </a:r>
            <a:r>
              <a:rPr lang="fr-FR" sz="2000" dirty="0" smtClean="0"/>
              <a:t>(et en espace)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Complexité du pire cas</a:t>
            </a:r>
          </a:p>
          <a:p>
            <a:pPr marL="0" indent="0">
              <a:buNone/>
            </a:pPr>
            <a:r>
              <a:rPr lang="fr-FR" dirty="0"/>
              <a:t>Complexité </a:t>
            </a:r>
            <a:r>
              <a:rPr lang="fr-FR" dirty="0" smtClean="0"/>
              <a:t>moyenne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3044"/>
              </p:ext>
            </p:extLst>
          </p:nvPr>
        </p:nvGraphicFramePr>
        <p:xfrm>
          <a:off x="628650" y="1037689"/>
          <a:ext cx="8371512" cy="447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468"/>
                <a:gridCol w="1795288"/>
                <a:gridCol w="2092878"/>
                <a:gridCol w="2092878"/>
              </a:tblGrid>
              <a:tr h="842482">
                <a:tc>
                  <a:txBody>
                    <a:bodyPr/>
                    <a:lstStyle/>
                    <a:p>
                      <a:r>
                        <a:rPr lang="fr-FR" dirty="0" smtClean="0"/>
                        <a:t>Complexité :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en nombre de comparaisons </a:t>
                      </a:r>
                    </a:p>
                    <a:p>
                      <a:r>
                        <a:rPr lang="fr-FR" dirty="0" smtClean="0"/>
                        <a:t>pour</a:t>
                      </a:r>
                      <a:r>
                        <a:rPr lang="fr-FR" baseline="0" dirty="0" smtClean="0"/>
                        <a:t> n valeurs à trier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Tri insertion</a:t>
                      </a:r>
                    </a:p>
                    <a:p>
                      <a:endParaRPr lang="fr-FR" dirty="0" smtClean="0"/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tri en place : oui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Tri </a:t>
                      </a:r>
                      <a:r>
                        <a:rPr lang="fr-FR" dirty="0" err="1" smtClean="0"/>
                        <a:t>Quicksort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tri en place : oui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Tri fusion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tri en place : NON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34271">
                <a:tc>
                  <a:txBody>
                    <a:bodyPr/>
                    <a:lstStyle/>
                    <a:p>
                      <a:r>
                        <a:rPr lang="fr-FR" dirty="0" smtClean="0"/>
                        <a:t>dans le pire cas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quadratique</a:t>
                      </a:r>
                    </a:p>
                    <a:p>
                      <a:r>
                        <a:rPr lang="fr-FR" b="1" dirty="0" smtClean="0"/>
                        <a:t>O(n</a:t>
                      </a:r>
                      <a:r>
                        <a:rPr lang="fr-FR" b="1" baseline="30000" dirty="0" smtClean="0"/>
                        <a:t>2</a:t>
                      </a:r>
                      <a:r>
                        <a:rPr lang="fr-FR" b="1" baseline="0" dirty="0" smtClean="0"/>
                        <a:t>)</a:t>
                      </a:r>
                    </a:p>
                    <a:p>
                      <a:r>
                        <a:rPr lang="fr-FR" baseline="0" dirty="0" smtClean="0"/>
                        <a:t>n</a:t>
                      </a:r>
                      <a:r>
                        <a:rPr lang="fr-FR" baseline="30000" dirty="0" smtClean="0"/>
                        <a:t>2</a:t>
                      </a:r>
                      <a:r>
                        <a:rPr lang="fr-FR" baseline="0" dirty="0" smtClean="0"/>
                        <a:t>/2</a:t>
                      </a:r>
                    </a:p>
                    <a:p>
                      <a:endParaRPr lang="fr-FR" baseline="0" dirty="0" smtClean="0"/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double boucle imbriquée for/</a:t>
                      </a:r>
                      <a:r>
                        <a:rPr lang="fr-FR" baseline="0" dirty="0" err="1" smtClean="0"/>
                        <a:t>while</a:t>
                      </a:r>
                      <a:r>
                        <a:rPr lang="fr-FR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quadratique</a:t>
                      </a:r>
                    </a:p>
                    <a:p>
                      <a:r>
                        <a:rPr lang="fr-FR" b="1" dirty="0" smtClean="0"/>
                        <a:t>O(n</a:t>
                      </a:r>
                      <a:r>
                        <a:rPr lang="fr-FR" b="1" baseline="30000" dirty="0" smtClean="0"/>
                        <a:t>2</a:t>
                      </a:r>
                      <a:r>
                        <a:rPr lang="fr-FR" b="1" baseline="0" dirty="0" smtClean="0"/>
                        <a:t>)</a:t>
                      </a:r>
                    </a:p>
                    <a:p>
                      <a:r>
                        <a:rPr lang="fr-FR" baseline="0" dirty="0" smtClean="0"/>
                        <a:t>n</a:t>
                      </a:r>
                      <a:r>
                        <a:rPr lang="fr-FR" baseline="30000" dirty="0" smtClean="0"/>
                        <a:t>2</a:t>
                      </a:r>
                      <a:r>
                        <a:rPr lang="fr-FR" baseline="0" dirty="0" smtClean="0"/>
                        <a:t>/2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dirty="0" smtClean="0"/>
                        <a:t>C(n) = n-1 + C(n-1)</a:t>
                      </a:r>
                    </a:p>
                    <a:p>
                      <a:r>
                        <a:rPr lang="fr-FR" dirty="0" smtClean="0"/>
                        <a:t>C(1)</a:t>
                      </a:r>
                      <a:r>
                        <a:rPr lang="fr-FR" baseline="0" dirty="0" smtClean="0"/>
                        <a:t> = 0 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semi-logarithmique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O(n</a:t>
                      </a:r>
                      <a:r>
                        <a:rPr lang="fr-FR" b="1" baseline="0" dirty="0" smtClean="0"/>
                        <a:t> . log</a:t>
                      </a:r>
                      <a:r>
                        <a:rPr lang="fr-FR" b="1" baseline="-25000" dirty="0" smtClean="0"/>
                        <a:t>2</a:t>
                      </a:r>
                      <a:r>
                        <a:rPr lang="fr-FR" b="1" baseline="0" dirty="0" smtClean="0"/>
                        <a:t>n)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</a:t>
                      </a:r>
                      <a:r>
                        <a:rPr lang="fr-FR" baseline="0" dirty="0" smtClean="0"/>
                        <a:t> . log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n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C(n) = C(n/2) + f(n)</a:t>
                      </a:r>
                    </a:p>
                    <a:p>
                      <a:r>
                        <a:rPr lang="fr-FR" dirty="0" smtClean="0"/>
                        <a:t>f(n) : fusion = n-1</a:t>
                      </a:r>
                    </a:p>
                  </a:txBody>
                  <a:tcPr/>
                </a:tc>
              </a:tr>
              <a:tr h="1382218">
                <a:tc>
                  <a:txBody>
                    <a:bodyPr/>
                    <a:lstStyle/>
                    <a:p>
                      <a:r>
                        <a:rPr lang="fr-FR" dirty="0" smtClean="0"/>
                        <a:t>dans le meilleur cas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linéaire</a:t>
                      </a:r>
                    </a:p>
                    <a:p>
                      <a:r>
                        <a:rPr lang="fr-FR" dirty="0" smtClean="0"/>
                        <a:t>O(n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semi-logarithmique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O(n</a:t>
                      </a:r>
                      <a:r>
                        <a:rPr lang="fr-FR" baseline="0" dirty="0" smtClean="0"/>
                        <a:t> . log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n)</a:t>
                      </a:r>
                    </a:p>
                    <a:p>
                      <a:r>
                        <a:rPr lang="fr-FR" dirty="0" smtClean="0"/>
                        <a:t>n</a:t>
                      </a:r>
                      <a:r>
                        <a:rPr lang="fr-FR" baseline="0" dirty="0" smtClean="0"/>
                        <a:t> . log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n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C(n) = n-1 + 2.C(n/2)</a:t>
                      </a:r>
                    </a:p>
                    <a:p>
                      <a:r>
                        <a:rPr lang="fr-FR" dirty="0" smtClean="0"/>
                        <a:t>C(1)</a:t>
                      </a:r>
                      <a:r>
                        <a:rPr lang="fr-FR" baseline="0" dirty="0" smtClean="0"/>
                        <a:t> =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semi-logarithmique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O(n</a:t>
                      </a:r>
                      <a:r>
                        <a:rPr lang="fr-FR" baseline="0" dirty="0" smtClean="0"/>
                        <a:t> . log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n)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n/2</a:t>
                      </a:r>
                      <a:r>
                        <a:rPr lang="fr-FR" baseline="0" dirty="0" smtClean="0"/>
                        <a:t> . log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n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C(n) = C(n/2) + f(n)</a:t>
                      </a:r>
                    </a:p>
                    <a:p>
                      <a:r>
                        <a:rPr lang="fr-FR" dirty="0" smtClean="0"/>
                        <a:t>f(n) : fusion = n/2</a:t>
                      </a:r>
                    </a:p>
                  </a:txBody>
                  <a:tcPr/>
                </a:tc>
              </a:tr>
              <a:tr h="774221">
                <a:tc>
                  <a:txBody>
                    <a:bodyPr/>
                    <a:lstStyle/>
                    <a:p>
                      <a:r>
                        <a:rPr lang="fr-FR" dirty="0" smtClean="0"/>
                        <a:t>complexité</a:t>
                      </a:r>
                      <a:r>
                        <a:rPr lang="fr-FR" baseline="0" dirty="0" smtClean="0"/>
                        <a:t> moyenne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quadratique</a:t>
                      </a:r>
                    </a:p>
                    <a:p>
                      <a:r>
                        <a:rPr lang="fr-FR" dirty="0" smtClean="0"/>
                        <a:t>O(n</a:t>
                      </a:r>
                      <a:r>
                        <a:rPr lang="fr-FR" baseline="30000" dirty="0" smtClean="0"/>
                        <a:t>2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30000" dirty="0" smtClean="0"/>
                        <a:t>2</a:t>
                      </a:r>
                      <a:r>
                        <a:rPr lang="fr-FR" baseline="0" dirty="0" smtClean="0"/>
                        <a:t>/4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semi-logarithmique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O(n</a:t>
                      </a:r>
                      <a:r>
                        <a:rPr lang="fr-FR" baseline="0" dirty="0" smtClean="0"/>
                        <a:t> . log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n)</a:t>
                      </a:r>
                    </a:p>
                    <a:p>
                      <a:r>
                        <a:rPr lang="fr-FR" dirty="0" smtClean="0"/>
                        <a:t>2 n</a:t>
                      </a:r>
                      <a:r>
                        <a:rPr lang="fr-FR" baseline="0" dirty="0" smtClean="0"/>
                        <a:t> . log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semi-logarithmique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O(n</a:t>
                      </a:r>
                      <a:r>
                        <a:rPr lang="fr-FR" baseline="0" dirty="0" smtClean="0"/>
                        <a:t> . log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n)</a:t>
                      </a:r>
                    </a:p>
                    <a:p>
                      <a:pPr marL="0" marR="0" indent="0" algn="l" defTabSz="7132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</a:t>
                      </a:r>
                      <a:r>
                        <a:rPr lang="fr-FR" baseline="0" dirty="0" smtClean="0"/>
                        <a:t> . log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51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(*) Prouver ces tris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terminaison et correction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05338"/>
          </a:xfrm>
        </p:spPr>
        <p:txBody>
          <a:bodyPr/>
          <a:lstStyle/>
          <a:p>
            <a:r>
              <a:rPr lang="fr-FR" dirty="0" smtClean="0"/>
              <a:t>Tri insertion </a:t>
            </a:r>
            <a:r>
              <a:rPr lang="fr-FR" smtClean="0"/>
              <a:t>: preuve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Invariant :</a:t>
            </a:r>
          </a:p>
          <a:p>
            <a:pPr marL="0" indent="0">
              <a:buNone/>
            </a:pPr>
            <a:r>
              <a:rPr lang="fr-FR" dirty="0" smtClean="0"/>
              <a:t>Avant l’itération i, le sous-tableau </a:t>
            </a:r>
            <a:r>
              <a:rPr lang="fr-FR" dirty="0" err="1" smtClean="0"/>
              <a:t>t</a:t>
            </a:r>
            <a:r>
              <a:rPr lang="fr-FR" dirty="0" smtClean="0"/>
              <a:t>[0, i] est trié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05338"/>
          </a:xfrm>
        </p:spPr>
        <p:txBody>
          <a:bodyPr/>
          <a:lstStyle/>
          <a:p>
            <a:r>
              <a:rPr lang="fr-FR" dirty="0" smtClean="0"/>
              <a:t>Tri rapide </a:t>
            </a:r>
            <a:r>
              <a:rPr lang="fr-FR" i="1" dirty="0" err="1" smtClean="0"/>
              <a:t>quicksort</a:t>
            </a:r>
            <a:r>
              <a:rPr lang="fr-FR" dirty="0" smtClean="0"/>
              <a:t> : preuve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Invariant de </a:t>
            </a:r>
            <a:r>
              <a:rPr lang="fr-FR" dirty="0" smtClean="0">
                <a:latin typeface="Arial Narrow" charset="0"/>
                <a:ea typeface="Arial Narrow" charset="0"/>
                <a:cs typeface="Arial Narrow" charset="0"/>
              </a:rPr>
              <a:t>partition(</a:t>
            </a:r>
            <a:r>
              <a:rPr lang="fr-FR" dirty="0" err="1" smtClean="0">
                <a:latin typeface="Arial Narrow" charset="0"/>
                <a:ea typeface="Arial Narrow" charset="0"/>
                <a:cs typeface="Arial Narrow" charset="0"/>
              </a:rPr>
              <a:t>t</a:t>
            </a:r>
            <a:r>
              <a:rPr lang="fr-FR" dirty="0" smtClean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fr-FR" dirty="0" err="1" smtClean="0">
                <a:latin typeface="Arial Narrow" charset="0"/>
                <a:ea typeface="Arial Narrow" charset="0"/>
                <a:cs typeface="Arial Narrow" charset="0"/>
              </a:rPr>
              <a:t>g,d</a:t>
            </a:r>
            <a:r>
              <a:rPr lang="fr-FR" dirty="0" smtClean="0">
                <a:latin typeface="Arial Narrow" charset="0"/>
                <a:ea typeface="Arial Narrow" charset="0"/>
                <a:cs typeface="Arial Narrow" charset="0"/>
              </a:rPr>
              <a:t>) </a:t>
            </a:r>
            <a:r>
              <a:rPr lang="fr-FR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au début de l’itération i : pour tout k dans [g, d], on a </a:t>
            </a:r>
          </a:p>
          <a:p>
            <a:pPr marL="813816" lvl="1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fr-FR" dirty="0" smtClean="0"/>
              <a:t>si </a:t>
            </a:r>
            <a:r>
              <a:rPr lang="fr-FR" dirty="0"/>
              <a:t>g ≤ k ≤ m </a:t>
            </a:r>
            <a:r>
              <a:rPr lang="fr-FR" dirty="0" smtClean="0"/>
              <a:t>	alors </a:t>
            </a:r>
            <a:r>
              <a:rPr lang="fr-FR" dirty="0" err="1"/>
              <a:t>t</a:t>
            </a:r>
            <a:r>
              <a:rPr lang="fr-FR" dirty="0"/>
              <a:t>[k] ≤ v</a:t>
            </a:r>
          </a:p>
          <a:p>
            <a:pPr marL="813816" lvl="1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fr-FR" dirty="0"/>
              <a:t>si </a:t>
            </a:r>
            <a:r>
              <a:rPr lang="fr-FR" dirty="0" smtClean="0"/>
              <a:t>m+1 </a:t>
            </a:r>
            <a:r>
              <a:rPr lang="fr-FR" dirty="0"/>
              <a:t>≤ k </a:t>
            </a:r>
            <a:r>
              <a:rPr lang="fr-FR" dirty="0" smtClean="0"/>
              <a:t>&lt; i 	alors </a:t>
            </a:r>
            <a:r>
              <a:rPr lang="fr-FR" dirty="0" err="1"/>
              <a:t>t</a:t>
            </a:r>
            <a:r>
              <a:rPr lang="fr-FR" dirty="0"/>
              <a:t>[k] </a:t>
            </a:r>
            <a:r>
              <a:rPr lang="fr-FR" dirty="0" smtClean="0"/>
              <a:t>&gt; v</a:t>
            </a:r>
          </a:p>
          <a:p>
            <a:pPr marL="813816" lvl="1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fr-FR" dirty="0"/>
              <a:t>si g </a:t>
            </a:r>
            <a:r>
              <a:rPr lang="fr-FR" dirty="0" smtClean="0"/>
              <a:t>= d-1 		alors </a:t>
            </a:r>
            <a:r>
              <a:rPr lang="fr-FR" dirty="0" err="1"/>
              <a:t>t</a:t>
            </a:r>
            <a:r>
              <a:rPr lang="fr-FR" dirty="0"/>
              <a:t>[k] </a:t>
            </a:r>
            <a:r>
              <a:rPr lang="fr-FR" dirty="0" smtClean="0"/>
              <a:t>= v</a:t>
            </a:r>
          </a:p>
          <a:p>
            <a:pPr marL="813816" lvl="1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fr-FR" dirty="0" smtClean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dirty="0" smtClean="0"/>
              <a:t>Remarque : on ne dit rien sur la tranche </a:t>
            </a:r>
            <a:r>
              <a:rPr lang="fr-FR" dirty="0" err="1" smtClean="0"/>
              <a:t>t</a:t>
            </a:r>
            <a:r>
              <a:rPr lang="fr-FR" dirty="0" smtClean="0"/>
              <a:t>[i, d-2] qui sont a priori quelconques</a:t>
            </a:r>
            <a:endParaRPr lang="fr-FR" dirty="0"/>
          </a:p>
          <a:p>
            <a:pPr marL="813816" lvl="1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05338"/>
          </a:xfrm>
        </p:spPr>
        <p:txBody>
          <a:bodyPr/>
          <a:lstStyle/>
          <a:p>
            <a:r>
              <a:rPr lang="fr-FR" dirty="0" smtClean="0"/>
              <a:t>Tri fusion: preuve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Invariant de la boucle </a:t>
            </a:r>
            <a:r>
              <a:rPr lang="fr-FR" dirty="0" smtClean="0">
                <a:latin typeface="Arial Narrow" charset="0"/>
                <a:ea typeface="Arial Narrow" charset="0"/>
                <a:cs typeface="Arial Narrow" charset="0"/>
              </a:rPr>
              <a:t>for</a:t>
            </a:r>
            <a:r>
              <a:rPr lang="fr-FR" dirty="0" smtClean="0"/>
              <a:t> dans </a:t>
            </a:r>
            <a:r>
              <a:rPr lang="fr-FR" dirty="0" smtClean="0">
                <a:latin typeface="Arial Narrow" charset="0"/>
                <a:ea typeface="Arial Narrow" charset="0"/>
                <a:cs typeface="Arial Narrow" charset="0"/>
              </a:rPr>
              <a:t>fusion(</a:t>
            </a:r>
            <a:r>
              <a:rPr lang="fr-FR" dirty="0" err="1" smtClean="0">
                <a:latin typeface="Arial Narrow" charset="0"/>
                <a:ea typeface="Arial Narrow" charset="0"/>
                <a:cs typeface="Arial Narrow" charset="0"/>
              </a:rPr>
              <a:t>t</a:t>
            </a:r>
            <a:r>
              <a:rPr lang="fr-FR" dirty="0" smtClean="0">
                <a:latin typeface="Arial Narrow" charset="0"/>
                <a:ea typeface="Arial Narrow" charset="0"/>
                <a:cs typeface="Arial Narrow" charset="0"/>
              </a:rPr>
              <a:t>, g, m, d)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au début de l’itération i :</a:t>
            </a:r>
          </a:p>
          <a:p>
            <a:pPr>
              <a:buFontTx/>
              <a:buChar char="-"/>
            </a:pPr>
            <a:r>
              <a:rPr lang="fr-FR" dirty="0" smtClean="0"/>
              <a:t>le sous-tableau </a:t>
            </a:r>
            <a:r>
              <a:rPr lang="fr-FR" dirty="0" err="1" smtClean="0"/>
              <a:t>t</a:t>
            </a:r>
            <a:r>
              <a:rPr lang="fr-FR" dirty="0" smtClean="0"/>
              <a:t>[g, </a:t>
            </a:r>
            <a:r>
              <a:rPr lang="fr-FR" dirty="0" smtClean="0"/>
              <a:t>k[ </a:t>
            </a:r>
            <a:r>
              <a:rPr lang="fr-FR" dirty="0" smtClean="0"/>
              <a:t>contient en ordre trié les (</a:t>
            </a:r>
            <a:r>
              <a:rPr lang="fr-FR" dirty="0" err="1" smtClean="0"/>
              <a:t>k-g</a:t>
            </a:r>
            <a:r>
              <a:rPr lang="fr-FR" dirty="0" smtClean="0"/>
              <a:t>) plus petits éléments de G[0, </a:t>
            </a:r>
            <a:r>
              <a:rPr lang="fr-FR" dirty="0" err="1" smtClean="0"/>
              <a:t>m-g</a:t>
            </a:r>
            <a:r>
              <a:rPr lang="fr-FR" dirty="0"/>
              <a:t>[</a:t>
            </a:r>
            <a:r>
              <a:rPr lang="fr-FR" dirty="0" smtClean="0"/>
              <a:t> </a:t>
            </a:r>
            <a:r>
              <a:rPr lang="fr-FR" dirty="0" smtClean="0"/>
              <a:t>et D[0, </a:t>
            </a:r>
            <a:r>
              <a:rPr lang="fr-FR" dirty="0" err="1" smtClean="0"/>
              <a:t>d-m</a:t>
            </a:r>
            <a:r>
              <a:rPr lang="fr-FR" dirty="0"/>
              <a:t>[</a:t>
            </a:r>
            <a:r>
              <a:rPr lang="fr-FR" dirty="0" smtClean="0"/>
              <a:t> </a:t>
            </a:r>
            <a:r>
              <a:rPr lang="fr-FR" dirty="0" smtClean="0"/>
              <a:t>;</a:t>
            </a:r>
          </a:p>
          <a:p>
            <a:pPr>
              <a:buFontTx/>
              <a:buChar char="-"/>
            </a:pPr>
            <a:r>
              <a:rPr lang="fr-FR" dirty="0" smtClean="0"/>
              <a:t>G[i1] et D[i2] sont les </a:t>
            </a:r>
            <a:r>
              <a:rPr lang="fr-FR" dirty="0" smtClean="0"/>
              <a:t>plus </a:t>
            </a:r>
            <a:r>
              <a:rPr lang="fr-FR" dirty="0" smtClean="0"/>
              <a:t>petits éléments respectifs de G et D a ne pas avoir été copiés dans </a:t>
            </a:r>
            <a:r>
              <a:rPr lang="fr-FR" dirty="0" err="1" smtClean="0"/>
              <a:t>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47184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Tri </a:t>
            </a:r>
            <a:r>
              <a:rPr lang="fr-FR" dirty="0"/>
              <a:t>avec </a:t>
            </a:r>
            <a:r>
              <a:rPr lang="fr-FR" dirty="0" smtClean="0"/>
              <a:t>comparaisons, tri </a:t>
            </a:r>
            <a:r>
              <a:rPr lang="fr-FR" dirty="0"/>
              <a:t>sans comparaison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03112"/>
            <a:ext cx="7886700" cy="42443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rier =&gt; comparer des valeurs 2 à 2 ... toujours  ?</a:t>
            </a:r>
          </a:p>
          <a:p>
            <a:pPr marL="356616" lvl="1" indent="0">
              <a:buNone/>
            </a:pPr>
            <a:r>
              <a:rPr lang="fr-FR" dirty="0" smtClean="0"/>
              <a:t>trier des copies par note croissante avec le tri par insertion-permutation</a:t>
            </a:r>
          </a:p>
          <a:p>
            <a:pPr marL="356616" lvl="1" indent="0">
              <a:buNone/>
            </a:pPr>
            <a:endParaRPr lang="fr-FR" dirty="0" smtClean="0"/>
          </a:p>
          <a:p>
            <a:pPr marL="356616" lvl="1" indent="0">
              <a:buNone/>
            </a:pPr>
            <a:r>
              <a:rPr lang="fr-FR" sz="1700" i="1" dirty="0" smtClean="0"/>
              <a:t>je compare et j'ordonne (en permutant) les deux premières copies. J'insère la troisième copie de sorte que les 3 premières copies soient correctement ordonnées. </a:t>
            </a:r>
            <a:r>
              <a:rPr lang="fr-FR" sz="1700" i="1" dirty="0"/>
              <a:t>J'insère la </a:t>
            </a:r>
            <a:r>
              <a:rPr lang="fr-FR" sz="1700" i="1" dirty="0" smtClean="0"/>
              <a:t>copie suivante (4</a:t>
            </a:r>
            <a:r>
              <a:rPr lang="fr-FR" sz="1700" i="1" baseline="30000" dirty="0" smtClean="0"/>
              <a:t>ème</a:t>
            </a:r>
            <a:r>
              <a:rPr lang="fr-FR" sz="1700" i="1" dirty="0" smtClean="0"/>
              <a:t>) de </a:t>
            </a:r>
            <a:r>
              <a:rPr lang="fr-FR" sz="1700" i="1" dirty="0"/>
              <a:t>sorte que </a:t>
            </a:r>
            <a:r>
              <a:rPr lang="fr-FR" sz="1700" i="1" dirty="0" smtClean="0"/>
              <a:t>ces premières </a:t>
            </a:r>
            <a:r>
              <a:rPr lang="fr-FR" sz="1700" i="1" dirty="0"/>
              <a:t>copies soient correctement </a:t>
            </a:r>
            <a:r>
              <a:rPr lang="fr-FR" sz="1700" i="1" dirty="0" smtClean="0"/>
              <a:t>ordonnées</a:t>
            </a:r>
            <a:r>
              <a:rPr lang="fr-FR" sz="1700" i="1" dirty="0"/>
              <a:t> </a:t>
            </a:r>
            <a:r>
              <a:rPr lang="fr-FR" sz="1700" i="1" dirty="0" smtClean="0"/>
              <a:t>... et je répète ce traitement jusqu'à insérer la dernière copie à sa bonne place </a:t>
            </a:r>
            <a:endParaRPr lang="fr-FR" sz="1700" dirty="0"/>
          </a:p>
          <a:p>
            <a:pPr marL="356616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est possible de trier des valeurs sans les </a:t>
            </a:r>
            <a:r>
              <a:rPr lang="fr-FR" dirty="0" smtClean="0"/>
              <a:t>comparer </a:t>
            </a:r>
          </a:p>
          <a:p>
            <a:pPr marL="356616" lvl="1" indent="0">
              <a:buNone/>
            </a:pPr>
            <a:r>
              <a:rPr lang="fr-FR" dirty="0" smtClean="0"/>
              <a:t>trier </a:t>
            </a:r>
            <a:r>
              <a:rPr lang="fr-FR" dirty="0"/>
              <a:t>des </a:t>
            </a:r>
            <a:r>
              <a:rPr lang="fr-FR" dirty="0" smtClean="0"/>
              <a:t>copies, </a:t>
            </a:r>
            <a:r>
              <a:rPr lang="fr-FR" dirty="0" smtClean="0">
                <a:solidFill>
                  <a:schemeClr val="accent5"/>
                </a:solidFill>
              </a:rPr>
              <a:t>notées de 0 20, </a:t>
            </a:r>
            <a:r>
              <a:rPr lang="fr-FR" dirty="0" smtClean="0"/>
              <a:t>par </a:t>
            </a:r>
            <a:r>
              <a:rPr lang="fr-FR" dirty="0"/>
              <a:t>note croissante </a:t>
            </a:r>
            <a:endParaRPr lang="fr-FR" dirty="0" smtClean="0"/>
          </a:p>
          <a:p>
            <a:pPr marL="356616" lvl="1" indent="0">
              <a:buNone/>
            </a:pPr>
            <a:r>
              <a:rPr lang="fr-FR" dirty="0" smtClean="0"/>
              <a:t>... avec un tri par dénombrement :</a:t>
            </a:r>
          </a:p>
          <a:p>
            <a:pPr marL="1073150" lvl="1" indent="-717550" algn="just">
              <a:buNone/>
              <a:tabLst>
                <a:tab pos="1073150" algn="l"/>
                <a:tab pos="1439863" algn="l"/>
              </a:tabLst>
            </a:pPr>
            <a:endParaRPr lang="fr-FR" dirty="0"/>
          </a:p>
          <a:p>
            <a:pPr marL="352425" lvl="1" indent="1588" algn="just">
              <a:buNone/>
              <a:tabLst>
                <a:tab pos="352425" algn="l"/>
                <a:tab pos="1439863" algn="l"/>
              </a:tabLst>
            </a:pPr>
            <a:r>
              <a:rPr lang="fr-FR" sz="1700" i="1" dirty="0" smtClean="0"/>
              <a:t>je "prépare" 21 boites numérotées de 0 à 20, et je répartie successivement chaque copie dans la boite correspondant à sa note, puis j'empile </a:t>
            </a:r>
            <a:r>
              <a:rPr lang="fr-FR" sz="1700" i="1" dirty="0"/>
              <a:t>successivement </a:t>
            </a:r>
            <a:r>
              <a:rPr lang="fr-FR" sz="1700" i="1" dirty="0" smtClean="0"/>
              <a:t>les copies des boites 0, 1, ... , 19, 20.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47184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Tris </a:t>
            </a:r>
            <a:r>
              <a:rPr lang="fr-FR" sz="2000" dirty="0"/>
              <a:t>par </a:t>
            </a:r>
            <a:r>
              <a:rPr lang="fr-FR" sz="2000" dirty="0" smtClean="0"/>
              <a:t>comparaison</a:t>
            </a:r>
            <a:r>
              <a:rPr lang="fr-FR" dirty="0" smtClean="0"/>
              <a:t> et  tris </a:t>
            </a:r>
            <a:r>
              <a:rPr lang="fr-FR" sz="2000" dirty="0"/>
              <a:t>par comparaison </a:t>
            </a:r>
            <a:r>
              <a:rPr lang="fr-FR" dirty="0" smtClean="0"/>
              <a:t>rapides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903112"/>
            <a:ext cx="8049683" cy="4393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Tris "lents"</a:t>
            </a:r>
          </a:p>
          <a:p>
            <a:pPr marL="356616" lvl="1" indent="0">
              <a:buNone/>
            </a:pPr>
            <a:r>
              <a:rPr lang="fr-FR" sz="1700" i="1" dirty="0" smtClean="0"/>
              <a:t>je compare et j'ordonne (en permutant) les </a:t>
            </a:r>
            <a:r>
              <a:rPr lang="fr-FR" sz="1700" i="1" dirty="0" smtClean="0">
                <a:solidFill>
                  <a:srgbClr val="4472C4"/>
                </a:solidFill>
              </a:rPr>
              <a:t>deux premières </a:t>
            </a:r>
            <a:r>
              <a:rPr lang="fr-FR" sz="1700" i="1" dirty="0" smtClean="0"/>
              <a:t>copies. J'insère la </a:t>
            </a:r>
            <a:r>
              <a:rPr lang="fr-FR" sz="1700" i="1" dirty="0" smtClean="0">
                <a:solidFill>
                  <a:srgbClr val="4472C4"/>
                </a:solidFill>
              </a:rPr>
              <a:t>troisième</a:t>
            </a:r>
            <a:r>
              <a:rPr lang="fr-FR" sz="1700" i="1" dirty="0" smtClean="0"/>
              <a:t> copie de sorte que les 3 premières copies soient correctement ordonnées. </a:t>
            </a:r>
            <a:r>
              <a:rPr lang="fr-FR" sz="1700" i="1" dirty="0">
                <a:solidFill>
                  <a:srgbClr val="FF0000"/>
                </a:solidFill>
              </a:rPr>
              <a:t>J'insère</a:t>
            </a:r>
            <a:r>
              <a:rPr lang="fr-FR" sz="1700" i="1" dirty="0"/>
              <a:t> la </a:t>
            </a:r>
            <a:r>
              <a:rPr lang="fr-FR" sz="1700" i="1" dirty="0" smtClean="0"/>
              <a:t>copie </a:t>
            </a:r>
            <a:r>
              <a:rPr lang="fr-FR" sz="1700" i="1" dirty="0" smtClean="0">
                <a:solidFill>
                  <a:srgbClr val="4472C4"/>
                </a:solidFill>
              </a:rPr>
              <a:t>suivante</a:t>
            </a:r>
            <a:r>
              <a:rPr lang="fr-FR" sz="1700" i="1" dirty="0" smtClean="0"/>
              <a:t> (4</a:t>
            </a:r>
            <a:r>
              <a:rPr lang="fr-FR" sz="1700" i="1" baseline="30000" dirty="0" smtClean="0"/>
              <a:t>ème</a:t>
            </a:r>
            <a:r>
              <a:rPr lang="fr-FR" sz="1700" i="1" dirty="0" smtClean="0"/>
              <a:t>) de </a:t>
            </a:r>
            <a:r>
              <a:rPr lang="fr-FR" sz="1700" i="1" dirty="0"/>
              <a:t>sorte que </a:t>
            </a:r>
            <a:r>
              <a:rPr lang="fr-FR" sz="1700" i="1" dirty="0" smtClean="0"/>
              <a:t>ces premières </a:t>
            </a:r>
            <a:r>
              <a:rPr lang="fr-FR" sz="1700" i="1" dirty="0"/>
              <a:t>copies soient correctement </a:t>
            </a:r>
            <a:r>
              <a:rPr lang="fr-FR" sz="1700" i="1" dirty="0" smtClean="0"/>
              <a:t>ordonnées</a:t>
            </a:r>
            <a:r>
              <a:rPr lang="fr-FR" sz="1700" i="1" dirty="0"/>
              <a:t> </a:t>
            </a:r>
            <a:r>
              <a:rPr lang="fr-FR" sz="1700" i="1" dirty="0" smtClean="0"/>
              <a:t>... et je </a:t>
            </a:r>
            <a:r>
              <a:rPr lang="fr-FR" sz="1700" i="1" dirty="0" smtClean="0">
                <a:solidFill>
                  <a:srgbClr val="4472C4"/>
                </a:solidFill>
              </a:rPr>
              <a:t>répète</a:t>
            </a:r>
            <a:r>
              <a:rPr lang="fr-FR" sz="1700" i="1" dirty="0" smtClean="0"/>
              <a:t> ce traitement </a:t>
            </a:r>
            <a:r>
              <a:rPr lang="fr-FR" sz="1700" i="1" dirty="0" smtClean="0">
                <a:solidFill>
                  <a:srgbClr val="4472C4"/>
                </a:solidFill>
              </a:rPr>
              <a:t>jusqu'à </a:t>
            </a:r>
            <a:r>
              <a:rPr lang="fr-FR" sz="1700" i="1" dirty="0" smtClean="0"/>
              <a:t>insérer la </a:t>
            </a:r>
            <a:r>
              <a:rPr lang="fr-FR" sz="1700" i="1" dirty="0" smtClean="0">
                <a:solidFill>
                  <a:srgbClr val="4472C4"/>
                </a:solidFill>
              </a:rPr>
              <a:t>dernière</a:t>
            </a:r>
            <a:r>
              <a:rPr lang="fr-FR" sz="1700" i="1" dirty="0" smtClean="0"/>
              <a:t> copie à sa bonne place </a:t>
            </a:r>
            <a:endParaRPr lang="fr-FR" sz="1700" dirty="0"/>
          </a:p>
          <a:p>
            <a:pPr marL="356616" lvl="1" indent="0">
              <a:buNone/>
            </a:pPr>
            <a:endParaRPr lang="fr-FR" dirty="0"/>
          </a:p>
          <a:p>
            <a:pPr marL="356616" lvl="1" indent="0">
              <a:buNone/>
            </a:pPr>
            <a:r>
              <a:rPr lang="fr-FR" dirty="0" smtClean="0"/>
              <a:t>-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tri par sélection</a:t>
            </a:r>
            <a:r>
              <a:rPr lang="fr-FR" dirty="0" smtClean="0"/>
              <a:t>, </a:t>
            </a:r>
            <a:r>
              <a:rPr lang="fr-FR" u="sng" dirty="0" smtClean="0"/>
              <a:t>tri par </a:t>
            </a:r>
            <a:r>
              <a:rPr lang="fr-FR" u="sng" dirty="0" smtClean="0">
                <a:solidFill>
                  <a:srgbClr val="FF0000"/>
                </a:solidFill>
              </a:rPr>
              <a:t>insertion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A5A5A5"/>
                </a:solidFill>
              </a:rPr>
              <a:t>tri-bulle</a:t>
            </a:r>
            <a:r>
              <a:rPr lang="fr-FR" dirty="0" smtClean="0"/>
              <a:t>, ...</a:t>
            </a:r>
          </a:p>
          <a:p>
            <a:pPr marL="356616" lvl="1" indent="0">
              <a:buNone/>
            </a:pPr>
            <a:r>
              <a:rPr lang="fr-FR" sz="1700" dirty="0" smtClean="0"/>
              <a:t>- complexité en temps </a:t>
            </a:r>
            <a:r>
              <a:rPr lang="fr-FR" sz="1700" dirty="0" smtClean="0">
                <a:solidFill>
                  <a:srgbClr val="4472C4"/>
                </a:solidFill>
              </a:rPr>
              <a:t>quadratique</a:t>
            </a:r>
            <a:r>
              <a:rPr lang="fr-FR" sz="1700" dirty="0" smtClean="0"/>
              <a:t> dans le pire cas </a:t>
            </a:r>
            <a:r>
              <a:rPr lang="fr-FR" sz="1700" dirty="0">
                <a:solidFill>
                  <a:srgbClr val="A5A5A5"/>
                </a:solidFill>
              </a:rPr>
              <a:t>ou en moyenne </a:t>
            </a:r>
            <a:r>
              <a:rPr lang="fr-FR" sz="1700" dirty="0" smtClean="0"/>
              <a:t> </a:t>
            </a:r>
          </a:p>
          <a:p>
            <a:pPr marL="356616" lvl="1" indent="0">
              <a:buNone/>
            </a:pPr>
            <a:r>
              <a:rPr lang="fr-FR" sz="1700" dirty="0"/>
              <a:t>	</a:t>
            </a:r>
            <a:r>
              <a:rPr lang="fr-FR" sz="1700" dirty="0" smtClean="0"/>
              <a:t>		</a:t>
            </a:r>
            <a:r>
              <a:rPr lang="fr-FR" sz="1700" b="1" dirty="0" smtClean="0"/>
              <a:t>= </a:t>
            </a:r>
            <a:r>
              <a:rPr lang="fr-FR" b="1" dirty="0" smtClean="0">
                <a:solidFill>
                  <a:srgbClr val="4472C4"/>
                </a:solidFill>
              </a:rPr>
              <a:t>O(n</a:t>
            </a:r>
            <a:r>
              <a:rPr lang="fr-FR" b="1" baseline="30000" dirty="0" smtClean="0">
                <a:solidFill>
                  <a:srgbClr val="4472C4"/>
                </a:solidFill>
              </a:rPr>
              <a:t>2</a:t>
            </a:r>
            <a:r>
              <a:rPr lang="fr-FR" b="1" dirty="0" smtClean="0">
                <a:solidFill>
                  <a:srgbClr val="4472C4"/>
                </a:solidFill>
              </a:rPr>
              <a:t>) comparaisons</a:t>
            </a:r>
            <a:endParaRPr lang="fr-FR" sz="1700" b="1" dirty="0" smtClean="0"/>
          </a:p>
          <a:p>
            <a:pPr marL="356616" lvl="1" indent="0">
              <a:buNone/>
            </a:pPr>
            <a:r>
              <a:rPr lang="fr-FR" sz="1700" dirty="0" smtClean="0">
                <a:solidFill>
                  <a:srgbClr val="4472C4"/>
                </a:solidFill>
              </a:rPr>
              <a:t>-</a:t>
            </a:r>
            <a:r>
              <a:rPr lang="fr-FR" sz="1700" dirty="0" smtClean="0">
                <a:solidFill>
                  <a:srgbClr val="000000"/>
                </a:solidFill>
              </a:rPr>
              <a:t> tris en place : complexité en espace = O(1)</a:t>
            </a:r>
          </a:p>
          <a:p>
            <a:pPr marL="356616" lvl="1" indent="0">
              <a:buNone/>
            </a:pPr>
            <a:r>
              <a:rPr lang="fr-FR" sz="1700" dirty="0" smtClean="0">
                <a:solidFill>
                  <a:srgbClr val="000000"/>
                </a:solidFill>
              </a:rPr>
              <a:t>Morale : </a:t>
            </a:r>
            <a:r>
              <a:rPr lang="fr-FR" sz="1700" dirty="0" smtClean="0">
                <a:solidFill>
                  <a:schemeClr val="accent6"/>
                </a:solidFill>
              </a:rPr>
              <a:t>faciles à implanter</a:t>
            </a:r>
            <a:r>
              <a:rPr lang="fr-FR" sz="1700" dirty="0" smtClean="0">
                <a:solidFill>
                  <a:srgbClr val="000000"/>
                </a:solidFill>
              </a:rPr>
              <a:t>, </a:t>
            </a:r>
            <a:r>
              <a:rPr lang="fr-FR" sz="1700" dirty="0" smtClean="0">
                <a:solidFill>
                  <a:srgbClr val="70AD47"/>
                </a:solidFill>
              </a:rPr>
              <a:t>efficace</a:t>
            </a:r>
            <a:r>
              <a:rPr lang="fr-FR" sz="1700" dirty="0" smtClean="0">
                <a:solidFill>
                  <a:srgbClr val="000000"/>
                </a:solidFill>
              </a:rPr>
              <a:t> pour des </a:t>
            </a:r>
            <a:r>
              <a:rPr lang="fr-FR" sz="1700" dirty="0" smtClean="0">
                <a:solidFill>
                  <a:srgbClr val="70AD47"/>
                </a:solidFill>
              </a:rPr>
              <a:t>petites tailles </a:t>
            </a:r>
            <a:r>
              <a:rPr lang="fr-FR" sz="1700" dirty="0" smtClean="0">
                <a:solidFill>
                  <a:srgbClr val="000000"/>
                </a:solidFill>
              </a:rPr>
              <a:t>(n&lt;15)</a:t>
            </a:r>
          </a:p>
          <a:p>
            <a:pPr marL="356616" lvl="1" indent="0">
              <a:buNone/>
            </a:pPr>
            <a:endParaRPr lang="fr-FR" sz="1700" dirty="0" smtClean="0"/>
          </a:p>
          <a:p>
            <a:pPr marL="0" indent="0">
              <a:buNone/>
            </a:pPr>
            <a:r>
              <a:rPr lang="fr-FR" sz="2100" dirty="0"/>
              <a:t>Tris </a:t>
            </a:r>
            <a:r>
              <a:rPr lang="fr-FR" sz="2100" dirty="0" smtClean="0"/>
              <a:t>rapides</a:t>
            </a:r>
          </a:p>
          <a:p>
            <a:pPr marL="356616" lvl="1" indent="0">
              <a:buNone/>
            </a:pPr>
            <a:r>
              <a:rPr lang="fr-FR" sz="1800" dirty="0" smtClean="0"/>
              <a:t>- </a:t>
            </a:r>
            <a:r>
              <a:rPr lang="fr-FR" sz="1800" u="sng" dirty="0" smtClean="0"/>
              <a:t>tri fusion</a:t>
            </a:r>
            <a:r>
              <a:rPr lang="fr-FR" sz="1800" dirty="0" smtClean="0"/>
              <a:t>, </a:t>
            </a:r>
            <a:r>
              <a:rPr lang="fr-FR" sz="1800" u="sng" dirty="0" smtClean="0"/>
              <a:t>tri rapide (*), </a:t>
            </a:r>
            <a:r>
              <a:rPr lang="fr-FR" sz="1800" dirty="0" smtClean="0">
                <a:solidFill>
                  <a:schemeClr val="accent3"/>
                </a:solidFill>
              </a:rPr>
              <a:t>tri par ABR, tri par tas ...</a:t>
            </a:r>
            <a:endParaRPr lang="fr-FR" sz="1800" dirty="0">
              <a:solidFill>
                <a:schemeClr val="accent3"/>
              </a:solidFill>
            </a:endParaRPr>
          </a:p>
          <a:p>
            <a:pPr marL="356616" lvl="1" indent="0">
              <a:buNone/>
            </a:pPr>
            <a:r>
              <a:rPr lang="fr-FR" sz="1700" dirty="0" smtClean="0"/>
              <a:t>- complexité en temps </a:t>
            </a:r>
            <a:r>
              <a:rPr lang="fr-FR" sz="1700" dirty="0" smtClean="0">
                <a:solidFill>
                  <a:srgbClr val="4472C4"/>
                </a:solidFill>
              </a:rPr>
              <a:t>semi-logarithmique </a:t>
            </a:r>
            <a:r>
              <a:rPr lang="fr-FR" sz="1700" dirty="0" smtClean="0"/>
              <a:t>dans le pire cas </a:t>
            </a:r>
            <a:r>
              <a:rPr lang="fr-FR" sz="1700" dirty="0" smtClean="0">
                <a:solidFill>
                  <a:srgbClr val="A5A5A5"/>
                </a:solidFill>
              </a:rPr>
              <a:t>ou en moyenne (*)</a:t>
            </a:r>
          </a:p>
          <a:p>
            <a:pPr marL="356616" lvl="1" indent="0">
              <a:buNone/>
            </a:pPr>
            <a:r>
              <a:rPr lang="fr-FR" sz="1700" dirty="0" smtClean="0"/>
              <a:t> 			</a:t>
            </a:r>
            <a:r>
              <a:rPr lang="fr-FR" b="1" dirty="0" smtClean="0"/>
              <a:t>= </a:t>
            </a:r>
            <a:r>
              <a:rPr lang="fr-FR" b="1" dirty="0" smtClean="0">
                <a:solidFill>
                  <a:srgbClr val="4472C4"/>
                </a:solidFill>
              </a:rPr>
              <a:t>O(n .  log(n)) comparaisons</a:t>
            </a:r>
            <a:endParaRPr lang="fr-FR" sz="1700" b="1" dirty="0" smtClean="0">
              <a:solidFill>
                <a:srgbClr val="4472C4"/>
              </a:solidFill>
            </a:endParaRPr>
          </a:p>
          <a:p>
            <a:pPr marL="356616" lvl="1" indent="0">
              <a:buNone/>
            </a:pPr>
            <a:r>
              <a:rPr lang="fr-FR" sz="1700" dirty="0" smtClean="0">
                <a:solidFill>
                  <a:srgbClr val="000000"/>
                </a:solidFill>
              </a:rPr>
              <a:t>- complexité en espace facilement plus gourmande </a:t>
            </a:r>
          </a:p>
          <a:p>
            <a:pPr marL="356616" lvl="1" indent="0">
              <a:buNone/>
            </a:pPr>
            <a:r>
              <a:rPr lang="fr-FR" sz="1700" dirty="0" smtClean="0">
                <a:solidFill>
                  <a:srgbClr val="000000"/>
                </a:solidFill>
              </a:rPr>
              <a:t>Morale : efficacité </a:t>
            </a:r>
            <a:r>
              <a:rPr lang="fr-FR" sz="1700" b="1" dirty="0" smtClean="0">
                <a:solidFill>
                  <a:schemeClr val="accent6"/>
                </a:solidFill>
              </a:rPr>
              <a:t>optimale 	</a:t>
            </a:r>
            <a:r>
              <a:rPr lang="fr-FR" sz="1700" dirty="0" smtClean="0">
                <a:sym typeface="Wingdings"/>
              </a:rPr>
              <a:t> </a:t>
            </a:r>
            <a:r>
              <a:rPr lang="fr-FR" sz="1700" dirty="0" smtClean="0"/>
              <a:t>on ne peut pas faire mieux !</a:t>
            </a:r>
            <a:endParaRPr lang="fr-FR" sz="1700" b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128888"/>
            <a:ext cx="8049683" cy="4168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Tri par insertion</a:t>
            </a:r>
          </a:p>
          <a:p>
            <a:pPr marL="0" indent="0">
              <a:buNone/>
            </a:pPr>
            <a:r>
              <a:rPr lang="fr-FR" dirty="0"/>
              <a:t>	- principe, exemple</a:t>
            </a:r>
          </a:p>
          <a:p>
            <a:pPr marL="0" indent="0">
              <a:buNone/>
            </a:pPr>
            <a:r>
              <a:rPr lang="fr-FR" dirty="0"/>
              <a:t>	- algorithme</a:t>
            </a:r>
          </a:p>
          <a:p>
            <a:pPr marL="0" indent="0">
              <a:buNone/>
            </a:pPr>
            <a:r>
              <a:rPr lang="fr-FR" dirty="0"/>
              <a:t>	- correction : invariant de boucle</a:t>
            </a:r>
          </a:p>
          <a:p>
            <a:pPr marL="356616" lvl="1" indent="0">
              <a:buNone/>
            </a:pPr>
            <a:endParaRPr lang="fr-FR" sz="1700" dirty="0" smtClean="0"/>
          </a:p>
          <a:p>
            <a:pPr marL="0" indent="0">
              <a:buNone/>
            </a:pPr>
            <a:r>
              <a:rPr lang="fr-FR" sz="2100" dirty="0" smtClean="0"/>
              <a:t>Diviser-pour-régner </a:t>
            </a:r>
            <a:r>
              <a:rPr lang="fr-FR" sz="2100" dirty="0" smtClean="0">
                <a:sym typeface="Wingdings"/>
              </a:rPr>
              <a:t> </a:t>
            </a:r>
            <a:r>
              <a:rPr lang="fr-FR" sz="2100" dirty="0" smtClean="0">
                <a:solidFill>
                  <a:schemeClr val="accent1"/>
                </a:solidFill>
              </a:rPr>
              <a:t>Tri fusion</a:t>
            </a:r>
          </a:p>
          <a:p>
            <a:pPr marL="0" indent="0">
              <a:buNone/>
            </a:pPr>
            <a:r>
              <a:rPr lang="fr-FR" dirty="0"/>
              <a:t>	- principe, exemple</a:t>
            </a:r>
          </a:p>
          <a:p>
            <a:pPr marL="0" indent="0">
              <a:buNone/>
            </a:pPr>
            <a:r>
              <a:rPr lang="fr-FR" dirty="0"/>
              <a:t>	- algorithme</a:t>
            </a:r>
          </a:p>
          <a:p>
            <a:pPr marL="0" indent="0">
              <a:buNone/>
            </a:pPr>
            <a:r>
              <a:rPr lang="fr-FR" dirty="0"/>
              <a:t>	- correction : </a:t>
            </a:r>
            <a:r>
              <a:rPr lang="fr-FR" dirty="0" smtClean="0"/>
              <a:t>récurrence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Tri rapide </a:t>
            </a:r>
            <a:r>
              <a:rPr lang="fr-FR" dirty="0" smtClean="0"/>
              <a:t>: </a:t>
            </a:r>
            <a:r>
              <a:rPr lang="fr-FR" i="1" dirty="0" err="1" smtClean="0">
                <a:solidFill>
                  <a:schemeClr val="accent1"/>
                </a:solidFill>
              </a:rPr>
              <a:t>quicksort</a:t>
            </a:r>
            <a:endParaRPr lang="fr-FR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/>
              <a:t>	- principe, exemple</a:t>
            </a:r>
          </a:p>
          <a:p>
            <a:pPr marL="0" indent="0">
              <a:buNone/>
            </a:pPr>
            <a:r>
              <a:rPr lang="fr-FR" dirty="0"/>
              <a:t>	- algorithme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smtClean="0"/>
              <a:t>complexité : pire cas vs. en moyenne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598841"/>
          </a:xfrm>
        </p:spPr>
        <p:txBody>
          <a:bodyPr/>
          <a:lstStyle/>
          <a:p>
            <a:r>
              <a:rPr lang="fr-FR" smtClean="0"/>
              <a:t>Suite (aussi dans notebook python)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848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 par insertion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 exemple de tri en place et de complexité </a:t>
            </a:r>
            <a:r>
              <a:rPr lang="fr-FR" dirty="0" err="1" smtClean="0"/>
              <a:t>quadratrique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2031" y="304272"/>
            <a:ext cx="7518508" cy="671624"/>
          </a:xfrm>
        </p:spPr>
        <p:txBody>
          <a:bodyPr>
            <a:normAutofit/>
          </a:bodyPr>
          <a:lstStyle/>
          <a:p>
            <a:r>
              <a:rPr lang="fr-FR" sz="2667" dirty="0"/>
              <a:t>Trier des cartes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2031" y="988775"/>
            <a:ext cx="7518508" cy="4321065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fr-FR" dirty="0" smtClean="0">
                <a:cs typeface="American Typewriter Condensed"/>
              </a:rPr>
              <a:t>Exemple en pratique : trier une main de cartes.</a:t>
            </a:r>
          </a:p>
          <a:p>
            <a:pPr marL="335265" lvl="1" indent="0">
              <a:lnSpc>
                <a:spcPct val="60000"/>
              </a:lnSpc>
              <a:buNone/>
            </a:pPr>
            <a:endParaRPr lang="fr-FR" dirty="0">
              <a:cs typeface="American Typewriter Condensed"/>
            </a:endParaRPr>
          </a:p>
          <a:p>
            <a:pPr marL="0" indent="-21351">
              <a:lnSpc>
                <a:spcPct val="60000"/>
              </a:lnSpc>
              <a:buNone/>
            </a:pPr>
            <a:r>
              <a:rPr lang="fr-FR" sz="2000" dirty="0" smtClean="0">
                <a:cs typeface="American Typewriter Condensed"/>
              </a:rPr>
              <a:t>Vocabulaire : 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dirty="0" smtClean="0">
                <a:cs typeface="American Typewriter Condensed"/>
              </a:rPr>
              <a:t>- une </a:t>
            </a:r>
            <a:r>
              <a:rPr lang="fr-FR" b="1" dirty="0" smtClean="0">
                <a:cs typeface="American Typewriter Condensed"/>
              </a:rPr>
              <a:t>main de cartes </a:t>
            </a:r>
            <a:r>
              <a:rPr lang="fr-FR" dirty="0" smtClean="0">
                <a:cs typeface="American Typewriter Condensed"/>
              </a:rPr>
              <a:t>est l'ensemble des cartes que je tiens dans ma main. Le nombre de cartes d'une main est variable selon les jeux, les moments du jeu, ... 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dirty="0" smtClean="0">
                <a:cs typeface="American Typewriter Condensed"/>
              </a:rPr>
              <a:t>- trier =&gt; ordre. il existe plusieurs ordres pour trier une main de cartes : couleurs, valeurs, peut dépendre du jeux, ...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dirty="0" smtClean="0">
                <a:cs typeface="American Typewriter Condensed"/>
              </a:rPr>
              <a:t>Lorsqu'on parle de tri sur des cartes et que rien n'est mentionné, on suppose un jeu de cartes d'une seule couleur et de n valeurs différentes et uniques.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dirty="0" smtClean="0">
                <a:cs typeface="American Typewriter Condensed"/>
              </a:rPr>
              <a:t> </a:t>
            </a:r>
          </a:p>
          <a:p>
            <a:pPr marL="0" indent="-21351">
              <a:lnSpc>
                <a:spcPct val="60000"/>
              </a:lnSpc>
              <a:buNone/>
            </a:pPr>
            <a:r>
              <a:rPr lang="fr-FR" sz="2000" b="1" dirty="0" smtClean="0">
                <a:cs typeface="American Typewriter Condensed"/>
              </a:rPr>
              <a:t>Trier ... par ordre croissant des valeurs </a:t>
            </a:r>
            <a:r>
              <a:rPr lang="fr-FR" sz="2000" dirty="0" smtClean="0">
                <a:cs typeface="American Typewriter Condensed"/>
              </a:rPr>
              <a:t>(par exemple) :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dirty="0" smtClean="0">
                <a:cs typeface="American Typewriter Condensed"/>
              </a:rPr>
              <a:t>- au début, ma main contient aucune carte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dirty="0" smtClean="0">
                <a:cs typeface="American Typewriter Condensed"/>
              </a:rPr>
              <a:t>- je reçois une carte, l'une après l'autre et je veux la ranger en ordre dans ma "main"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dirty="0" smtClean="0">
                <a:cs typeface="American Typewriter Condensed"/>
              </a:rPr>
              <a:t>- une fois la main complète (n cartes), les cartes sont rangées par ordre croissant : chaque carte est plus grande que sa voisine de gauche (si elle existe), et plus petite que sa voisin de droite (si elle existe) </a:t>
            </a:r>
            <a:endParaRPr lang="fr-FR" dirty="0" smtClean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 smtClean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>
              <a:latin typeface="American Typewriter Condensed"/>
              <a:cs typeface="American Typewriter Condensed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14" y="412002"/>
            <a:ext cx="945884" cy="8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8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8693" y="304272"/>
            <a:ext cx="7681845" cy="671624"/>
          </a:xfrm>
        </p:spPr>
        <p:txBody>
          <a:bodyPr>
            <a:normAutofit/>
          </a:bodyPr>
          <a:lstStyle/>
          <a:p>
            <a:r>
              <a:rPr lang="fr-FR" sz="2667" dirty="0"/>
              <a:t>Tri par insertion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8691" y="975896"/>
            <a:ext cx="8076367" cy="49999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fr-FR" dirty="0" smtClean="0">
                <a:cs typeface="American Typewriter Condensed"/>
              </a:rPr>
              <a:t>Principe :</a:t>
            </a:r>
          </a:p>
          <a:p>
            <a:pPr>
              <a:lnSpc>
                <a:spcPct val="60000"/>
              </a:lnSpc>
              <a:buFontTx/>
              <a:buChar char="-"/>
            </a:pPr>
            <a:r>
              <a:rPr lang="fr-FR" sz="1917" dirty="0" smtClean="0">
                <a:cs typeface="American Typewriter Condensed"/>
              </a:rPr>
              <a:t>je </a:t>
            </a:r>
            <a:r>
              <a:rPr lang="fr-FR" sz="1917" dirty="0">
                <a:cs typeface="American Typewriter Condensed"/>
              </a:rPr>
              <a:t>parcours </a:t>
            </a:r>
            <a:r>
              <a:rPr lang="fr-FR" sz="1917" dirty="0">
                <a:solidFill>
                  <a:srgbClr val="FF0000"/>
                </a:solidFill>
                <a:cs typeface="American Typewriter Condensed"/>
              </a:rPr>
              <a:t>la partie </a:t>
            </a:r>
            <a:r>
              <a:rPr lang="fr-FR" sz="1917" dirty="0" smtClean="0">
                <a:solidFill>
                  <a:srgbClr val="FF0000"/>
                </a:solidFill>
                <a:cs typeface="American Typewriter Condensed"/>
              </a:rPr>
              <a:t>triée </a:t>
            </a:r>
            <a:r>
              <a:rPr lang="fr-FR" sz="1917" dirty="0" smtClean="0">
                <a:cs typeface="American Typewriter Condensed"/>
              </a:rPr>
              <a:t>de la main </a:t>
            </a:r>
            <a:r>
              <a:rPr lang="fr-FR" sz="1917" dirty="0">
                <a:cs typeface="American Typewriter Condensed"/>
              </a:rPr>
              <a:t>de </a:t>
            </a:r>
            <a:r>
              <a:rPr lang="fr-FR" sz="1917" dirty="0" smtClean="0">
                <a:cs typeface="American Typewriter Condensed"/>
              </a:rPr>
              <a:t>cartes</a:t>
            </a:r>
          </a:p>
          <a:p>
            <a:pPr>
              <a:lnSpc>
                <a:spcPct val="60000"/>
              </a:lnSpc>
              <a:buFontTx/>
              <a:buChar char="-"/>
            </a:pPr>
            <a:r>
              <a:rPr lang="fr-FR" sz="1917" dirty="0" smtClean="0">
                <a:cs typeface="American Typewriter Condensed"/>
              </a:rPr>
              <a:t>et </a:t>
            </a:r>
            <a:r>
              <a:rPr lang="fr-FR" sz="1917" dirty="0">
                <a:solidFill>
                  <a:srgbClr val="FF0000"/>
                </a:solidFill>
                <a:cs typeface="American Typewriter Condensed"/>
              </a:rPr>
              <a:t>j'insère à sa bonne place </a:t>
            </a:r>
            <a:r>
              <a:rPr lang="fr-FR" sz="1917" dirty="0">
                <a:cs typeface="American Typewriter Condensed"/>
              </a:rPr>
              <a:t>la carte à classer</a:t>
            </a:r>
          </a:p>
          <a:p>
            <a:pPr marL="0" indent="0">
              <a:lnSpc>
                <a:spcPct val="60000"/>
              </a:lnSpc>
              <a:buNone/>
            </a:pPr>
            <a:endParaRPr lang="fr-FR" sz="1917" dirty="0"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700" dirty="0">
                <a:solidFill>
                  <a:schemeClr val="accent5"/>
                </a:solidFill>
                <a:cs typeface="American Typewriter Condensed"/>
              </a:rPr>
              <a:t>Remarque </a:t>
            </a:r>
            <a:r>
              <a:rPr lang="fr-FR" sz="1700" dirty="0" smtClean="0">
                <a:solidFill>
                  <a:schemeClr val="accent5"/>
                </a:solidFill>
                <a:cs typeface="American Typewriter Condensed"/>
              </a:rPr>
              <a:t>: </a:t>
            </a:r>
            <a:r>
              <a:rPr lang="fr-FR" sz="1700" dirty="0">
                <a:solidFill>
                  <a:schemeClr val="accent5"/>
                </a:solidFill>
                <a:cs typeface="American Typewriter Condensed"/>
              </a:rPr>
              <a:t>il est difficile d'être exhaustif et précis </a:t>
            </a:r>
            <a:r>
              <a:rPr lang="fr-FR" sz="1700" dirty="0" smtClean="0">
                <a:solidFill>
                  <a:schemeClr val="accent5"/>
                </a:solidFill>
                <a:cs typeface="American Typewriter Condensed"/>
              </a:rPr>
              <a:t>avec cette description en français</a:t>
            </a:r>
          </a:p>
          <a:p>
            <a:pPr marL="0" indent="0">
              <a:lnSpc>
                <a:spcPct val="60000"/>
              </a:lnSpc>
              <a:buNone/>
            </a:pPr>
            <a:endParaRPr lang="fr-FR" sz="1700" dirty="0">
              <a:solidFill>
                <a:srgbClr val="000000"/>
              </a:solidFill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- </a:t>
            </a:r>
            <a:r>
              <a:rPr lang="fr-FR" sz="1667" i="1" dirty="0">
                <a:solidFill>
                  <a:srgbClr val="000000"/>
                </a:solidFill>
                <a:cs typeface="American Typewriter Condensed"/>
              </a:rPr>
              <a:t>je parcours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: </a:t>
            </a: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 il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faut décider d'un début et d'un sens de parcours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	</a:t>
            </a: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. </a:t>
            </a:r>
            <a:r>
              <a:rPr lang="fr-FR" sz="1500" dirty="0">
                <a:solidFill>
                  <a:srgbClr val="ED7D31"/>
                </a:solidFill>
                <a:cs typeface="American Typewriter Condensed"/>
              </a:rPr>
              <a:t>de</a:t>
            </a: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 la carte </a:t>
            </a:r>
            <a:r>
              <a:rPr lang="fr-FR" sz="1500" dirty="0">
                <a:solidFill>
                  <a:schemeClr val="accent2"/>
                </a:solidFill>
                <a:cs typeface="American Typewriter Condensed"/>
              </a:rPr>
              <a:t>la plus à gauche </a:t>
            </a: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jusqu'à la dernière la plus à droite </a:t>
            </a:r>
            <a:r>
              <a:rPr lang="fr-FR" sz="1500" dirty="0">
                <a:solidFill>
                  <a:srgbClr val="000000"/>
                </a:solidFill>
                <a:cs typeface="American Typewriter Condensed"/>
                <a:sym typeface="Wingdings"/>
              </a:rPr>
              <a:t> </a:t>
            </a:r>
            <a:r>
              <a:rPr lang="fr-FR" sz="1500" dirty="0">
                <a:solidFill>
                  <a:schemeClr val="accent2"/>
                </a:solidFill>
                <a:cs typeface="American Typewriter Condensed"/>
                <a:sym typeface="Wingdings"/>
              </a:rPr>
              <a:t>gauche -&gt; droite</a:t>
            </a:r>
            <a:endParaRPr lang="fr-FR" sz="1500" dirty="0">
              <a:solidFill>
                <a:schemeClr val="accent2"/>
              </a:solidFill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	. ce sens est celui des cartes à classer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	. le contraire est </a:t>
            </a:r>
            <a:r>
              <a:rPr lang="fr-FR" sz="1500" dirty="0" smtClean="0">
                <a:solidFill>
                  <a:srgbClr val="000000"/>
                </a:solidFill>
                <a:cs typeface="American Typewriter Condensed"/>
              </a:rPr>
              <a:t>possible</a:t>
            </a:r>
          </a:p>
          <a:p>
            <a:pPr marL="0" indent="0">
              <a:lnSpc>
                <a:spcPct val="60000"/>
              </a:lnSpc>
              <a:buNone/>
            </a:pPr>
            <a:endParaRPr lang="fr-FR" sz="1500" dirty="0">
              <a:solidFill>
                <a:srgbClr val="000000"/>
              </a:solidFill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- </a:t>
            </a:r>
            <a:r>
              <a:rPr lang="fr-FR" sz="1667" i="1" dirty="0">
                <a:solidFill>
                  <a:srgbClr val="000000"/>
                </a:solidFill>
                <a:cs typeface="American Typewriter Condensed"/>
              </a:rPr>
              <a:t>j'insère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: </a:t>
            </a: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 pour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insérer la </a:t>
            </a: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carte</a:t>
            </a:r>
            <a:r>
              <a:rPr lang="fr-FR" sz="1667" dirty="0">
                <a:solidFill>
                  <a:schemeClr val="accent5"/>
                </a:solidFill>
                <a:cs typeface="American Typewriter Condensed"/>
              </a:rPr>
              <a:t>,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je </a:t>
            </a:r>
            <a:r>
              <a:rPr lang="fr-FR" sz="1667" dirty="0">
                <a:solidFill>
                  <a:schemeClr val="accent5"/>
                </a:solidFill>
                <a:cs typeface="American Typewriter Condensed"/>
              </a:rPr>
              <a:t>fais de l'espace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à l'endroit où </a:t>
            </a: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je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vais </a:t>
            </a: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la ranger</a:t>
            </a:r>
            <a:endParaRPr lang="fr-FR" sz="1667" dirty="0">
              <a:solidFill>
                <a:srgbClr val="000000"/>
              </a:solidFill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	</a:t>
            </a: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. je </a:t>
            </a:r>
            <a:r>
              <a:rPr lang="fr-FR" sz="1500" dirty="0" smtClean="0">
                <a:solidFill>
                  <a:srgbClr val="000000"/>
                </a:solidFill>
                <a:cs typeface="American Typewriter Condensed"/>
              </a:rPr>
              <a:t>rend un </a:t>
            </a: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espace </a:t>
            </a:r>
            <a:r>
              <a:rPr lang="fr-FR" sz="1500" dirty="0" smtClean="0">
                <a:solidFill>
                  <a:srgbClr val="000000"/>
                </a:solidFill>
                <a:cs typeface="American Typewriter Condensed"/>
              </a:rPr>
              <a:t>disponible avec </a:t>
            </a: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la carte à ranger,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	. puis je </a:t>
            </a:r>
            <a:r>
              <a:rPr lang="fr-FR" sz="1500" dirty="0">
                <a:solidFill>
                  <a:srgbClr val="ED7D31"/>
                </a:solidFill>
                <a:cs typeface="American Typewriter Condensed"/>
              </a:rPr>
              <a:t>déplace</a:t>
            </a: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 les cartes une à une vers la droite </a:t>
            </a:r>
            <a:r>
              <a:rPr lang="fr-FR" sz="1500" dirty="0">
                <a:solidFill>
                  <a:srgbClr val="000000"/>
                </a:solidFill>
                <a:cs typeface="American Typewriter Condensed"/>
                <a:sym typeface="Wingdings"/>
              </a:rPr>
              <a:t> </a:t>
            </a:r>
            <a:r>
              <a:rPr lang="fr-FR" sz="1500" dirty="0">
                <a:solidFill>
                  <a:schemeClr val="accent2"/>
                </a:solidFill>
                <a:cs typeface="American Typewriter Condensed"/>
                <a:sym typeface="Wingdings"/>
              </a:rPr>
              <a:t>droite -&gt; gauche ... pourquoi ce sens ? </a:t>
            </a:r>
            <a:endParaRPr lang="fr-FR" sz="1500" dirty="0">
              <a:solidFill>
                <a:srgbClr val="000000"/>
              </a:solidFill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	. jusqu'à que l'espace (qui se déplace vers la gauche) permette l'insertion à la bonne place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500" dirty="0">
                <a:solidFill>
                  <a:srgbClr val="000000"/>
                </a:solidFill>
                <a:cs typeface="American Typewriter Condensed"/>
              </a:rPr>
              <a:t>	. autre solution </a:t>
            </a:r>
            <a:r>
              <a:rPr lang="fr-FR" sz="1500" dirty="0" smtClean="0">
                <a:solidFill>
                  <a:srgbClr val="000000"/>
                </a:solidFill>
                <a:cs typeface="American Typewriter Condensed"/>
              </a:rPr>
              <a:t>possible</a:t>
            </a:r>
          </a:p>
          <a:p>
            <a:pPr marL="0" indent="0">
              <a:lnSpc>
                <a:spcPct val="60000"/>
              </a:lnSpc>
              <a:buNone/>
            </a:pPr>
            <a:endParaRPr lang="fr-FR" sz="1500" dirty="0">
              <a:solidFill>
                <a:srgbClr val="000000"/>
              </a:solidFill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- </a:t>
            </a:r>
            <a:r>
              <a:rPr lang="fr-FR" sz="1667" i="1" dirty="0">
                <a:solidFill>
                  <a:srgbClr val="000000"/>
                </a:solidFill>
                <a:cs typeface="American Typewriter Condensed"/>
              </a:rPr>
              <a:t>la bonne place :</a:t>
            </a:r>
            <a:endParaRPr lang="fr-FR" sz="1667" i="1" dirty="0"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917" dirty="0">
                <a:cs typeface="American Typewriter Condensed"/>
              </a:rPr>
              <a:t> </a:t>
            </a:r>
            <a:r>
              <a:rPr lang="fr-FR" sz="1500" dirty="0">
                <a:cs typeface="American Typewriter Condensed"/>
              </a:rPr>
              <a:t>	</a:t>
            </a:r>
            <a:r>
              <a:rPr lang="fr-FR" sz="1667" dirty="0">
                <a:cs typeface="American Typewriter Condensed"/>
              </a:rPr>
              <a:t>la </a:t>
            </a:r>
            <a:r>
              <a:rPr lang="fr-FR" sz="1667" i="1" dirty="0">
                <a:cs typeface="American Typewriter Condensed"/>
              </a:rPr>
              <a:t>position</a:t>
            </a:r>
            <a:r>
              <a:rPr lang="fr-FR" sz="1667" dirty="0">
                <a:cs typeface="American Typewriter Condensed"/>
              </a:rPr>
              <a:t> du placement est-elle définitive ?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667" dirty="0">
                <a:cs typeface="American Typewriter Condensed"/>
              </a:rPr>
              <a:t>	. </a:t>
            </a:r>
            <a:r>
              <a:rPr lang="fr-FR" sz="1500" dirty="0">
                <a:cs typeface="American Typewriter Condensed"/>
              </a:rPr>
              <a:t>par rapport au début ? par rapport à sa voisine de gauche ? de droite ?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500" dirty="0">
                <a:cs typeface="American Typewriter Condensed"/>
              </a:rPr>
              <a:t>	. pourtant la main est triée ... mais </a:t>
            </a:r>
            <a:r>
              <a:rPr lang="fr-FR" sz="1500" dirty="0" smtClean="0">
                <a:cs typeface="American Typewriter Condensed"/>
              </a:rPr>
              <a:t>incomplètement</a:t>
            </a:r>
            <a:endParaRPr lang="fr-FR" sz="1500" dirty="0"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sz="1500" dirty="0"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 smtClean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 smtClean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 smtClean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>
              <a:latin typeface="American Typewriter Condensed"/>
              <a:cs typeface="American Typewriter Condensed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101" y="177452"/>
            <a:ext cx="1035679" cy="9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3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8343" y="177452"/>
            <a:ext cx="7681845" cy="671624"/>
          </a:xfrm>
        </p:spPr>
        <p:txBody>
          <a:bodyPr>
            <a:normAutofit/>
          </a:bodyPr>
          <a:lstStyle/>
          <a:p>
            <a:r>
              <a:rPr lang="fr-FR" sz="2667" dirty="0"/>
              <a:t>Tri par insertion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343" y="975897"/>
            <a:ext cx="8182197" cy="4460435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fr-FR" sz="1917" dirty="0">
                <a:cs typeface="American Typewriter Condensed"/>
              </a:rPr>
              <a:t>De l'analyse du cas abstrait à l'algorithme :</a:t>
            </a:r>
          </a:p>
          <a:p>
            <a:pPr marL="0" indent="0">
              <a:lnSpc>
                <a:spcPct val="60000"/>
              </a:lnSpc>
              <a:buNone/>
            </a:pPr>
            <a:endParaRPr lang="fr-FR" sz="1917" dirty="0"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917" dirty="0">
                <a:cs typeface="American Typewriter Condensed"/>
              </a:rPr>
              <a:t>- tas de cartes, main de cartes : définir une structure de données adaptée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917" dirty="0">
                <a:cs typeface="American Typewriter Condensed"/>
              </a:rPr>
              <a:t>- cartes, valeurs : choisir un type adapté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sz="1583" dirty="0">
                <a:solidFill>
                  <a:schemeClr val="accent2"/>
                </a:solidFill>
                <a:cs typeface="American Typewriter Condensed"/>
              </a:rPr>
              <a:t>un tableau d'entiers ... sa taille ? son initialisation ?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	- taille : le nombre total de cartes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	- initialisation : toutes les cartes sont présentes dans le tableau avant le début du </a:t>
            </a: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tri</a:t>
            </a:r>
            <a:endParaRPr lang="fr-FR" sz="1667" dirty="0">
              <a:solidFill>
                <a:srgbClr val="000000"/>
              </a:solidFill>
              <a:cs typeface="American Typewriter Condensed"/>
            </a:endParaRPr>
          </a:p>
          <a:p>
            <a:pPr marL="335265" lvl="1" indent="0">
              <a:lnSpc>
                <a:spcPct val="60000"/>
              </a:lnSpc>
              <a:buNone/>
            </a:pPr>
            <a:endParaRPr lang="fr-FR" sz="1583" dirty="0">
              <a:solidFill>
                <a:srgbClr val="000000"/>
              </a:solidFill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917" dirty="0">
                <a:solidFill>
                  <a:srgbClr val="000000"/>
                </a:solidFill>
                <a:cs typeface="American Typewriter Condensed"/>
              </a:rPr>
              <a:t>- ordre ... naturel sur les entiers : ≤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917" dirty="0">
                <a:solidFill>
                  <a:srgbClr val="000000"/>
                </a:solidFill>
                <a:cs typeface="American Typewriter Condensed"/>
              </a:rPr>
              <a:t>- parcours 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917" dirty="0">
                <a:solidFill>
                  <a:srgbClr val="000000"/>
                </a:solidFill>
                <a:cs typeface="American Typewriter Condensed"/>
              </a:rPr>
              <a:t>	- parcours principal :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itérer </a:t>
            </a:r>
            <a:r>
              <a:rPr lang="fr-FR" sz="1667" dirty="0" smtClean="0">
                <a:solidFill>
                  <a:schemeClr val="accent1"/>
                </a:solidFill>
                <a:cs typeface="American Typewriter Condensed"/>
              </a:rPr>
              <a:t>avec for </a:t>
            </a: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sur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tous les indices du tableau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	- </a:t>
            </a:r>
            <a:r>
              <a:rPr lang="fr-FR" sz="1917" dirty="0">
                <a:solidFill>
                  <a:srgbClr val="000000"/>
                </a:solidFill>
                <a:cs typeface="American Typewriter Condensed"/>
              </a:rPr>
              <a:t>parcours interne sur le sous-tableau déjà trié :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917" dirty="0">
                <a:solidFill>
                  <a:srgbClr val="000000"/>
                </a:solidFill>
                <a:cs typeface="American Typewriter Condensed"/>
              </a:rPr>
              <a:t>		.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itérer </a:t>
            </a: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avec </a:t>
            </a:r>
            <a:r>
              <a:rPr lang="fr-FR" sz="1667" dirty="0" err="1" smtClean="0">
                <a:solidFill>
                  <a:schemeClr val="accent1"/>
                </a:solidFill>
                <a:cs typeface="American Typewriter Condensed"/>
              </a:rPr>
              <a:t>while</a:t>
            </a:r>
            <a:r>
              <a:rPr lang="fr-FR" sz="1667" dirty="0" smtClean="0">
                <a:solidFill>
                  <a:schemeClr val="accent1"/>
                </a:solidFill>
                <a:cs typeface="American Typewriter Condensed"/>
              </a:rPr>
              <a:t> </a:t>
            </a:r>
            <a:r>
              <a:rPr lang="fr-FR" sz="1667" dirty="0" smtClean="0">
                <a:solidFill>
                  <a:srgbClr val="000000"/>
                </a:solidFill>
                <a:cs typeface="American Typewriter Condensed"/>
              </a:rPr>
              <a:t>jusqu’à la </a:t>
            </a:r>
            <a:r>
              <a:rPr lang="fr-FR" sz="1667" dirty="0">
                <a:solidFill>
                  <a:srgbClr val="000000"/>
                </a:solidFill>
                <a:cs typeface="American Typewriter Condensed"/>
              </a:rPr>
              <a:t>bonne place</a:t>
            </a:r>
            <a:endParaRPr lang="fr-FR" sz="1583" dirty="0">
              <a:solidFill>
                <a:schemeClr val="accent2"/>
              </a:solidFill>
              <a:cs typeface="American Typewriter Condensed"/>
            </a:endParaRPr>
          </a:p>
          <a:p>
            <a:pPr marL="335265" lvl="1" indent="0">
              <a:lnSpc>
                <a:spcPct val="60000"/>
              </a:lnSpc>
              <a:buNone/>
            </a:pPr>
            <a:endParaRPr lang="fr-FR" sz="1583" dirty="0" smtClean="0">
              <a:solidFill>
                <a:schemeClr val="accent2"/>
              </a:solidFill>
              <a:cs typeface="American Typewriter Condensed"/>
            </a:endParaRPr>
          </a:p>
          <a:p>
            <a:pPr marL="0" indent="-21351">
              <a:lnSpc>
                <a:spcPct val="60000"/>
              </a:lnSpc>
              <a:buNone/>
            </a:pPr>
            <a:r>
              <a:rPr lang="fr-FR" sz="1883" dirty="0" err="1">
                <a:cs typeface="American Typewriter Condensed"/>
              </a:rPr>
              <a:t>Déf</a:t>
            </a:r>
            <a:r>
              <a:rPr lang="fr-FR" sz="1883" dirty="0">
                <a:cs typeface="American Typewriter Condensed"/>
              </a:rPr>
              <a:t>: le tri par insertion est un </a:t>
            </a:r>
            <a:r>
              <a:rPr lang="fr-FR" sz="1967" dirty="0">
                <a:solidFill>
                  <a:schemeClr val="accent5"/>
                </a:solidFill>
                <a:cs typeface="American Typewriter Condensed"/>
              </a:rPr>
              <a:t>tri en place </a:t>
            </a:r>
            <a:r>
              <a:rPr lang="fr-FR" sz="1883" dirty="0">
                <a:solidFill>
                  <a:srgbClr val="000000"/>
                </a:solidFill>
                <a:cs typeface="American Typewriter Condensed"/>
              </a:rPr>
              <a:t>: 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sz="1583" dirty="0">
                <a:solidFill>
                  <a:srgbClr val="000000"/>
                </a:solidFill>
                <a:cs typeface="American Typewriter Condensed"/>
              </a:rPr>
              <a:t>	- on utilise qu'un seul tableau, celui des valeurs à trier</a:t>
            </a:r>
          </a:p>
          <a:p>
            <a:pPr marL="335265" lvl="1" indent="0">
              <a:lnSpc>
                <a:spcPct val="60000"/>
              </a:lnSpc>
              <a:buNone/>
            </a:pPr>
            <a:r>
              <a:rPr lang="fr-FR" sz="1583" dirty="0">
                <a:solidFill>
                  <a:srgbClr val="000000"/>
                </a:solidFill>
                <a:cs typeface="American Typewriter Condensed"/>
              </a:rPr>
              <a:t>	- sa complexité en espace (supplémentaire) est constante : elle est en O(1)</a:t>
            </a:r>
          </a:p>
          <a:p>
            <a:pPr marL="335265" lvl="1" indent="0">
              <a:lnSpc>
                <a:spcPct val="60000"/>
              </a:lnSpc>
              <a:buNone/>
            </a:pPr>
            <a:endParaRPr lang="fr-FR" sz="1583" dirty="0">
              <a:solidFill>
                <a:schemeClr val="accent2"/>
              </a:solidFill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 smtClean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 smtClean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 smtClean="0">
              <a:latin typeface="American Typewriter Condensed"/>
              <a:cs typeface="American Typewriter Condensed"/>
            </a:endParaRPr>
          </a:p>
          <a:p>
            <a:pPr marL="0" indent="0">
              <a:lnSpc>
                <a:spcPct val="60000"/>
              </a:lnSpc>
              <a:buNone/>
            </a:pPr>
            <a:endParaRPr lang="fr-FR" dirty="0">
              <a:latin typeface="American Typewriter Condensed"/>
              <a:cs typeface="American Typewriter Condensed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Version 2018 (PhL).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101" y="177452"/>
            <a:ext cx="1035679" cy="9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8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</TotalTime>
  <Words>1301</Words>
  <Application>Microsoft Macintosh PowerPoint</Application>
  <PresentationFormat>Présentation à l'écran (16:10)</PresentationFormat>
  <Paragraphs>358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American Typewriter Condensed</vt:lpstr>
      <vt:lpstr>Arial Narrow</vt:lpstr>
      <vt:lpstr>Calibri</vt:lpstr>
      <vt:lpstr>Calibri Light</vt:lpstr>
      <vt:lpstr>Mangal</vt:lpstr>
      <vt:lpstr>Wingdings</vt:lpstr>
      <vt:lpstr>Arial</vt:lpstr>
      <vt:lpstr>Thème Office</vt:lpstr>
      <vt:lpstr>Trier </vt:lpstr>
      <vt:lpstr>Trier : une longue histoire Rappel de la séance 3 </vt:lpstr>
      <vt:lpstr> Tri avec comparaisons, tri sans comparaison </vt:lpstr>
      <vt:lpstr> Tris par comparaison et  tris par comparaison rapides </vt:lpstr>
      <vt:lpstr>Suite (aussi dans notebook python)</vt:lpstr>
      <vt:lpstr>Tri par insertion</vt:lpstr>
      <vt:lpstr>Trier des cartes</vt:lpstr>
      <vt:lpstr>Tri par insertion</vt:lpstr>
      <vt:lpstr>Tri par insertion</vt:lpstr>
      <vt:lpstr>Suite sur notebook python</vt:lpstr>
      <vt:lpstr>Tri rapide quicksort</vt:lpstr>
      <vt:lpstr>Principe</vt:lpstr>
      <vt:lpstr>Quicksort : étape 1</vt:lpstr>
      <vt:lpstr>Quicksort : étape 2</vt:lpstr>
      <vt:lpstr>Quicksort : exemple </vt:lpstr>
      <vt:lpstr>Suite sur notebook python</vt:lpstr>
      <vt:lpstr>Principe</vt:lpstr>
      <vt:lpstr>Fusionner 2 tableaux triés</vt:lpstr>
      <vt:lpstr>Complexité de ces tris</vt:lpstr>
      <vt:lpstr>Complexités en temps (et en espace)</vt:lpstr>
      <vt:lpstr>(*) Prouver ces tris </vt:lpstr>
      <vt:lpstr>Tri insertion : preuve</vt:lpstr>
      <vt:lpstr>Tri rapide quicksort : preuve</vt:lpstr>
      <vt:lpstr>Tri fusion: preuve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langlois</dc:creator>
  <cp:lastModifiedBy>Langlois</cp:lastModifiedBy>
  <cp:revision>617</cp:revision>
  <cp:lastPrinted>2018-03-12T10:29:09Z</cp:lastPrinted>
  <dcterms:created xsi:type="dcterms:W3CDTF">2015-01-15T08:06:47Z</dcterms:created>
  <dcterms:modified xsi:type="dcterms:W3CDTF">2018-04-09T09:45:14Z</dcterms:modified>
</cp:coreProperties>
</file>