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2"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248" autoAdjust="0"/>
    <p:restoredTop sz="99822" autoAdjust="0"/>
  </p:normalViewPr>
  <p:slideViewPr>
    <p:cSldViewPr snapToGrid="0" snapToObjects="1" showGuides="1">
      <p:cViewPr>
        <p:scale>
          <a:sx n="70" d="100"/>
          <a:sy n="70" d="100"/>
        </p:scale>
        <p:origin x="-972" y="10002"/>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4/7/2016</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3457575"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6147375"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1" name="Text Placeholder 3"/>
          <p:cNvSpPr>
            <a:spLocks noGrp="1"/>
          </p:cNvSpPr>
          <p:nvPr>
            <p:ph type="body" sz="quarter" idx="125"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21" name="Picture Placeholder 13"/>
          <p:cNvSpPr>
            <a:spLocks noGrp="1"/>
          </p:cNvSpPr>
          <p:nvPr>
            <p:ph type="pic" sz="quarter" idx="135"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6" name="Picture Placeholder 13"/>
          <p:cNvSpPr>
            <a:spLocks noGrp="1"/>
          </p:cNvSpPr>
          <p:nvPr>
            <p:ph type="pic" sz="quarter" idx="152"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79" name="Picture Placeholder 13"/>
          <p:cNvSpPr>
            <a:spLocks noGrp="1"/>
          </p:cNvSpPr>
          <p:nvPr>
            <p:ph type="pic" sz="quarter" idx="153"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0" name="Picture Placeholder 13"/>
          <p:cNvSpPr>
            <a:spLocks noGrp="1"/>
          </p:cNvSpPr>
          <p:nvPr>
            <p:ph type="pic" sz="quarter" idx="154"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1" name="Picture Placeholder 13"/>
          <p:cNvSpPr>
            <a:spLocks noGrp="1"/>
          </p:cNvSpPr>
          <p:nvPr>
            <p:ph type="pic" sz="quarter" idx="155"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2" name="Picture Placeholder 13"/>
          <p:cNvSpPr>
            <a:spLocks noGrp="1"/>
          </p:cNvSpPr>
          <p:nvPr>
            <p:ph type="pic" sz="quarter" idx="156"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57"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58" hasCustomPrompt="1"/>
          </p:nvPr>
        </p:nvSpPr>
        <p:spPr>
          <a:xfrm>
            <a:off x="-9278981" y="25444381"/>
            <a:ext cx="6810102" cy="5103720"/>
          </a:xfrm>
          <a:prstGeom prst="rect">
            <a:avLst/>
          </a:prstGeom>
          <a:solidFill>
            <a:schemeClr val="bg1"/>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02" name="Text Placeholder 5"/>
          <p:cNvSpPr>
            <a:spLocks noGrp="1"/>
          </p:cNvSpPr>
          <p:nvPr>
            <p:ph type="body" sz="quarter" idx="167" hasCustomPrompt="1"/>
          </p:nvPr>
        </p:nvSpPr>
        <p:spPr>
          <a:xfrm>
            <a:off x="-10857229" y="18823494"/>
            <a:ext cx="1019651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4" name="Text Placeholder 3"/>
          <p:cNvSpPr>
            <a:spLocks noGrp="1"/>
          </p:cNvSpPr>
          <p:nvPr>
            <p:ph type="body" sz="quarter" idx="168"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5" name="Text Placeholder 3"/>
          <p:cNvSpPr>
            <a:spLocks noGrp="1"/>
          </p:cNvSpPr>
          <p:nvPr>
            <p:ph type="body" sz="quarter" idx="169"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6" name="Text Placeholder 3"/>
          <p:cNvSpPr>
            <a:spLocks noGrp="1"/>
          </p:cNvSpPr>
          <p:nvPr>
            <p:ph type="body" sz="quarter" idx="170"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7" name="Text Placeholder 3"/>
          <p:cNvSpPr>
            <a:spLocks noGrp="1"/>
          </p:cNvSpPr>
          <p:nvPr>
            <p:ph type="body" sz="quarter" idx="171"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8" name="Text Placeholder 3"/>
          <p:cNvSpPr>
            <a:spLocks noGrp="1"/>
          </p:cNvSpPr>
          <p:nvPr>
            <p:ph type="body" sz="quarter" idx="172"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73"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0" name="Text Placeholder 3"/>
          <p:cNvSpPr>
            <a:spLocks noGrp="1"/>
          </p:cNvSpPr>
          <p:nvPr>
            <p:ph type="body" sz="quarter" idx="174"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3" name="Text Placeholder 3"/>
          <p:cNvSpPr>
            <a:spLocks noGrp="1"/>
          </p:cNvSpPr>
          <p:nvPr>
            <p:ph type="body" sz="quarter" idx="175"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4" name="Text Placeholder 5"/>
          <p:cNvSpPr>
            <a:spLocks noGrp="1"/>
          </p:cNvSpPr>
          <p:nvPr>
            <p:ph type="body" sz="quarter" idx="176" hasCustomPrompt="1"/>
          </p:nvPr>
        </p:nvSpPr>
        <p:spPr>
          <a:xfrm>
            <a:off x="-10857229" y="18823494"/>
            <a:ext cx="1019651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15" name="Text Placeholder 5"/>
          <p:cNvSpPr>
            <a:spLocks noGrp="1"/>
          </p:cNvSpPr>
          <p:nvPr>
            <p:ph type="body" sz="quarter" idx="177" hasCustomPrompt="1"/>
          </p:nvPr>
        </p:nvSpPr>
        <p:spPr>
          <a:xfrm>
            <a:off x="-10857229" y="18823494"/>
            <a:ext cx="1019651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16" name="Text Placeholder 5"/>
          <p:cNvSpPr>
            <a:spLocks noGrp="1"/>
          </p:cNvSpPr>
          <p:nvPr>
            <p:ph type="body" sz="quarter" idx="178" hasCustomPrompt="1"/>
          </p:nvPr>
        </p:nvSpPr>
        <p:spPr>
          <a:xfrm>
            <a:off x="-10857229" y="18823494"/>
            <a:ext cx="1019651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17" name="Text Placeholder 5"/>
          <p:cNvSpPr>
            <a:spLocks noGrp="1"/>
          </p:cNvSpPr>
          <p:nvPr>
            <p:ph type="body" sz="quarter" idx="179" hasCustomPrompt="1"/>
          </p:nvPr>
        </p:nvSpPr>
        <p:spPr>
          <a:xfrm>
            <a:off x="-10857229" y="18823494"/>
            <a:ext cx="1019651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18" name="Text Placeholder 5"/>
          <p:cNvSpPr>
            <a:spLocks noGrp="1"/>
          </p:cNvSpPr>
          <p:nvPr>
            <p:ph type="body" sz="quarter" idx="180" hasCustomPrompt="1"/>
          </p:nvPr>
        </p:nvSpPr>
        <p:spPr>
          <a:xfrm>
            <a:off x="-10857229" y="18823494"/>
            <a:ext cx="1019651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19" name="Text Placeholder 5"/>
          <p:cNvSpPr>
            <a:spLocks noGrp="1"/>
          </p:cNvSpPr>
          <p:nvPr>
            <p:ph type="body" sz="quarter" idx="181" hasCustomPrompt="1"/>
          </p:nvPr>
        </p:nvSpPr>
        <p:spPr>
          <a:xfrm>
            <a:off x="-10857229" y="18823494"/>
            <a:ext cx="1019651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0" name="Text Placeholder 5"/>
          <p:cNvSpPr>
            <a:spLocks noGrp="1"/>
          </p:cNvSpPr>
          <p:nvPr>
            <p:ph type="body" sz="quarter" idx="182" hasCustomPrompt="1"/>
          </p:nvPr>
        </p:nvSpPr>
        <p:spPr>
          <a:xfrm>
            <a:off x="-10857229" y="18823494"/>
            <a:ext cx="1019651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2" name="Text Placeholder 5"/>
          <p:cNvSpPr>
            <a:spLocks noGrp="1"/>
          </p:cNvSpPr>
          <p:nvPr>
            <p:ph type="body" sz="quarter" idx="183" hasCustomPrompt="1"/>
          </p:nvPr>
        </p:nvSpPr>
        <p:spPr>
          <a:xfrm>
            <a:off x="-10857229" y="18823494"/>
            <a:ext cx="1019651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algn="ctr">
              <a:buFontTx/>
              <a:buNone/>
              <a:defRPr sz="8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0" name="Rectangle 19"/>
          <p:cNvSpPr/>
          <p:nvPr/>
        </p:nvSpPr>
        <p:spPr>
          <a:xfrm>
            <a:off x="44542166" y="0"/>
            <a:ext cx="10050462" cy="3291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was specifically designed for a 48x36 tri-fold presentation.</a:t>
            </a:r>
            <a:r>
              <a:rPr lang="en-US" sz="3200" baseline="0" dirty="0" smtClean="0">
                <a:latin typeface="Trebuchet MS" pitchFamily="34" charset="0"/>
              </a:rPr>
              <a:t> I</a:t>
            </a:r>
            <a:r>
              <a:rPr lang="en-US" sz="3200" dirty="0" smtClean="0">
                <a:latin typeface="Trebuchet MS" pitchFamily="34" charset="0"/>
              </a:rPr>
              <a:t>ts</a:t>
            </a:r>
            <a:r>
              <a:rPr lang="en-US" sz="3200" baseline="0" dirty="0" smtClean="0">
                <a:latin typeface="Trebuchet MS" pitchFamily="34" charset="0"/>
              </a:rPr>
              <a:t> layout should not be changed or it may not fit on a standard board</a:t>
            </a:r>
            <a:r>
              <a:rPr lang="en-US" sz="3200" dirty="0" smtClean="0">
                <a:latin typeface="Trebuchet MS" pitchFamily="34" charset="0"/>
              </a:rPr>
              <a:t>.</a:t>
            </a:r>
            <a:r>
              <a:rPr lang="en-US" sz="3200" baseline="0" dirty="0" smtClean="0">
                <a:latin typeface="Trebuchet MS" pitchFamily="34" charset="0"/>
              </a:rPr>
              <a:t> It has a one foot column on the left, a 2 foot column in the middle and a 1 foot column on the right.</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smtClean="0">
                <a:latin typeface="Trebuchet MS" pitchFamily="34" charset="0"/>
              </a:rPr>
              <a:t>To change the color scheme of this template go to the “Design” menu and click on “Colors”. You can choose from the provide color combinations or you can create your own.</a:t>
            </a:r>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9" name="Rectangle 28"/>
          <p:cNvSpPr/>
          <p:nvPr/>
        </p:nvSpPr>
        <p:spPr>
          <a:xfrm>
            <a:off x="-10722428" y="-19596"/>
            <a:ext cx="10050462" cy="3291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tri-fold presentation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4" name="Rectangle 33"/>
          <p:cNvSpPr/>
          <p:nvPr/>
        </p:nvSpPr>
        <p:spPr>
          <a:xfrm>
            <a:off x="-10704083" y="21835110"/>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grpSp>
        <p:nvGrpSpPr>
          <p:cNvPr id="28" name="Group 27"/>
          <p:cNvGrpSpPr/>
          <p:nvPr/>
        </p:nvGrpSpPr>
        <p:grpSpPr>
          <a:xfrm>
            <a:off x="-10723375" y="12261715"/>
            <a:ext cx="10049040" cy="14924"/>
            <a:chOff x="-10723375" y="12261715"/>
            <a:chExt cx="10049040" cy="14924"/>
          </a:xfrm>
        </p:grpSpPr>
        <p:cxnSp>
          <p:nvCxnSpPr>
            <p:cNvPr id="38" name="Straight Connector 37"/>
            <p:cNvCxnSpPr/>
            <p:nvPr/>
          </p:nvCxnSpPr>
          <p:spPr>
            <a:xfrm>
              <a:off x="-10723375" y="12261715"/>
              <a:ext cx="1004904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723375" y="12275051"/>
              <a:ext cx="1004904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2" name="Picture 2"/>
          <p:cNvPicPr>
            <a:picLocks noChangeAspect="1" noChangeArrowheads="1"/>
          </p:cNvPicPr>
          <p:nvPr/>
        </p:nvPicPr>
        <p:blipFill>
          <a:blip r:embed="rId3" cstate="print"/>
          <a:srcRect/>
          <a:stretch>
            <a:fillRect/>
          </a:stretch>
        </p:blipFill>
        <p:spPr bwMode="auto">
          <a:xfrm>
            <a:off x="47662966" y="13118821"/>
            <a:ext cx="590550" cy="438150"/>
          </a:xfrm>
          <a:prstGeom prst="rect">
            <a:avLst/>
          </a:prstGeom>
          <a:noFill/>
          <a:ln w="9525">
            <a:solidFill>
              <a:schemeClr val="tx1"/>
            </a:solidFill>
            <a:miter lim="800000"/>
            <a:headEnd/>
            <a:tailEnd/>
          </a:ln>
          <a:effectLst/>
        </p:spPr>
      </p:pic>
      <p:sp>
        <p:nvSpPr>
          <p:cNvPr id="44" name="TextBox 43"/>
          <p:cNvSpPr txBox="1"/>
          <p:nvPr/>
        </p:nvSpPr>
        <p:spPr>
          <a:xfrm>
            <a:off x="44674430" y="30040436"/>
            <a:ext cx="9160286" cy="2585317"/>
          </a:xfrm>
          <a:prstGeom prst="rect">
            <a:avLst/>
          </a:prstGeom>
          <a:noFill/>
        </p:spPr>
        <p:txBody>
          <a:bodyPr wrap="square" lIns="91436" tIns="45717" rIns="91436" bIns="45717" rtlCol="0">
            <a:spAutoFit/>
          </a:bodyPr>
          <a:lstStyle/>
          <a:p>
            <a:r>
              <a:rPr lang="en-US" sz="4400" dirty="0" smtClean="0">
                <a:solidFill>
                  <a:schemeClr val="bg1"/>
                </a:solidFill>
              </a:rPr>
              <a:t>© 2012 PosterPresentations.com</a:t>
            </a:r>
            <a:br>
              <a:rPr lang="en-US" sz="4400" dirty="0" smtClean="0">
                <a:solidFill>
                  <a:schemeClr val="bg1"/>
                </a:solidFill>
              </a:rPr>
            </a:br>
            <a:r>
              <a:rPr lang="en-US" sz="4400" dirty="0" smtClean="0">
                <a:solidFill>
                  <a:schemeClr val="bg1"/>
                </a:solidFill>
              </a:rPr>
              <a:t>    </a:t>
            </a:r>
            <a:r>
              <a:rPr lang="en-US" sz="3700" dirty="0" smtClean="0">
                <a:solidFill>
                  <a:schemeClr val="bg1"/>
                </a:solidFill>
              </a:rPr>
              <a:t>2117 Fourth Street ,</a:t>
            </a:r>
            <a:r>
              <a:rPr lang="en-US" sz="3700" baseline="0" dirty="0" smtClean="0">
                <a:solidFill>
                  <a:schemeClr val="bg1"/>
                </a:solidFill>
              </a:rPr>
              <a:t> Unit C</a:t>
            </a:r>
            <a:br>
              <a:rPr lang="en-US" sz="3700" baseline="0" dirty="0" smtClean="0">
                <a:solidFill>
                  <a:schemeClr val="bg1"/>
                </a:solidFill>
              </a:rPr>
            </a:br>
            <a:r>
              <a:rPr lang="en-US" sz="3700" baseline="0" dirty="0" smtClean="0">
                <a:solidFill>
                  <a:schemeClr val="bg1"/>
                </a:solidFill>
              </a:rPr>
              <a:t>    Berkeley CA 94710</a:t>
            </a:r>
            <a:br>
              <a:rPr lang="en-US" sz="3700" baseline="0" dirty="0" smtClean="0">
                <a:solidFill>
                  <a:schemeClr val="bg1"/>
                </a:solidFill>
              </a:rPr>
            </a:br>
            <a:r>
              <a:rPr lang="en-US" sz="3700" baseline="0" dirty="0" smtClean="0">
                <a:solidFill>
                  <a:schemeClr val="bg1"/>
                </a:solidFill>
              </a:rPr>
              <a:t>    </a:t>
            </a:r>
            <a:r>
              <a:rPr lang="en-US" sz="3700" b="1" baseline="0" dirty="0" smtClean="0">
                <a:solidFill>
                  <a:srgbClr val="FFFF00"/>
                </a:solidFill>
              </a:rPr>
              <a:t>posterpresenter@gmail.com</a:t>
            </a:r>
            <a:endParaRPr lang="en-US" sz="4400" b="1" dirty="0">
              <a:solidFill>
                <a:srgbClr val="FFFF00"/>
              </a:solidFill>
            </a:endParaRPr>
          </a:p>
        </p:txBody>
      </p:sp>
      <p:grpSp>
        <p:nvGrpSpPr>
          <p:cNvPr id="40" name="Group 39"/>
          <p:cNvGrpSpPr/>
          <p:nvPr/>
        </p:nvGrpSpPr>
        <p:grpSpPr>
          <a:xfrm>
            <a:off x="-10594081" y="31579427"/>
            <a:ext cx="9771398" cy="1392688"/>
            <a:chOff x="44242388" y="28054064"/>
            <a:chExt cx="9771398" cy="1392688"/>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33" name="TextBox 32"/>
            <p:cNvSpPr txBox="1"/>
            <p:nvPr userDrawn="1"/>
          </p:nvSpPr>
          <p:spPr>
            <a:xfrm>
              <a:off x="45342598" y="28154090"/>
              <a:ext cx="8671188" cy="129266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br>
                <a:rPr lang="en-US" sz="2600" baseline="0" dirty="0" smtClean="0">
                  <a:solidFill>
                    <a:schemeClr val="tx2"/>
                  </a:solidFill>
                  <a:latin typeface="Trebuchet MS" pitchFamily="34" charset="0"/>
                </a:rPr>
              </a:br>
              <a:endParaRPr lang="en-US" sz="2600" dirty="0">
                <a:solidFill>
                  <a:schemeClr val="tx2"/>
                </a:solidFill>
                <a:latin typeface="Trebuchet MS" pitchFamily="34" charset="0"/>
              </a:endParaRPr>
            </a:p>
          </p:txBody>
        </p:sp>
      </p:grpSp>
      <p:grpSp>
        <p:nvGrpSpPr>
          <p:cNvPr id="36" name="Group 35"/>
          <p:cNvGrpSpPr/>
          <p:nvPr/>
        </p:nvGrpSpPr>
        <p:grpSpPr>
          <a:xfrm>
            <a:off x="44530524" y="29939787"/>
            <a:ext cx="10049040" cy="14924"/>
            <a:chOff x="-10723375" y="12261715"/>
            <a:chExt cx="10049040" cy="14924"/>
          </a:xfrm>
        </p:grpSpPr>
        <p:cxnSp>
          <p:nvCxnSpPr>
            <p:cNvPr id="41" name="Straight Connector 40"/>
            <p:cNvCxnSpPr/>
            <p:nvPr/>
          </p:nvCxnSpPr>
          <p:spPr>
            <a:xfrm>
              <a:off x="-10723375" y="12261715"/>
              <a:ext cx="1004904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723375" y="12275051"/>
              <a:ext cx="1004904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44541080" y="4805363"/>
            <a:ext cx="10049040" cy="14924"/>
            <a:chOff x="-10723375" y="12261715"/>
            <a:chExt cx="10049040" cy="14924"/>
          </a:xfrm>
        </p:grpSpPr>
        <p:cxnSp>
          <p:nvCxnSpPr>
            <p:cNvPr id="46" name="Straight Connector 45"/>
            <p:cNvCxnSpPr/>
            <p:nvPr/>
          </p:nvCxnSpPr>
          <p:spPr>
            <a:xfrm>
              <a:off x="-10723375" y="12261715"/>
              <a:ext cx="1004904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0723375" y="12275051"/>
              <a:ext cx="1004904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gi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7049" y="6021370"/>
            <a:ext cx="10196513" cy="8211456"/>
          </a:xfrm>
        </p:spPr>
        <p:txBody>
          <a:bodyPr/>
          <a:lstStyle/>
          <a:p>
            <a:r>
              <a:rPr lang="en-CA" sz="3200" dirty="0" smtClean="0">
                <a:latin typeface="+mn-lt"/>
              </a:rPr>
              <a:t>Devices used in the kit </a:t>
            </a:r>
            <a:r>
              <a:rPr lang="en-CA" sz="3200" dirty="0">
                <a:latin typeface="+mn-lt"/>
              </a:rPr>
              <a:t>need a 5 Volt DC signal to </a:t>
            </a:r>
            <a:r>
              <a:rPr lang="en-CA" sz="3200" dirty="0" smtClean="0">
                <a:latin typeface="+mn-lt"/>
              </a:rPr>
              <a:t>charge and to run. </a:t>
            </a:r>
          </a:p>
          <a:p>
            <a:r>
              <a:rPr lang="en-CA" sz="3200" dirty="0" smtClean="0">
                <a:latin typeface="+mn-lt"/>
              </a:rPr>
              <a:t>Using </a:t>
            </a:r>
            <a:r>
              <a:rPr lang="en-CA" sz="3200" dirty="0">
                <a:latin typeface="+mn-lt"/>
              </a:rPr>
              <a:t>a small alternator made for bicycles, an AC sine wave of approximately 20 V peak to peak can be generated. </a:t>
            </a:r>
            <a:endParaRPr lang="en-CA" sz="3200" dirty="0" smtClean="0">
              <a:latin typeface="+mn-lt"/>
            </a:endParaRPr>
          </a:p>
          <a:p>
            <a:r>
              <a:rPr lang="en-CA" sz="3200" dirty="0" smtClean="0">
                <a:latin typeface="+mn-lt"/>
              </a:rPr>
              <a:t>This </a:t>
            </a:r>
            <a:r>
              <a:rPr lang="en-CA" sz="3200" dirty="0">
                <a:latin typeface="+mn-lt"/>
              </a:rPr>
              <a:t>signal is passed through a full bridge rectifier. The rectified signal is passed through a large smoothing capacitor to obtain a DC voltage level with a small ripple. </a:t>
            </a:r>
            <a:endParaRPr lang="en-CA" sz="3200" dirty="0" smtClean="0">
              <a:latin typeface="+mn-lt"/>
            </a:endParaRPr>
          </a:p>
          <a:p>
            <a:r>
              <a:rPr lang="en-CA" sz="3200" dirty="0" smtClean="0">
                <a:latin typeface="+mn-lt"/>
              </a:rPr>
              <a:t>The </a:t>
            </a:r>
            <a:r>
              <a:rPr lang="en-CA" sz="3200" dirty="0">
                <a:latin typeface="+mn-lt"/>
              </a:rPr>
              <a:t>signal is then passed through a boost converter, upping the voltage to a 12 V DC signal. The boost converter ensures proper voltage level for the operation of the buck converter. </a:t>
            </a:r>
            <a:endParaRPr lang="en-CA" sz="3200" dirty="0" smtClean="0">
              <a:latin typeface="+mn-lt"/>
            </a:endParaRPr>
          </a:p>
          <a:p>
            <a:r>
              <a:rPr lang="en-CA" sz="3200" dirty="0" smtClean="0">
                <a:latin typeface="+mn-lt"/>
              </a:rPr>
              <a:t>The </a:t>
            </a:r>
            <a:r>
              <a:rPr lang="en-CA" sz="3200" dirty="0">
                <a:latin typeface="+mn-lt"/>
              </a:rPr>
              <a:t>buck converter lowers the 12 V DC signal to a 5 V DC signal. The 5 V signal is then used to charge the battery pack.</a:t>
            </a:r>
            <a:endParaRPr lang="en-US" sz="3200" dirty="0">
              <a:latin typeface="+mn-lt"/>
            </a:endParaRPr>
          </a:p>
          <a:p>
            <a:endParaRPr lang="en-US" dirty="0"/>
          </a:p>
        </p:txBody>
      </p:sp>
      <p:sp>
        <p:nvSpPr>
          <p:cNvPr id="3" name="Text Placeholder 2"/>
          <p:cNvSpPr>
            <a:spLocks noGrp="1"/>
          </p:cNvSpPr>
          <p:nvPr>
            <p:ph type="body" sz="quarter" idx="11"/>
          </p:nvPr>
        </p:nvSpPr>
        <p:spPr>
          <a:xfrm>
            <a:off x="527049" y="5090354"/>
            <a:ext cx="10196513" cy="1107988"/>
          </a:xfrm>
        </p:spPr>
        <p:txBody>
          <a:bodyPr/>
          <a:lstStyle/>
          <a:p>
            <a:r>
              <a:rPr lang="en-US" sz="6000" dirty="0" smtClean="0"/>
              <a:t>Power Generation</a:t>
            </a:r>
            <a:endParaRPr lang="en-US" sz="6000" dirty="0"/>
          </a:p>
        </p:txBody>
      </p:sp>
      <p:sp>
        <p:nvSpPr>
          <p:cNvPr id="5" name="Picture Placeholder 4"/>
          <p:cNvSpPr>
            <a:spLocks noGrp="1"/>
          </p:cNvSpPr>
          <p:nvPr>
            <p:ph type="pic" sz="quarter" idx="18"/>
          </p:nvPr>
        </p:nvSpPr>
        <p:spPr>
          <a:xfrm>
            <a:off x="68528758" y="1066800"/>
            <a:ext cx="4419600" cy="2514600"/>
          </a:xfrm>
        </p:spPr>
      </p:sp>
      <p:sp>
        <p:nvSpPr>
          <p:cNvPr id="7" name="Text Placeholder 6"/>
          <p:cNvSpPr>
            <a:spLocks noGrp="1"/>
          </p:cNvSpPr>
          <p:nvPr>
            <p:ph type="body" sz="quarter" idx="21"/>
          </p:nvPr>
        </p:nvSpPr>
        <p:spPr>
          <a:xfrm>
            <a:off x="21957916" y="6444551"/>
            <a:ext cx="10688053" cy="9595817"/>
          </a:xfrm>
        </p:spPr>
        <p:txBody>
          <a:bodyPr numCol="1"/>
          <a:lstStyle/>
          <a:p>
            <a:r>
              <a:rPr lang="en-US" sz="3200" dirty="0" smtClean="0">
                <a:latin typeface="+mn-lt"/>
              </a:rPr>
              <a:t>The Goal of this project was the creation of a kit that could be easily added to any bike, that would help make biking more accessible and enticing to the average commuter or resident. Currently, most smart bikes are built into an existing bike, and are mostly marketed towards high end heavy bike users, not the casual user.</a:t>
            </a:r>
          </a:p>
          <a:p>
            <a:r>
              <a:rPr lang="en-US" sz="3200" dirty="0" smtClean="0">
                <a:latin typeface="+mn-lt"/>
              </a:rPr>
              <a:t>This kit can be added to any bike with relative ease, and adds a number of useful features. The turning lights are a much more familiar concept and device than the hand signals traditionally used in bikes, and are more recognizable by cars as well. The power generation is a very sustainable method of keeping the microcontroller on the bike charged, as well as charging a connected Android phone. The phone and the microcontroller can communicate through the application, allowing the user to see information about their ride. The application provides the user information such as GPS location, along with nearby restaurants, provides fitness information, and tells the user how much money they have saved on gas.</a:t>
            </a:r>
            <a:endParaRPr lang="en-US" sz="3200" dirty="0">
              <a:latin typeface="+mn-lt"/>
            </a:endParaRPr>
          </a:p>
        </p:txBody>
      </p:sp>
      <p:sp>
        <p:nvSpPr>
          <p:cNvPr id="8" name="Text Placeholder 7"/>
          <p:cNvSpPr>
            <a:spLocks noGrp="1"/>
          </p:cNvSpPr>
          <p:nvPr>
            <p:ph type="body" sz="quarter" idx="22"/>
          </p:nvPr>
        </p:nvSpPr>
        <p:spPr>
          <a:xfrm>
            <a:off x="11242675" y="5090355"/>
            <a:ext cx="21431250" cy="1107988"/>
          </a:xfrm>
        </p:spPr>
        <p:txBody>
          <a:bodyPr/>
          <a:lstStyle/>
          <a:p>
            <a:r>
              <a:rPr lang="en-US" sz="6000" dirty="0" smtClean="0"/>
              <a:t>Project Goals</a:t>
            </a:r>
            <a:endParaRPr lang="en-US" sz="6000" dirty="0"/>
          </a:p>
        </p:txBody>
      </p:sp>
      <p:sp>
        <p:nvSpPr>
          <p:cNvPr id="9" name="Text Placeholder 8"/>
          <p:cNvSpPr>
            <a:spLocks noGrp="1"/>
          </p:cNvSpPr>
          <p:nvPr>
            <p:ph type="body" sz="quarter" idx="23"/>
          </p:nvPr>
        </p:nvSpPr>
        <p:spPr>
          <a:xfrm>
            <a:off x="15526752" y="24053256"/>
            <a:ext cx="12837696" cy="1200306"/>
          </a:xfrm>
        </p:spPr>
        <p:txBody>
          <a:bodyPr/>
          <a:lstStyle/>
          <a:p>
            <a:pPr algn="ctr"/>
            <a:r>
              <a:rPr lang="en-US" sz="2400" dirty="0">
                <a:latin typeface="+mj-lt"/>
              </a:rPr>
              <a:t>This diagram maps the user’s experience through the </a:t>
            </a:r>
            <a:r>
              <a:rPr lang="en-US" sz="2400" dirty="0" err="1">
                <a:latin typeface="+mj-lt"/>
              </a:rPr>
              <a:t>SmartBike</a:t>
            </a:r>
            <a:r>
              <a:rPr lang="en-US" sz="2400" dirty="0">
                <a:latin typeface="+mj-lt"/>
              </a:rPr>
              <a:t> application. It gives a visual representation of how the user will navigate through different features.</a:t>
            </a:r>
            <a:endParaRPr lang="en-US" sz="2400" dirty="0">
              <a:latin typeface="+mj-lt"/>
            </a:endParaRPr>
          </a:p>
        </p:txBody>
      </p:sp>
      <p:sp>
        <p:nvSpPr>
          <p:cNvPr id="11" name="Text Placeholder 10"/>
          <p:cNvSpPr>
            <a:spLocks noGrp="1"/>
          </p:cNvSpPr>
          <p:nvPr>
            <p:ph type="body" sz="quarter" idx="25"/>
          </p:nvPr>
        </p:nvSpPr>
        <p:spPr>
          <a:xfrm>
            <a:off x="33185100" y="5090354"/>
            <a:ext cx="10201275" cy="1107988"/>
          </a:xfrm>
        </p:spPr>
        <p:txBody>
          <a:bodyPr/>
          <a:lstStyle/>
          <a:p>
            <a:r>
              <a:rPr lang="en-US" sz="6000" dirty="0" smtClean="0"/>
              <a:t>Microcontroller</a:t>
            </a:r>
            <a:endParaRPr lang="en-US" sz="6000" dirty="0"/>
          </a:p>
        </p:txBody>
      </p:sp>
      <p:sp>
        <p:nvSpPr>
          <p:cNvPr id="12" name="Text Placeholder 11"/>
          <p:cNvSpPr>
            <a:spLocks noGrp="1"/>
          </p:cNvSpPr>
          <p:nvPr>
            <p:ph type="body" sz="quarter" idx="26"/>
          </p:nvPr>
        </p:nvSpPr>
        <p:spPr>
          <a:xfrm>
            <a:off x="33185100" y="6444551"/>
            <a:ext cx="10201275" cy="11937733"/>
          </a:xfrm>
        </p:spPr>
        <p:txBody>
          <a:bodyPr/>
          <a:lstStyle/>
          <a:p>
            <a:pPr>
              <a:lnSpc>
                <a:spcPct val="107000"/>
              </a:lnSpc>
              <a:spcBef>
                <a:spcPts val="0"/>
              </a:spcBef>
              <a:spcAft>
                <a:spcPts val="800"/>
              </a:spcAft>
            </a:pPr>
            <a:r>
              <a:rPr lang="en-US" sz="3200" b="1" u="sng" dirty="0">
                <a:latin typeface="Calibri"/>
                <a:ea typeface="Calibri"/>
                <a:cs typeface="Times New Roman"/>
              </a:rPr>
              <a:t>Microcontroller : Arduino UNO</a:t>
            </a:r>
          </a:p>
          <a:p>
            <a:pPr>
              <a:lnSpc>
                <a:spcPct val="107000"/>
              </a:lnSpc>
              <a:spcBef>
                <a:spcPts val="0"/>
              </a:spcBef>
              <a:spcAft>
                <a:spcPts val="800"/>
              </a:spcAft>
            </a:pPr>
            <a:r>
              <a:rPr lang="en-US" sz="3200" dirty="0">
                <a:latin typeface="+mn-lt"/>
                <a:ea typeface="Calibri"/>
                <a:cs typeface="Times New Roman"/>
              </a:rPr>
              <a:t>The microcontroller unit </a:t>
            </a:r>
            <a:r>
              <a:rPr lang="en-US" sz="3200" dirty="0" smtClean="0">
                <a:latin typeface="+mn-lt"/>
                <a:ea typeface="Calibri"/>
                <a:cs typeface="Times New Roman"/>
              </a:rPr>
              <a:t>acts as </a:t>
            </a:r>
            <a:r>
              <a:rPr lang="en-US" sz="3200" dirty="0">
                <a:latin typeface="+mn-lt"/>
                <a:ea typeface="Calibri"/>
                <a:cs typeface="Times New Roman"/>
              </a:rPr>
              <a:t>one of the processing units for the system. It controls the turning lights, counts the revolutions made by the wheel and communicates to PC or Android application via Bluetooth. </a:t>
            </a:r>
          </a:p>
          <a:p>
            <a:pPr>
              <a:lnSpc>
                <a:spcPct val="107000"/>
              </a:lnSpc>
              <a:spcBef>
                <a:spcPts val="0"/>
              </a:spcBef>
              <a:spcAft>
                <a:spcPts val="800"/>
              </a:spcAft>
            </a:pPr>
            <a:r>
              <a:rPr lang="en-US" sz="3200" b="1" dirty="0">
                <a:latin typeface="+mn-lt"/>
                <a:ea typeface="Calibri"/>
                <a:cs typeface="Times New Roman"/>
              </a:rPr>
              <a:t>Turning Lights</a:t>
            </a:r>
            <a:r>
              <a:rPr lang="en-US" sz="3200" dirty="0">
                <a:latin typeface="+mn-lt"/>
                <a:ea typeface="Calibri"/>
                <a:cs typeface="Times New Roman"/>
              </a:rPr>
              <a:t>: The user presses a push button that triggers an interrupt service routine which then triggers a blinking method for the LEFT and RIGHT LEDs.</a:t>
            </a:r>
          </a:p>
          <a:p>
            <a:pPr>
              <a:lnSpc>
                <a:spcPct val="107000"/>
              </a:lnSpc>
              <a:spcBef>
                <a:spcPts val="0"/>
              </a:spcBef>
              <a:spcAft>
                <a:spcPts val="800"/>
              </a:spcAft>
            </a:pPr>
            <a:r>
              <a:rPr lang="en-US" sz="3200" b="1" dirty="0">
                <a:latin typeface="+mn-lt"/>
                <a:ea typeface="Calibri"/>
                <a:cs typeface="Times New Roman"/>
              </a:rPr>
              <a:t>Hall Effect Sensor</a:t>
            </a:r>
            <a:r>
              <a:rPr lang="en-US" sz="3200" dirty="0">
                <a:latin typeface="+mn-lt"/>
                <a:ea typeface="Calibri"/>
                <a:cs typeface="Times New Roman"/>
              </a:rPr>
              <a:t>: The hall effect sensor is placed on the back wheel of the bike and a magnet is attached to one of the spokes. Every time the magnet crosses the hall effect sensor, it triggers an interrupt service routine which increments a counter. The value stored in this counter is the number of revolutions made by the rear wheel which is then used to calculate various performance matrices. </a:t>
            </a:r>
          </a:p>
          <a:p>
            <a:pPr>
              <a:lnSpc>
                <a:spcPct val="107000"/>
              </a:lnSpc>
              <a:spcBef>
                <a:spcPts val="0"/>
              </a:spcBef>
              <a:spcAft>
                <a:spcPts val="800"/>
              </a:spcAft>
            </a:pPr>
            <a:r>
              <a:rPr lang="en-US" sz="3200" b="1" dirty="0">
                <a:latin typeface="+mn-lt"/>
                <a:ea typeface="Calibri"/>
                <a:cs typeface="Times New Roman"/>
              </a:rPr>
              <a:t>Bluetooth</a:t>
            </a:r>
            <a:r>
              <a:rPr lang="en-US" sz="3200" dirty="0">
                <a:latin typeface="+mn-lt"/>
                <a:ea typeface="Calibri"/>
                <a:cs typeface="Times New Roman"/>
              </a:rPr>
              <a:t>: The communication to PC or Android Application is maintained via a Bluetooth connection by the Arduino. A Bluetooth module is attached as a peripheral to the board which waits for a request from the connected device and sends </a:t>
            </a:r>
            <a:r>
              <a:rPr lang="en-US" sz="3200" dirty="0" smtClean="0">
                <a:latin typeface="+mn-lt"/>
                <a:ea typeface="Calibri"/>
                <a:cs typeface="Times New Roman"/>
              </a:rPr>
              <a:t>the time and number of revolutions since the last request.</a:t>
            </a:r>
            <a:endParaRPr lang="en-US" dirty="0">
              <a:latin typeface="+mn-lt"/>
            </a:endParaRPr>
          </a:p>
        </p:txBody>
      </p:sp>
      <p:sp>
        <p:nvSpPr>
          <p:cNvPr id="18" name="Text Placeholder 17"/>
          <p:cNvSpPr>
            <a:spLocks noGrp="1"/>
          </p:cNvSpPr>
          <p:nvPr>
            <p:ph type="body" sz="quarter" idx="125"/>
          </p:nvPr>
        </p:nvSpPr>
        <p:spPr/>
        <p:txBody>
          <a:bodyPr/>
          <a:lstStyle/>
          <a:p>
            <a:endParaRPr lang="en-US"/>
          </a:p>
        </p:txBody>
      </p:sp>
      <p:sp>
        <p:nvSpPr>
          <p:cNvPr id="19" name="Picture Placeholder 18"/>
          <p:cNvSpPr>
            <a:spLocks noGrp="1"/>
          </p:cNvSpPr>
          <p:nvPr>
            <p:ph type="pic" sz="quarter" idx="135"/>
          </p:nvPr>
        </p:nvSpPr>
        <p:spPr/>
      </p:sp>
      <p:sp>
        <p:nvSpPr>
          <p:cNvPr id="20" name="Text Placeholder 19"/>
          <p:cNvSpPr>
            <a:spLocks noGrp="1"/>
          </p:cNvSpPr>
          <p:nvPr>
            <p:ph type="body" sz="quarter" idx="150"/>
          </p:nvPr>
        </p:nvSpPr>
        <p:spPr>
          <a:xfrm>
            <a:off x="11224245" y="1785731"/>
            <a:ext cx="21421724" cy="1280160"/>
          </a:xfrm>
        </p:spPr>
        <p:txBody>
          <a:bodyPr>
            <a:normAutofit fontScale="70000" lnSpcReduction="20000"/>
          </a:bodyPr>
          <a:lstStyle/>
          <a:p>
            <a:r>
              <a:rPr lang="en-US" dirty="0"/>
              <a:t>Eric Phillips-Sheldon, Syed </a:t>
            </a:r>
            <a:r>
              <a:rPr lang="en-US" dirty="0" err="1"/>
              <a:t>Nabi</a:t>
            </a:r>
            <a:r>
              <a:rPr lang="en-US" dirty="0"/>
              <a:t>, Stephanie </a:t>
            </a:r>
            <a:r>
              <a:rPr lang="en-US" dirty="0" err="1" smtClean="0"/>
              <a:t>Porretta-Howorth</a:t>
            </a:r>
            <a:r>
              <a:rPr lang="en-US" dirty="0" smtClean="0"/>
              <a:t>, Jake Goulding, </a:t>
            </a:r>
            <a:r>
              <a:rPr lang="en-US" dirty="0" err="1" smtClean="0"/>
              <a:t>Suraj</a:t>
            </a:r>
            <a:r>
              <a:rPr lang="en-US" dirty="0" smtClean="0"/>
              <a:t> Mistry</a:t>
            </a:r>
            <a:endParaRPr lang="en-US" dirty="0"/>
          </a:p>
        </p:txBody>
      </p:sp>
      <p:sp>
        <p:nvSpPr>
          <p:cNvPr id="21" name="Picture Placeholder 20"/>
          <p:cNvSpPr>
            <a:spLocks noGrp="1"/>
          </p:cNvSpPr>
          <p:nvPr>
            <p:ph type="pic" sz="quarter" idx="152"/>
          </p:nvPr>
        </p:nvSpPr>
        <p:spPr/>
      </p:sp>
      <p:sp>
        <p:nvSpPr>
          <p:cNvPr id="22" name="Picture Placeholder 21"/>
          <p:cNvSpPr>
            <a:spLocks noGrp="1"/>
          </p:cNvSpPr>
          <p:nvPr>
            <p:ph type="pic" sz="quarter" idx="153"/>
          </p:nvPr>
        </p:nvSpPr>
        <p:spPr/>
      </p:sp>
      <p:sp>
        <p:nvSpPr>
          <p:cNvPr id="23" name="Picture Placeholder 22"/>
          <p:cNvSpPr>
            <a:spLocks noGrp="1"/>
          </p:cNvSpPr>
          <p:nvPr>
            <p:ph type="pic" sz="quarter" idx="154"/>
          </p:nvPr>
        </p:nvSpPr>
        <p:spPr/>
      </p:sp>
      <p:sp>
        <p:nvSpPr>
          <p:cNvPr id="24" name="Picture Placeholder 23"/>
          <p:cNvSpPr>
            <a:spLocks noGrp="1"/>
          </p:cNvSpPr>
          <p:nvPr>
            <p:ph type="pic" sz="quarter" idx="155"/>
          </p:nvPr>
        </p:nvSpPr>
        <p:spPr/>
      </p:sp>
      <p:sp>
        <p:nvSpPr>
          <p:cNvPr id="25" name="Picture Placeholder 24"/>
          <p:cNvSpPr>
            <a:spLocks noGrp="1"/>
          </p:cNvSpPr>
          <p:nvPr>
            <p:ph type="pic" sz="quarter" idx="156"/>
          </p:nvPr>
        </p:nvSpPr>
        <p:spPr/>
      </p:sp>
      <p:sp>
        <p:nvSpPr>
          <p:cNvPr id="28" name="Text Placeholder 27"/>
          <p:cNvSpPr>
            <a:spLocks noGrp="1"/>
          </p:cNvSpPr>
          <p:nvPr>
            <p:ph type="body" sz="quarter" idx="167"/>
          </p:nvPr>
        </p:nvSpPr>
        <p:spPr/>
        <p:txBody>
          <a:bodyPr/>
          <a:lstStyle/>
          <a:p>
            <a:endParaRPr lang="en-US"/>
          </a:p>
        </p:txBody>
      </p:sp>
      <p:sp>
        <p:nvSpPr>
          <p:cNvPr id="29" name="Text Placeholder 28"/>
          <p:cNvSpPr>
            <a:spLocks noGrp="1"/>
          </p:cNvSpPr>
          <p:nvPr>
            <p:ph type="body" sz="quarter" idx="168"/>
          </p:nvPr>
        </p:nvSpPr>
        <p:spPr/>
        <p:txBody>
          <a:bodyPr/>
          <a:lstStyle/>
          <a:p>
            <a:endParaRPr lang="en-US"/>
          </a:p>
        </p:txBody>
      </p:sp>
      <p:sp>
        <p:nvSpPr>
          <p:cNvPr id="30" name="Text Placeholder 29"/>
          <p:cNvSpPr>
            <a:spLocks noGrp="1"/>
          </p:cNvSpPr>
          <p:nvPr>
            <p:ph type="body" sz="quarter" idx="169"/>
          </p:nvPr>
        </p:nvSpPr>
        <p:spPr/>
        <p:txBody>
          <a:bodyPr/>
          <a:lstStyle/>
          <a:p>
            <a:endParaRPr lang="en-US"/>
          </a:p>
        </p:txBody>
      </p:sp>
      <p:sp>
        <p:nvSpPr>
          <p:cNvPr id="31" name="Text Placeholder 30"/>
          <p:cNvSpPr>
            <a:spLocks noGrp="1"/>
          </p:cNvSpPr>
          <p:nvPr>
            <p:ph type="body" sz="quarter" idx="170"/>
          </p:nvPr>
        </p:nvSpPr>
        <p:spPr/>
        <p:txBody>
          <a:bodyPr/>
          <a:lstStyle/>
          <a:p>
            <a:endParaRPr lang="en-US"/>
          </a:p>
        </p:txBody>
      </p:sp>
      <p:sp>
        <p:nvSpPr>
          <p:cNvPr id="32" name="Text Placeholder 31"/>
          <p:cNvSpPr>
            <a:spLocks noGrp="1"/>
          </p:cNvSpPr>
          <p:nvPr>
            <p:ph type="body" sz="quarter" idx="171"/>
          </p:nvPr>
        </p:nvSpPr>
        <p:spPr/>
        <p:txBody>
          <a:bodyPr/>
          <a:lstStyle/>
          <a:p>
            <a:endParaRPr lang="en-US"/>
          </a:p>
        </p:txBody>
      </p:sp>
      <p:sp>
        <p:nvSpPr>
          <p:cNvPr id="33" name="Text Placeholder 32"/>
          <p:cNvSpPr>
            <a:spLocks noGrp="1"/>
          </p:cNvSpPr>
          <p:nvPr>
            <p:ph type="body" sz="quarter" idx="172"/>
          </p:nvPr>
        </p:nvSpPr>
        <p:spPr/>
        <p:txBody>
          <a:bodyPr/>
          <a:lstStyle/>
          <a:p>
            <a:endParaRPr lang="en-US"/>
          </a:p>
        </p:txBody>
      </p:sp>
      <p:sp>
        <p:nvSpPr>
          <p:cNvPr id="34" name="Text Placeholder 33"/>
          <p:cNvSpPr>
            <a:spLocks noGrp="1"/>
          </p:cNvSpPr>
          <p:nvPr>
            <p:ph type="body" sz="quarter" idx="173"/>
          </p:nvPr>
        </p:nvSpPr>
        <p:spPr/>
        <p:txBody>
          <a:bodyPr/>
          <a:lstStyle/>
          <a:p>
            <a:endParaRPr lang="en-US"/>
          </a:p>
        </p:txBody>
      </p:sp>
      <p:sp>
        <p:nvSpPr>
          <p:cNvPr id="35" name="Text Placeholder 34"/>
          <p:cNvSpPr>
            <a:spLocks noGrp="1"/>
          </p:cNvSpPr>
          <p:nvPr>
            <p:ph type="body" sz="quarter" idx="174"/>
          </p:nvPr>
        </p:nvSpPr>
        <p:spPr/>
        <p:txBody>
          <a:bodyPr/>
          <a:lstStyle/>
          <a:p>
            <a:endParaRPr lang="en-US"/>
          </a:p>
        </p:txBody>
      </p:sp>
      <p:sp>
        <p:nvSpPr>
          <p:cNvPr id="36" name="Text Placeholder 35"/>
          <p:cNvSpPr>
            <a:spLocks noGrp="1"/>
          </p:cNvSpPr>
          <p:nvPr>
            <p:ph type="body" sz="quarter" idx="175"/>
          </p:nvPr>
        </p:nvSpPr>
        <p:spPr/>
        <p:txBody>
          <a:bodyPr/>
          <a:lstStyle/>
          <a:p>
            <a:endParaRPr lang="en-US"/>
          </a:p>
        </p:txBody>
      </p:sp>
      <p:sp>
        <p:nvSpPr>
          <p:cNvPr id="37" name="Text Placeholder 36"/>
          <p:cNvSpPr>
            <a:spLocks noGrp="1"/>
          </p:cNvSpPr>
          <p:nvPr>
            <p:ph type="body" sz="quarter" idx="176"/>
          </p:nvPr>
        </p:nvSpPr>
        <p:spPr/>
        <p:txBody>
          <a:bodyPr/>
          <a:lstStyle/>
          <a:p>
            <a:endParaRPr lang="en-US"/>
          </a:p>
        </p:txBody>
      </p:sp>
      <p:sp>
        <p:nvSpPr>
          <p:cNvPr id="38" name="Text Placeholder 37"/>
          <p:cNvSpPr>
            <a:spLocks noGrp="1"/>
          </p:cNvSpPr>
          <p:nvPr>
            <p:ph type="body" sz="quarter" idx="177"/>
          </p:nvPr>
        </p:nvSpPr>
        <p:spPr/>
        <p:txBody>
          <a:bodyPr/>
          <a:lstStyle/>
          <a:p>
            <a:endParaRPr lang="en-US"/>
          </a:p>
        </p:txBody>
      </p:sp>
      <p:sp>
        <p:nvSpPr>
          <p:cNvPr id="39" name="Text Placeholder 38"/>
          <p:cNvSpPr>
            <a:spLocks noGrp="1"/>
          </p:cNvSpPr>
          <p:nvPr>
            <p:ph type="body" sz="quarter" idx="178"/>
          </p:nvPr>
        </p:nvSpPr>
        <p:spPr/>
        <p:txBody>
          <a:bodyPr/>
          <a:lstStyle/>
          <a:p>
            <a:endParaRPr lang="en-US"/>
          </a:p>
        </p:txBody>
      </p:sp>
      <p:sp>
        <p:nvSpPr>
          <p:cNvPr id="40" name="Text Placeholder 39"/>
          <p:cNvSpPr>
            <a:spLocks noGrp="1"/>
          </p:cNvSpPr>
          <p:nvPr>
            <p:ph type="body" sz="quarter" idx="179"/>
          </p:nvPr>
        </p:nvSpPr>
        <p:spPr/>
        <p:txBody>
          <a:bodyPr/>
          <a:lstStyle/>
          <a:p>
            <a:endParaRPr lang="en-US"/>
          </a:p>
        </p:txBody>
      </p:sp>
      <p:sp>
        <p:nvSpPr>
          <p:cNvPr id="41" name="Text Placeholder 40"/>
          <p:cNvSpPr>
            <a:spLocks noGrp="1"/>
          </p:cNvSpPr>
          <p:nvPr>
            <p:ph type="body" sz="quarter" idx="180"/>
          </p:nvPr>
        </p:nvSpPr>
        <p:spPr/>
        <p:txBody>
          <a:bodyPr/>
          <a:lstStyle/>
          <a:p>
            <a:endParaRPr lang="en-US"/>
          </a:p>
        </p:txBody>
      </p:sp>
      <p:sp>
        <p:nvSpPr>
          <p:cNvPr id="42" name="Text Placeholder 41"/>
          <p:cNvSpPr>
            <a:spLocks noGrp="1"/>
          </p:cNvSpPr>
          <p:nvPr>
            <p:ph type="body" sz="quarter" idx="181"/>
          </p:nvPr>
        </p:nvSpPr>
        <p:spPr/>
        <p:txBody>
          <a:bodyPr/>
          <a:lstStyle/>
          <a:p>
            <a:endParaRPr lang="en-US"/>
          </a:p>
        </p:txBody>
      </p:sp>
      <p:sp>
        <p:nvSpPr>
          <p:cNvPr id="43" name="Text Placeholder 42"/>
          <p:cNvSpPr>
            <a:spLocks noGrp="1"/>
          </p:cNvSpPr>
          <p:nvPr>
            <p:ph type="body" sz="quarter" idx="182"/>
          </p:nvPr>
        </p:nvSpPr>
        <p:spPr/>
        <p:txBody>
          <a:bodyPr/>
          <a:lstStyle/>
          <a:p>
            <a:endParaRPr lang="en-US"/>
          </a:p>
        </p:txBody>
      </p:sp>
      <p:sp>
        <p:nvSpPr>
          <p:cNvPr id="44" name="Text Placeholder 43"/>
          <p:cNvSpPr>
            <a:spLocks noGrp="1"/>
          </p:cNvSpPr>
          <p:nvPr>
            <p:ph type="body" sz="quarter" idx="183"/>
          </p:nvPr>
        </p:nvSpPr>
        <p:spPr/>
        <p:txBody>
          <a:bodyPr/>
          <a:lstStyle/>
          <a:p>
            <a:endParaRPr lang="en-US"/>
          </a:p>
        </p:txBody>
      </p:sp>
      <p:sp>
        <p:nvSpPr>
          <p:cNvPr id="45" name="Text Placeholder 44"/>
          <p:cNvSpPr>
            <a:spLocks noGrp="1"/>
          </p:cNvSpPr>
          <p:nvPr>
            <p:ph type="body" sz="quarter" idx="184"/>
          </p:nvPr>
        </p:nvSpPr>
        <p:spPr>
          <a:xfrm>
            <a:off x="11224245" y="3117452"/>
            <a:ext cx="21421724" cy="1163782"/>
          </a:xfrm>
        </p:spPr>
        <p:txBody>
          <a:bodyPr/>
          <a:lstStyle/>
          <a:p>
            <a:r>
              <a:rPr lang="en-US" dirty="0" smtClean="0"/>
              <a:t>ELEC ENG 40I6 – Capstone Presentation</a:t>
            </a:r>
            <a:endParaRPr lang="en-US" dirty="0"/>
          </a:p>
        </p:txBody>
      </p:sp>
      <p:sp>
        <p:nvSpPr>
          <p:cNvPr id="46" name="Text Placeholder 45"/>
          <p:cNvSpPr>
            <a:spLocks noGrp="1"/>
          </p:cNvSpPr>
          <p:nvPr>
            <p:ph type="body" sz="quarter" idx="185"/>
          </p:nvPr>
        </p:nvSpPr>
        <p:spPr>
          <a:xfrm>
            <a:off x="11224245" y="417443"/>
            <a:ext cx="21421724" cy="1280160"/>
          </a:xfrm>
        </p:spPr>
        <p:txBody>
          <a:bodyPr>
            <a:normAutofit fontScale="92500" lnSpcReduction="10000"/>
          </a:bodyPr>
          <a:lstStyle/>
          <a:p>
            <a:r>
              <a:rPr lang="en-US" dirty="0" err="1" smtClean="0"/>
              <a:t>SmartBike</a:t>
            </a:r>
            <a:r>
              <a:rPr lang="en-US" dirty="0" smtClean="0"/>
              <a:t> </a:t>
            </a:r>
            <a:r>
              <a:rPr lang="en-US" dirty="0" smtClean="0"/>
              <a:t>Retrofit Kit</a:t>
            </a:r>
            <a:endParaRPr lang="en-US" dirty="0"/>
          </a:p>
        </p:txBody>
      </p:sp>
      <p:sp>
        <p:nvSpPr>
          <p:cNvPr id="55" name="Picture Placeholder 54"/>
          <p:cNvSpPr>
            <a:spLocks noGrp="1"/>
          </p:cNvSpPr>
          <p:nvPr>
            <p:ph type="pic" sz="quarter" idx="15"/>
          </p:nvPr>
        </p:nvSpPr>
        <p:spPr/>
      </p:sp>
      <p:sp>
        <p:nvSpPr>
          <p:cNvPr id="57" name="Picture Placeholder 56"/>
          <p:cNvSpPr>
            <a:spLocks noGrp="1"/>
          </p:cNvSpPr>
          <p:nvPr>
            <p:ph type="pic" sz="quarter" idx="157"/>
          </p:nvPr>
        </p:nvSpPr>
        <p:spPr/>
      </p:sp>
      <p:pic>
        <p:nvPicPr>
          <p:cNvPr id="1031" name="Picture 7" descr="C:\Users\Er\Pictures\fireball.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48814" y="0"/>
            <a:ext cx="4628361" cy="428123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7" descr="C:\Users\Er\Pictures\fireball.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87004" y="0"/>
            <a:ext cx="4628361" cy="4281234"/>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3"/>
          <p:cNvSpPr>
            <a:spLocks noGrp="1"/>
          </p:cNvSpPr>
          <p:nvPr>
            <p:ph type="pic" sz="quarter" idx="158"/>
          </p:nvPr>
        </p:nvSpPr>
        <p:spPr/>
      </p:sp>
      <p:sp>
        <p:nvSpPr>
          <p:cNvPr id="59" name="Text Placeholder 7"/>
          <p:cNvSpPr>
            <a:spLocks noGrp="1"/>
          </p:cNvSpPr>
          <p:nvPr>
            <p:ph type="body" sz="quarter" idx="22"/>
          </p:nvPr>
        </p:nvSpPr>
        <p:spPr>
          <a:xfrm>
            <a:off x="11202403" y="15951252"/>
            <a:ext cx="21431250" cy="1107988"/>
          </a:xfrm>
        </p:spPr>
        <p:txBody>
          <a:bodyPr/>
          <a:lstStyle/>
          <a:p>
            <a:r>
              <a:rPr lang="en-US" sz="6000" dirty="0" smtClean="0"/>
              <a:t>Android Application</a:t>
            </a:r>
            <a:endParaRPr lang="en-US" sz="6000" dirty="0"/>
          </a:p>
        </p:txBody>
      </p:sp>
      <p:pic>
        <p:nvPicPr>
          <p:cNvPr id="47" name="Picture 46"/>
          <p:cNvPicPr/>
          <p:nvPr/>
        </p:nvPicPr>
        <p:blipFill>
          <a:blip r:embed="rId3" cstate="print">
            <a:extLst>
              <a:ext uri="{28A0092B-C50C-407E-A947-70E740481C1C}">
                <a14:useLocalDpi xmlns:a14="http://schemas.microsoft.com/office/drawing/2010/main" val="0"/>
              </a:ext>
            </a:extLst>
          </a:blip>
          <a:stretch>
            <a:fillRect/>
          </a:stretch>
        </p:blipFill>
        <p:spPr>
          <a:xfrm>
            <a:off x="1357490" y="13721698"/>
            <a:ext cx="4205504" cy="3035300"/>
          </a:xfrm>
          <a:prstGeom prst="rect">
            <a:avLst/>
          </a:prstGeom>
        </p:spPr>
      </p:pic>
      <p:pic>
        <p:nvPicPr>
          <p:cNvPr id="48" name="Picture 47"/>
          <p:cNvPicPr/>
          <p:nvPr/>
        </p:nvPicPr>
        <p:blipFill>
          <a:blip r:embed="rId4" cstate="print">
            <a:extLst>
              <a:ext uri="{28A0092B-C50C-407E-A947-70E740481C1C}">
                <a14:useLocalDpi xmlns:a14="http://schemas.microsoft.com/office/drawing/2010/main" val="0"/>
              </a:ext>
            </a:extLst>
          </a:blip>
          <a:stretch>
            <a:fillRect/>
          </a:stretch>
        </p:blipFill>
        <p:spPr>
          <a:xfrm>
            <a:off x="6022428" y="13721698"/>
            <a:ext cx="4240924" cy="3035300"/>
          </a:xfrm>
          <a:prstGeom prst="rect">
            <a:avLst/>
          </a:prstGeom>
        </p:spPr>
      </p:pic>
      <p:pic>
        <p:nvPicPr>
          <p:cNvPr id="49" name="Picture 48"/>
          <p:cNvPicPr/>
          <p:nvPr/>
        </p:nvPicPr>
        <p:blipFill>
          <a:blip r:embed="rId5" cstate="print">
            <a:extLst>
              <a:ext uri="{28A0092B-C50C-407E-A947-70E740481C1C}">
                <a14:useLocalDpi xmlns:a14="http://schemas.microsoft.com/office/drawing/2010/main" val="0"/>
              </a:ext>
            </a:extLst>
          </a:blip>
          <a:stretch>
            <a:fillRect/>
          </a:stretch>
        </p:blipFill>
        <p:spPr>
          <a:xfrm>
            <a:off x="1352636" y="18986932"/>
            <a:ext cx="4210357" cy="3643106"/>
          </a:xfrm>
          <a:prstGeom prst="rect">
            <a:avLst/>
          </a:prstGeom>
        </p:spPr>
      </p:pic>
      <p:pic>
        <p:nvPicPr>
          <p:cNvPr id="50" name="Picture 49"/>
          <p:cNvPicPr/>
          <p:nvPr/>
        </p:nvPicPr>
        <p:blipFill>
          <a:blip r:embed="rId6" cstate="print">
            <a:extLst>
              <a:ext uri="{28A0092B-C50C-407E-A947-70E740481C1C}">
                <a14:useLocalDpi xmlns:a14="http://schemas.microsoft.com/office/drawing/2010/main" val="0"/>
              </a:ext>
            </a:extLst>
          </a:blip>
          <a:stretch>
            <a:fillRect/>
          </a:stretch>
        </p:blipFill>
        <p:spPr>
          <a:xfrm>
            <a:off x="6022428" y="18986930"/>
            <a:ext cx="4240924" cy="3643107"/>
          </a:xfrm>
          <a:prstGeom prst="rect">
            <a:avLst/>
          </a:prstGeom>
        </p:spPr>
      </p:pic>
      <p:pic>
        <p:nvPicPr>
          <p:cNvPr id="51" name="Picture 50"/>
          <p:cNvPicPr/>
          <p:nvPr/>
        </p:nvPicPr>
        <p:blipFill>
          <a:blip r:embed="rId7" cstate="print">
            <a:extLst>
              <a:ext uri="{28A0092B-C50C-407E-A947-70E740481C1C}">
                <a14:useLocalDpi xmlns:a14="http://schemas.microsoft.com/office/drawing/2010/main" val="0"/>
              </a:ext>
            </a:extLst>
          </a:blip>
          <a:stretch>
            <a:fillRect/>
          </a:stretch>
        </p:blipFill>
        <p:spPr>
          <a:xfrm>
            <a:off x="1357490" y="24653409"/>
            <a:ext cx="4205503" cy="3635841"/>
          </a:xfrm>
          <a:prstGeom prst="rect">
            <a:avLst/>
          </a:prstGeom>
        </p:spPr>
      </p:pic>
      <p:sp>
        <p:nvSpPr>
          <p:cNvPr id="6" name="TextBox 5"/>
          <p:cNvSpPr txBox="1"/>
          <p:nvPr/>
        </p:nvSpPr>
        <p:spPr>
          <a:xfrm>
            <a:off x="1357490" y="17107435"/>
            <a:ext cx="4205504" cy="461665"/>
          </a:xfrm>
          <a:prstGeom prst="rect">
            <a:avLst/>
          </a:prstGeom>
          <a:noFill/>
        </p:spPr>
        <p:txBody>
          <a:bodyPr wrap="square" rtlCol="0">
            <a:spAutoFit/>
          </a:bodyPr>
          <a:lstStyle/>
          <a:p>
            <a:pPr algn="ctr"/>
            <a:r>
              <a:rPr lang="en-US" sz="2400" dirty="0" smtClean="0"/>
              <a:t>AC sine wave from alternator</a:t>
            </a:r>
            <a:endParaRPr lang="en-US" sz="2400" dirty="0"/>
          </a:p>
        </p:txBody>
      </p:sp>
      <p:sp>
        <p:nvSpPr>
          <p:cNvPr id="10" name="TextBox 9"/>
          <p:cNvSpPr txBox="1"/>
          <p:nvPr/>
        </p:nvSpPr>
        <p:spPr>
          <a:xfrm>
            <a:off x="6022428" y="17107435"/>
            <a:ext cx="4240924" cy="461665"/>
          </a:xfrm>
          <a:prstGeom prst="rect">
            <a:avLst/>
          </a:prstGeom>
          <a:noFill/>
        </p:spPr>
        <p:txBody>
          <a:bodyPr wrap="square" rtlCol="0">
            <a:spAutoFit/>
          </a:bodyPr>
          <a:lstStyle/>
          <a:p>
            <a:pPr algn="ctr"/>
            <a:r>
              <a:rPr lang="en-US" sz="2400" dirty="0" smtClean="0"/>
              <a:t>Full Bridge Rectified Signal</a:t>
            </a:r>
            <a:endParaRPr lang="en-US" sz="2400" dirty="0"/>
          </a:p>
        </p:txBody>
      </p:sp>
      <p:sp>
        <p:nvSpPr>
          <p:cNvPr id="13" name="TextBox 12"/>
          <p:cNvSpPr txBox="1"/>
          <p:nvPr/>
        </p:nvSpPr>
        <p:spPr>
          <a:xfrm>
            <a:off x="11550316" y="25334838"/>
            <a:ext cx="20790568" cy="5016758"/>
          </a:xfrm>
          <a:prstGeom prst="rect">
            <a:avLst/>
          </a:prstGeom>
          <a:noFill/>
        </p:spPr>
        <p:txBody>
          <a:bodyPr wrap="square" rtlCol="0">
            <a:spAutoFit/>
          </a:bodyPr>
          <a:lstStyle/>
          <a:p>
            <a:r>
              <a:rPr lang="en-US" sz="3200" dirty="0"/>
              <a:t>The framework for the application can be divided into two sections, screens and intents. Screens map out the structure for the user interface within the application. They enable the user to interact with the application’s functionality. Each screen has a corresponding ‘Activity’ file. These ‘Activity’ files are java classes that outline the underlying logic behind the graphical interface. The graphical interface’s structure of a screen is identified with a corresponding xml file. These xml files define the text boxes, text sizes, images, lists, input boxes, scrolls and various other fields for the screen’s interface.</a:t>
            </a:r>
          </a:p>
          <a:p>
            <a:endParaRPr lang="en-US" sz="3200" dirty="0"/>
          </a:p>
          <a:p>
            <a:r>
              <a:rPr lang="en-US" sz="3200" dirty="0"/>
              <a:t>The second component to the framework of the application consists of intents. An intent is an object within the Android operating system that handles task requests. It enables the application to launch from one screen to another or pass information through to other applications such as Google Maps. </a:t>
            </a:r>
          </a:p>
          <a:p>
            <a:endParaRPr lang="en-US" sz="3200"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48271" y="19290834"/>
            <a:ext cx="8505825" cy="536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https://scontent-yyz1-1.xx.fbcdn.net/hphotos-xpa1/v/t34.0-12/12966790_10154059053884431_1304538707_n.jpg?oh=9bb71c548a3e9ee0dbc10537e3043ec8&amp;oe=570872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16200000">
            <a:off x="13806223" y="4820499"/>
            <a:ext cx="5588395" cy="993492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357490" y="22830474"/>
            <a:ext cx="4205504" cy="461665"/>
          </a:xfrm>
          <a:prstGeom prst="rect">
            <a:avLst/>
          </a:prstGeom>
          <a:noFill/>
        </p:spPr>
        <p:txBody>
          <a:bodyPr wrap="square" rtlCol="0">
            <a:spAutoFit/>
          </a:bodyPr>
          <a:lstStyle/>
          <a:p>
            <a:pPr algn="ctr"/>
            <a:r>
              <a:rPr lang="en-US" sz="2400" dirty="0" smtClean="0"/>
              <a:t>DC voltage with small ripple</a:t>
            </a:r>
            <a:endParaRPr lang="en-US" sz="2400" dirty="0"/>
          </a:p>
        </p:txBody>
      </p:sp>
      <p:sp>
        <p:nvSpPr>
          <p:cNvPr id="16" name="TextBox 15"/>
          <p:cNvSpPr txBox="1"/>
          <p:nvPr/>
        </p:nvSpPr>
        <p:spPr>
          <a:xfrm>
            <a:off x="6284997" y="22830474"/>
            <a:ext cx="3715786" cy="461665"/>
          </a:xfrm>
          <a:prstGeom prst="rect">
            <a:avLst/>
          </a:prstGeom>
          <a:noFill/>
        </p:spPr>
        <p:txBody>
          <a:bodyPr wrap="square" rtlCol="0">
            <a:spAutoFit/>
          </a:bodyPr>
          <a:lstStyle/>
          <a:p>
            <a:pPr algn="ctr"/>
            <a:r>
              <a:rPr lang="en-US" sz="2400" dirty="0" smtClean="0"/>
              <a:t>Boost converter up to 12 V</a:t>
            </a:r>
            <a:endParaRPr lang="en-US" sz="2400" dirty="0"/>
          </a:p>
        </p:txBody>
      </p:sp>
      <p:sp>
        <p:nvSpPr>
          <p:cNvPr id="17" name="TextBox 16"/>
          <p:cNvSpPr txBox="1"/>
          <p:nvPr/>
        </p:nvSpPr>
        <p:spPr>
          <a:xfrm>
            <a:off x="1357491" y="28581432"/>
            <a:ext cx="4205504" cy="830997"/>
          </a:xfrm>
          <a:prstGeom prst="rect">
            <a:avLst/>
          </a:prstGeom>
          <a:noFill/>
        </p:spPr>
        <p:txBody>
          <a:bodyPr wrap="square" rtlCol="0">
            <a:spAutoFit/>
          </a:bodyPr>
          <a:lstStyle/>
          <a:p>
            <a:pPr algn="ctr"/>
            <a:r>
              <a:rPr lang="en-US" sz="2400" dirty="0" smtClean="0"/>
              <a:t>Buck converter lowers voltage to 5 V</a:t>
            </a:r>
          </a:p>
        </p:txBody>
      </p:sp>
      <p:sp>
        <p:nvSpPr>
          <p:cNvPr id="26" name="TextBox 25"/>
          <p:cNvSpPr txBox="1"/>
          <p:nvPr/>
        </p:nvSpPr>
        <p:spPr>
          <a:xfrm>
            <a:off x="34148271" y="24948388"/>
            <a:ext cx="8505825" cy="461665"/>
          </a:xfrm>
          <a:prstGeom prst="rect">
            <a:avLst/>
          </a:prstGeom>
          <a:noFill/>
        </p:spPr>
        <p:txBody>
          <a:bodyPr wrap="square" rtlCol="0">
            <a:spAutoFit/>
          </a:bodyPr>
          <a:lstStyle/>
          <a:p>
            <a:pPr algn="ctr"/>
            <a:r>
              <a:rPr lang="en-US" sz="2400" dirty="0" smtClean="0"/>
              <a:t>Microcontroller circuit diagram</a:t>
            </a:r>
            <a:endParaRPr lang="en-US" sz="2400" dirty="0"/>
          </a:p>
        </p:txBody>
      </p:sp>
      <p:pic>
        <p:nvPicPr>
          <p:cNvPr id="60" name="Picture 59"/>
          <p:cNvPicPr>
            <a:picLocks noChangeAspect="1"/>
          </p:cNvPicPr>
          <p:nvPr/>
        </p:nvPicPr>
        <p:blipFill>
          <a:blip r:embed="rId10"/>
          <a:stretch>
            <a:fillRect/>
          </a:stretch>
        </p:blipFill>
        <p:spPr>
          <a:xfrm>
            <a:off x="15526752" y="17059240"/>
            <a:ext cx="12837696" cy="7204562"/>
          </a:xfrm>
          <a:prstGeom prst="rect">
            <a:avLst/>
          </a:prstGeom>
        </p:spPr>
      </p:pic>
      <p:sp>
        <p:nvSpPr>
          <p:cNvPr id="27" name="TextBox 26"/>
          <p:cNvSpPr txBox="1"/>
          <p:nvPr/>
        </p:nvSpPr>
        <p:spPr>
          <a:xfrm>
            <a:off x="11632956" y="13234737"/>
            <a:ext cx="9934927" cy="461665"/>
          </a:xfrm>
          <a:prstGeom prst="rect">
            <a:avLst/>
          </a:prstGeom>
          <a:noFill/>
        </p:spPr>
        <p:txBody>
          <a:bodyPr wrap="square" rtlCol="0">
            <a:spAutoFit/>
          </a:bodyPr>
          <a:lstStyle/>
          <a:p>
            <a:pPr algn="ctr"/>
            <a:r>
              <a:rPr lang="en-US" sz="2400" dirty="0" smtClean="0"/>
              <a:t>Smart Bike Prototype in the lab</a:t>
            </a:r>
          </a:p>
        </p:txBody>
      </p:sp>
      <p:pic>
        <p:nvPicPr>
          <p:cNvPr id="53" name="Picture 7"/>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5506712" y="25535034"/>
            <a:ext cx="5788944" cy="5609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TextBox 53"/>
          <p:cNvSpPr txBox="1"/>
          <p:nvPr/>
        </p:nvSpPr>
        <p:spPr>
          <a:xfrm>
            <a:off x="35506712" y="31157995"/>
            <a:ext cx="5788944" cy="461665"/>
          </a:xfrm>
          <a:prstGeom prst="rect">
            <a:avLst/>
          </a:prstGeom>
          <a:noFill/>
        </p:spPr>
        <p:txBody>
          <a:bodyPr wrap="square" rtlCol="0">
            <a:spAutoFit/>
          </a:bodyPr>
          <a:lstStyle/>
          <a:p>
            <a:pPr algn="ctr"/>
            <a:r>
              <a:rPr lang="en-US" sz="2400" dirty="0" smtClean="0"/>
              <a:t>Microcontroller block diagram</a:t>
            </a:r>
            <a:endParaRPr lang="en-US" sz="2400" dirty="0"/>
          </a:p>
        </p:txBody>
      </p:sp>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22428" y="24653408"/>
            <a:ext cx="4240924" cy="3635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TextBox 55"/>
          <p:cNvSpPr txBox="1"/>
          <p:nvPr/>
        </p:nvSpPr>
        <p:spPr>
          <a:xfrm>
            <a:off x="6022429" y="28766097"/>
            <a:ext cx="4240924" cy="461665"/>
          </a:xfrm>
          <a:prstGeom prst="rect">
            <a:avLst/>
          </a:prstGeom>
          <a:noFill/>
        </p:spPr>
        <p:txBody>
          <a:bodyPr wrap="square" rtlCol="0">
            <a:spAutoFit/>
          </a:bodyPr>
          <a:lstStyle/>
          <a:p>
            <a:pPr algn="ctr"/>
            <a:r>
              <a:rPr lang="en-US" sz="2400" dirty="0" smtClean="0"/>
              <a:t>Power generator circuit diagram</a:t>
            </a:r>
            <a:endParaRPr lang="en-US" sz="2400" dirty="0"/>
          </a:p>
        </p:txBody>
      </p:sp>
    </p:spTree>
    <p:extLst>
      <p:ext uri="{BB962C8B-B14F-4D97-AF65-F5344CB8AC3E}">
        <p14:creationId xmlns:p14="http://schemas.microsoft.com/office/powerpoint/2010/main" val="2418493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48_Trifold_Template-V3">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4654</TotalTime>
  <Words>785</Words>
  <Application>Microsoft Office PowerPoint</Application>
  <PresentationFormat>Custom</PresentationFormat>
  <Paragraphs>32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PosterPresentations.com-36x48_Trifold_Template-V3</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Eric</cp:lastModifiedBy>
  <cp:revision>60</cp:revision>
  <dcterms:created xsi:type="dcterms:W3CDTF">2012-02-03T23:30:52Z</dcterms:created>
  <dcterms:modified xsi:type="dcterms:W3CDTF">2016-04-07T18:59:47Z</dcterms:modified>
</cp:coreProperties>
</file>