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0FA04-25A2-4C30-80DE-8F727785E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F83C29-A1C4-49E0-AD50-5B891489E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8E3EE-1E0A-4C4A-A0EF-234D652E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52B71C-C8E2-442D-9780-4ABB4D7C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13FD9-D37B-4495-90DD-45E74C94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9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653E7-A3CA-4F30-A38A-75082D64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C98E98-E4B9-4E70-81EB-B882ECE8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E0A7B-ED8F-4344-9B4D-56200E0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F8E1E8-0E0A-47DC-BD45-8CCB54B8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E54A3-F491-492A-BF2B-70D67C5B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3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F67AF1D-15C1-4E11-BCAA-6D53F735D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BB29E0-DA0D-46F0-B58A-7F335AA26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377D4-ED17-4626-B546-738D4694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46BEF-CEE9-4151-B73B-FC2FF78C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B372A-75B9-4A90-938D-0E66FF5A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47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206C8-6617-410A-B317-9F2F49DC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CED30-FE19-4102-BA04-CBC5FEB54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E5504-8C14-49CA-8865-F8E80D3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30ECF-711D-430F-AF2C-00AD250A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0CDAA-058B-48CD-B171-E7CEB4EA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79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CC98D-2915-4B90-9647-374B51E0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9B5259-0466-4C4E-A528-FF8BC646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7FAC03-E883-4E98-BF42-EC9CB56B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96B7A-D4CA-4D54-B200-2C34CCF7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69B46-61AE-442A-B067-74C30F1D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39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DA7B8-14DC-42FB-9D07-33019E36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4741E-985E-4448-8D4A-8CEB872E3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BE59AD-4A0A-4F6B-9281-9A37059CB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9F15FD-9E5D-42E4-9060-8BEA57FC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BB1F27-D172-4E3D-A0B4-A297B0EB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9B8F0D-F1C4-4B6E-BF5D-83622D3A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24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5B877-B51B-4B8E-A5FA-D6AFA7EA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F242ED-5F55-4FF5-A539-61478133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2D0D12-C4A3-4223-9AAF-4DBDB0B8E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BB6A32-2906-4466-BD8A-BB253A48C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F6F4A7-C533-41FD-99FC-2C37D097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A0A0F9-7AA0-4D71-9DDA-28118FE6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8F179B-4646-4060-A2CC-78C6BD73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5FF92C-BC3A-4B75-8F5F-AA83CFA4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35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536BD-4E19-4BEC-A3E0-424F2629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10148F-CC00-43B0-B962-D7172389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20ABC3-4FCE-4CE0-B588-9DA82E40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A13E1E-9A9E-4FBC-9F2E-CE707623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7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03BAD6-A807-4936-BB6E-EDEBBABA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BA8FD8-3F80-4C8B-A07A-AF97F8AB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E147A8-E6D7-40E8-9946-39F36E07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68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0984D-595F-431F-8983-EDC16245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4548E-CECC-4859-8A55-8779FBB6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88BD9A-508E-49D5-B091-2956E4D5B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9954D1-B14C-4D48-B809-531E9F08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41E9B-31F6-479B-89E0-95873681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3C3A85-5D20-42D8-AE27-CBBE025D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6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9447E-1662-4DFD-A24F-95444967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48DCEC-FA95-4535-AE66-743AAE86F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9CC851-D235-422E-8D1F-8BDD2E0EE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69ED54-064B-418A-8CC7-7C9343F5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F7D-91B3-4226-A873-A6298878E575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3C6BE7-DE1E-4C0F-B67B-1D8290FA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084AE-B754-4235-BA18-72246312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accent3">
                <a:lumMod val="0"/>
                <a:lumOff val="100000"/>
              </a:schemeClr>
            </a:gs>
            <a:gs pos="42000">
              <a:srgbClr val="E9E9E9"/>
            </a:gs>
            <a:gs pos="8000">
              <a:srgbClr val="D2D2D2"/>
            </a:gs>
            <a:gs pos="20000">
              <a:schemeClr val="accent3">
                <a:lumMod val="0"/>
                <a:lumOff val="100000"/>
                <a:alpha val="91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C0089-2407-4C8D-B310-417FCF05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878D0-4DC9-402B-B82B-F815F657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12660-C919-47FC-BD7E-A110BE38A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AF7D-91B3-4226-A873-A6298878E575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AEB116-3E15-4D20-8DF5-C782AAB8C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0B79E0-0482-472D-8A69-7FF9B359E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2DC7-CC17-42D7-B6C0-FCB37EFDF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42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D3AA1-91A0-4605-B09F-EC9146B3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425" y="732909"/>
            <a:ext cx="9144000" cy="3155623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АПОУ «Вологодский колледж связи и информационных технологий»</a:t>
            </a:r>
            <a:br>
              <a:rPr lang="ru-RU" sz="2800" dirty="0"/>
            </a:br>
            <a:br>
              <a:rPr lang="ru-RU" b="1" dirty="0"/>
            </a:br>
            <a:r>
              <a:rPr lang="ru-RU" b="1" dirty="0"/>
              <a:t>ПОСЛОВИЦЫ И РЕЧЕВЫЕ ОБОРОТЫ В КАРТИНКАХ</a:t>
            </a:r>
            <a:br>
              <a:rPr lang="ru-RU" dirty="0"/>
            </a:b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FF870-5FCB-4F23-86BF-34CEB00FF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4923" y="4320209"/>
            <a:ext cx="4057077" cy="1727666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Любимов Филипп Артурович</a:t>
            </a:r>
          </a:p>
          <a:p>
            <a:pPr algn="just"/>
            <a:r>
              <a:rPr lang="ru-RU" sz="1800" dirty="0"/>
              <a:t>Студент группы СиС-119</a:t>
            </a:r>
          </a:p>
          <a:p>
            <a:pPr algn="just"/>
            <a:r>
              <a:rPr lang="ru-RU" sz="1800" dirty="0"/>
              <a:t>Клюковкина Анна Владимировна</a:t>
            </a:r>
          </a:p>
          <a:p>
            <a:pPr algn="just"/>
            <a:r>
              <a:rPr lang="ru-RU" sz="1800" dirty="0"/>
              <a:t>Преподаватель английского языка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18E5E-EC84-4B3E-A4F4-A3609B825F76}"/>
              </a:ext>
            </a:extLst>
          </p:cNvPr>
          <p:cNvSpPr txBox="1"/>
          <p:nvPr/>
        </p:nvSpPr>
        <p:spPr>
          <a:xfrm>
            <a:off x="4515439" y="6297105"/>
            <a:ext cx="19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Вологда, 2020 год</a:t>
            </a:r>
          </a:p>
        </p:txBody>
      </p:sp>
      <p:sp>
        <p:nvSpPr>
          <p:cNvPr id="5" name="Управляющая кнопка: &quot;Назад&quot; или &quot;Предыдущий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20D8595-960C-48E3-8DAF-25AC609207A4}"/>
              </a:ext>
            </a:extLst>
          </p:cNvPr>
          <p:cNvSpPr/>
          <p:nvPr/>
        </p:nvSpPr>
        <p:spPr>
          <a:xfrm>
            <a:off x="10550741" y="6533763"/>
            <a:ext cx="558277" cy="276843"/>
          </a:xfrm>
          <a:prstGeom prst="actionButtonBackPrevious">
            <a:avLst/>
          </a:prstGeom>
          <a:pattFill prst="dkDnDiag">
            <a:fgClr>
              <a:srgbClr val="FFFFFF">
                <a:shade val="85000"/>
              </a:srgb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Вперед&quot; или &quot;Следующи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7C27A7F-ECFD-4B1D-BC67-9758AC4785B2}"/>
              </a:ext>
            </a:extLst>
          </p:cNvPr>
          <p:cNvSpPr/>
          <p:nvPr/>
        </p:nvSpPr>
        <p:spPr>
          <a:xfrm>
            <a:off x="11462844" y="6533763"/>
            <a:ext cx="558277" cy="297723"/>
          </a:xfrm>
          <a:prstGeom prst="actionButtonForwardNext">
            <a:avLst/>
          </a:prstGeom>
          <a:pattFill prst="narHorz">
            <a:fgClr>
              <a:srgbClr val="FFFFFF">
                <a:shade val="85000"/>
              </a:srgb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9062DFC-E1B4-4B0E-B3D5-6FC8EFA83881}"/>
              </a:ext>
            </a:extLst>
          </p:cNvPr>
          <p:cNvSpPr/>
          <p:nvPr/>
        </p:nvSpPr>
        <p:spPr>
          <a:xfrm>
            <a:off x="144219" y="6476544"/>
            <a:ext cx="574534" cy="334062"/>
          </a:xfrm>
          <a:prstGeom prst="actionButtonEnd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44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9118-86E6-4514-8992-77470770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Пословицы и Речевые обороты в картинках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0F177-1C67-42C4-B405-449677D2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4" y="1354756"/>
            <a:ext cx="11184557" cy="1898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Изучение  английского языка, в частности пословиц и речевых оборотов является довольно актуальной деятельностью в наши дни, так как английский язык является языком международного формата, а пословицы и речевые обороты являются одним из основных инструментов для общения между людьми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F94C21-2E27-4634-987A-ACDE67177995}"/>
              </a:ext>
            </a:extLst>
          </p:cNvPr>
          <p:cNvSpPr/>
          <p:nvPr/>
        </p:nvSpPr>
        <p:spPr>
          <a:xfrm>
            <a:off x="391427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Английский язык обладает громадным лексическим богатством: полный словарь Уэбстера насчитывает около 425 000 слов.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C2C31FC-8341-4DAA-A4DD-E9F8DCE1E1E6}"/>
              </a:ext>
            </a:extLst>
          </p:cNvPr>
          <p:cNvSpPr/>
          <p:nvPr/>
        </p:nvSpPr>
        <p:spPr>
          <a:xfrm>
            <a:off x="218172" y="4265753"/>
            <a:ext cx="6971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</a:rPr>
              <a:t>  Английский – официальный язык мирового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ru-RU" dirty="0">
                <a:solidFill>
                  <a:srgbClr val="222222"/>
                </a:solidFill>
              </a:rPr>
              <a:t>авиасообщения.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928A4A-E9C3-4B01-8DD1-5F90C11D1A92}"/>
              </a:ext>
            </a:extLst>
          </p:cNvPr>
          <p:cNvSpPr/>
          <p:nvPr/>
        </p:nvSpPr>
        <p:spPr>
          <a:xfrm>
            <a:off x="391427" y="48659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“A different language is a different vision of life.”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>
                <a:solidFill>
                  <a:srgbClr val="000000"/>
                </a:solidFill>
              </a:rPr>
              <a:t>Другой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язык</a:t>
            </a:r>
            <a:r>
              <a:rPr lang="en-US" dirty="0">
                <a:solidFill>
                  <a:srgbClr val="000000"/>
                </a:solidFill>
              </a:rPr>
              <a:t> — </a:t>
            </a:r>
            <a:r>
              <a:rPr lang="en-US" dirty="0" err="1">
                <a:solidFill>
                  <a:srgbClr val="000000"/>
                </a:solidFill>
              </a:rPr>
              <a:t>это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другое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видение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жизни</a:t>
            </a:r>
            <a:r>
              <a:rPr lang="en-US" dirty="0">
                <a:solidFill>
                  <a:srgbClr val="000000"/>
                </a:solidFill>
              </a:rPr>
              <a:t>.”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Federico Fellini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Федерико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Феллини</a:t>
            </a:r>
            <a:endParaRPr lang="ru-RU" dirty="0"/>
          </a:p>
        </p:txBody>
      </p:sp>
      <p:sp>
        <p:nvSpPr>
          <p:cNvPr id="8" name="Управляющая кнопка: &quot;Вперед&quot; или &quot;Следующий&quot;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74F4903-E11C-454B-9C4C-2DD84EF80EA3}"/>
              </a:ext>
            </a:extLst>
          </p:cNvPr>
          <p:cNvSpPr/>
          <p:nvPr/>
        </p:nvSpPr>
        <p:spPr>
          <a:xfrm>
            <a:off x="11462844" y="6533763"/>
            <a:ext cx="558277" cy="297723"/>
          </a:xfrm>
          <a:prstGeom prst="actionButtonForwardNext">
            <a:avLst/>
          </a:prstGeom>
          <a:pattFill prst="narHorz">
            <a:fgClr>
              <a:srgbClr val="FFFFFF">
                <a:shade val="85000"/>
              </a:srgb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Управляющая кнопка: &quot;Назад&quot; или &quot;Предыдущий&quot;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3DEFDD8-9672-4BA8-83CA-620F265B6C9B}"/>
              </a:ext>
            </a:extLst>
          </p:cNvPr>
          <p:cNvSpPr/>
          <p:nvPr/>
        </p:nvSpPr>
        <p:spPr>
          <a:xfrm>
            <a:off x="10550741" y="6533763"/>
            <a:ext cx="558277" cy="276843"/>
          </a:xfrm>
          <a:prstGeom prst="actionButtonBackPrevious">
            <a:avLst/>
          </a:prstGeom>
          <a:pattFill prst="dkDnDiag">
            <a:fgClr>
              <a:srgbClr val="FFFFFF">
                <a:shade val="85000"/>
              </a:srgb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&quot;В начало&quot;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4AE902A-C328-4B42-B383-76BF9DAB5CC5}"/>
              </a:ext>
            </a:extLst>
          </p:cNvPr>
          <p:cNvSpPr/>
          <p:nvPr/>
        </p:nvSpPr>
        <p:spPr>
          <a:xfrm>
            <a:off x="263666" y="6497424"/>
            <a:ext cx="574534" cy="334062"/>
          </a:xfrm>
          <a:prstGeom prst="actionButtonBeginning">
            <a:avLst/>
          </a:prstGeom>
          <a:pattFill prst="narVert">
            <a:fgClr>
              <a:schemeClr val="bg2">
                <a:lumMod val="7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В конец&quot;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BBFFCA1-0009-4829-BC6D-5DB709FA46A7}"/>
              </a:ext>
            </a:extLst>
          </p:cNvPr>
          <p:cNvSpPr/>
          <p:nvPr/>
        </p:nvSpPr>
        <p:spPr>
          <a:xfrm>
            <a:off x="1082982" y="6476544"/>
            <a:ext cx="574534" cy="334062"/>
          </a:xfrm>
          <a:prstGeom prst="actionButtonEnd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8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6DAF1-FADB-4373-8F26-CD2632C1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2723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Пословицы и Речевые обороты в картинках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5DA31-40E6-4FDA-9A02-821264BD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Цель проекта</a:t>
            </a:r>
            <a:r>
              <a:rPr lang="ru-RU" dirty="0"/>
              <a:t>: определение способов перевода пословиц и поговорок с английского на русский язык путем установления их языковых и структурно-семантических особенностей.</a:t>
            </a:r>
          </a:p>
          <a:p>
            <a:r>
              <a:rPr lang="ru-RU" b="1" dirty="0"/>
              <a:t>Задачи проекта:</a:t>
            </a:r>
            <a:endParaRPr lang="ru-RU" dirty="0"/>
          </a:p>
          <a:p>
            <a:pPr lvl="0"/>
            <a:r>
              <a:rPr lang="ru-RU" dirty="0"/>
              <a:t>Рассмотреть пословицы и поговорки в Английском языке и охарактеризовать их.</a:t>
            </a:r>
          </a:p>
          <a:p>
            <a:pPr lvl="0"/>
            <a:r>
              <a:rPr lang="ru-RU" dirty="0"/>
              <a:t>Определить первоисточники происхождения английских пословиц и поговорок.</a:t>
            </a:r>
          </a:p>
          <a:p>
            <a:pPr lvl="0"/>
            <a:r>
              <a:rPr lang="ru-RU" dirty="0"/>
              <a:t>Разграничить понятия пословица и поговорка;</a:t>
            </a:r>
          </a:p>
          <a:p>
            <a:pPr lvl="0"/>
            <a:r>
              <a:rPr lang="ru-RU" dirty="0"/>
              <a:t>ознакомиться с правилами перевода английских пословиц и поговорок на русский язык;</a:t>
            </a:r>
          </a:p>
          <a:p>
            <a:r>
              <a:rPr lang="ru-RU" dirty="0"/>
              <a:t> составить словарь</a:t>
            </a:r>
            <a:r>
              <a:rPr lang="en-US" dirty="0"/>
              <a:t>-</a:t>
            </a:r>
            <a:r>
              <a:rPr lang="ru-RU" dirty="0"/>
              <a:t>брошюру с поговорками и пословицами английского языка</a:t>
            </a:r>
          </a:p>
          <a:p>
            <a:endParaRPr lang="ru-RU" dirty="0"/>
          </a:p>
        </p:txBody>
      </p:sp>
      <p:sp>
        <p:nvSpPr>
          <p:cNvPr id="4" name="Управляющая кнопка: &quot;Назад&quot; или &quot;Предыдущий&quot;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9AEA1C2-5D24-4F4A-925C-12848D415ACF}"/>
              </a:ext>
            </a:extLst>
          </p:cNvPr>
          <p:cNvSpPr/>
          <p:nvPr/>
        </p:nvSpPr>
        <p:spPr>
          <a:xfrm>
            <a:off x="10550741" y="6533763"/>
            <a:ext cx="558277" cy="276843"/>
          </a:xfrm>
          <a:prstGeom prst="actionButtonBackPrevious">
            <a:avLst/>
          </a:prstGeom>
          <a:pattFill prst="dkDnDiag">
            <a:fgClr>
              <a:srgbClr val="FFFFFF">
                <a:shade val="85000"/>
              </a:srgb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Вперед&quot; или &quot;Следующий&quot;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3AC5EE0-4962-48EF-AA5D-B7875A731DE1}"/>
              </a:ext>
            </a:extLst>
          </p:cNvPr>
          <p:cNvSpPr/>
          <p:nvPr/>
        </p:nvSpPr>
        <p:spPr>
          <a:xfrm>
            <a:off x="11462844" y="6533763"/>
            <a:ext cx="558277" cy="297723"/>
          </a:xfrm>
          <a:prstGeom prst="actionButtonForwardNext">
            <a:avLst/>
          </a:prstGeom>
          <a:pattFill prst="narHorz">
            <a:fgClr>
              <a:srgbClr val="FFFFFF">
                <a:shade val="85000"/>
              </a:srgb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&quot;В конец&quot;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AD8C715-E6B7-45CE-9D25-8CF07B244963}"/>
              </a:ext>
            </a:extLst>
          </p:cNvPr>
          <p:cNvSpPr/>
          <p:nvPr/>
        </p:nvSpPr>
        <p:spPr>
          <a:xfrm>
            <a:off x="1082982" y="6476544"/>
            <a:ext cx="574534" cy="334062"/>
          </a:xfrm>
          <a:prstGeom prst="actionButtonEnd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В начало&quot;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1F71CC7-7957-428C-8E0D-01D74F67536D}"/>
              </a:ext>
            </a:extLst>
          </p:cNvPr>
          <p:cNvSpPr/>
          <p:nvPr/>
        </p:nvSpPr>
        <p:spPr>
          <a:xfrm>
            <a:off x="263666" y="6497424"/>
            <a:ext cx="574534" cy="334062"/>
          </a:xfrm>
          <a:prstGeom prst="actionButtonBeginning">
            <a:avLst/>
          </a:prstGeom>
          <a:pattFill prst="narVert">
            <a:fgClr>
              <a:schemeClr val="bg2">
                <a:lumMod val="7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3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7BC5E-4B7E-49C0-80DB-47EDB09A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6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Пословицы и Речевые обороты в картинках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8A4F5-E565-49B5-B1F8-6A11D39B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5196" y="2027571"/>
            <a:ext cx="12297196" cy="4830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Пословица</a:t>
            </a:r>
            <a:r>
              <a:rPr lang="ru-RU" sz="2000" dirty="0"/>
              <a:t> —Пословицы – широко распространенный жанр устного народного творчества. Неизвестно время возникновения пословиц, но неоспоримо одно: и пословицы возникли в отдаленной древности, с той поры сопутствуют народу на всем протяжении его истории. Словарь под редакцией В. И. Даля дает следующие определения: пословица-краткое народное изречение с назидательным содержанием, народный афоризм.</a:t>
            </a:r>
          </a:p>
          <a:p>
            <a:pPr marL="0" indent="0">
              <a:buNone/>
            </a:pPr>
            <a:r>
              <a:rPr lang="ru-RU" sz="2000" b="1" dirty="0"/>
              <a:t>Поговорка</a:t>
            </a:r>
            <a:r>
              <a:rPr lang="ru-RU" sz="2000" dirty="0"/>
              <a:t> — словосочетание, оборот речи, отражающий какое-либо явление жизни. Часто имеет юмористический характер. Отличается от пословицы незавершенностью умозаключения.</a:t>
            </a:r>
          </a:p>
          <a:p>
            <a:pPr marL="0" indent="0">
              <a:buNone/>
            </a:pPr>
            <a:r>
              <a:rPr lang="ru-RU" sz="2000" b="1" dirty="0"/>
              <a:t>Идиома</a:t>
            </a:r>
            <a:r>
              <a:rPr lang="ru-RU" sz="2000" dirty="0"/>
              <a:t>– это обороты речи, значение которых не определяется отдельными значениями входящих в него слов. 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8EAF77C-B6DE-439F-8B79-2788ECC27F17}"/>
              </a:ext>
            </a:extLst>
          </p:cNvPr>
          <p:cNvSpPr/>
          <p:nvPr/>
        </p:nvSpPr>
        <p:spPr>
          <a:xfrm>
            <a:off x="1841634" y="1085884"/>
            <a:ext cx="85087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РАЗДЕЛ 1. Пословицы в английском языке и речевые обороты в английском языке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5" name="Управляющая кнопка: &quot;Назад&quot; или &quot;Предыдущий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CAE580-8DD8-4CCF-AD44-1CAB4973FC8E}"/>
              </a:ext>
            </a:extLst>
          </p:cNvPr>
          <p:cNvSpPr/>
          <p:nvPr/>
        </p:nvSpPr>
        <p:spPr>
          <a:xfrm>
            <a:off x="10550741" y="6533763"/>
            <a:ext cx="558277" cy="276843"/>
          </a:xfrm>
          <a:prstGeom prst="actionButtonBackPrevious">
            <a:avLst/>
          </a:prstGeom>
          <a:pattFill prst="dkDnDiag">
            <a:fgClr>
              <a:srgbClr val="FFFFFF">
                <a:shade val="85000"/>
              </a:srgb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Вперед&quot; или &quot;Следующи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12D266C-4FF1-4AED-9C6D-E811EC67FF9D}"/>
              </a:ext>
            </a:extLst>
          </p:cNvPr>
          <p:cNvSpPr/>
          <p:nvPr/>
        </p:nvSpPr>
        <p:spPr>
          <a:xfrm>
            <a:off x="11462844" y="6533763"/>
            <a:ext cx="558277" cy="297723"/>
          </a:xfrm>
          <a:prstGeom prst="actionButtonForwardNext">
            <a:avLst/>
          </a:prstGeom>
          <a:pattFill prst="narHorz">
            <a:fgClr>
              <a:srgbClr val="FFFFFF">
                <a:shade val="85000"/>
              </a:srgb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7288BB7A-3069-4B8D-96E3-D8D14B437606}"/>
              </a:ext>
            </a:extLst>
          </p:cNvPr>
          <p:cNvSpPr/>
          <p:nvPr/>
        </p:nvSpPr>
        <p:spPr>
          <a:xfrm>
            <a:off x="1082982" y="6476544"/>
            <a:ext cx="574534" cy="334062"/>
          </a:xfrm>
          <a:prstGeom prst="actionButtonEnd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начало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1719B69-DDDF-41F1-8045-5BFDEAC0D643}"/>
              </a:ext>
            </a:extLst>
          </p:cNvPr>
          <p:cNvSpPr/>
          <p:nvPr/>
        </p:nvSpPr>
        <p:spPr>
          <a:xfrm>
            <a:off x="263666" y="6497424"/>
            <a:ext cx="574534" cy="334062"/>
          </a:xfrm>
          <a:prstGeom prst="actionButtonBeginning">
            <a:avLst/>
          </a:prstGeom>
          <a:pattFill prst="narVert">
            <a:fgClr>
              <a:schemeClr val="bg2">
                <a:lumMod val="7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184B5-2E73-41FA-A9A1-0C64179D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838" y="1166389"/>
            <a:ext cx="6968690" cy="1088289"/>
          </a:xfrm>
        </p:spPr>
        <p:txBody>
          <a:bodyPr>
            <a:noAutofit/>
          </a:bodyPr>
          <a:lstStyle/>
          <a:p>
            <a:r>
              <a:rPr lang="ru-RU" sz="2400" dirty="0"/>
              <a:t>	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B94CA18-9181-4DA4-8AA7-30E126BB7BC7}"/>
              </a:ext>
            </a:extLst>
          </p:cNvPr>
          <p:cNvSpPr/>
          <p:nvPr/>
        </p:nvSpPr>
        <p:spPr>
          <a:xfrm>
            <a:off x="2463145" y="231457"/>
            <a:ext cx="8030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Пословицы и Речевые обороты в картинках</a:t>
            </a:r>
            <a:endParaRPr lang="ru-RU" sz="3200" dirty="0">
              <a:latin typeface="+mj-l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95E066-9611-4645-AC23-F3BF1D0B86C3}"/>
              </a:ext>
            </a:extLst>
          </p:cNvPr>
          <p:cNvSpPr/>
          <p:nvPr/>
        </p:nvSpPr>
        <p:spPr>
          <a:xfrm>
            <a:off x="2313611" y="4418657"/>
            <a:ext cx="6320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B5B03-D941-4075-BF0B-96B57D3BD12C}"/>
              </a:ext>
            </a:extLst>
          </p:cNvPr>
          <p:cNvSpPr txBox="1"/>
          <p:nvPr/>
        </p:nvSpPr>
        <p:spPr>
          <a:xfrm>
            <a:off x="1707419" y="1166389"/>
            <a:ext cx="8310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РАЗДЕЛ 1. Пословицы в английском языке и речевые обороты в английском языке</a:t>
            </a:r>
            <a:r>
              <a:rPr lang="en-US" sz="2400" dirty="0"/>
              <a:t>.</a:t>
            </a:r>
            <a:endParaRPr lang="ru-RU" sz="2400" dirty="0"/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84C06-223B-4C8A-AB4F-CF37B9E4D874}"/>
              </a:ext>
            </a:extLst>
          </p:cNvPr>
          <p:cNvSpPr txBox="1"/>
          <p:nvPr/>
        </p:nvSpPr>
        <p:spPr>
          <a:xfrm>
            <a:off x="170879" y="2443795"/>
            <a:ext cx="11850242" cy="319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dirty="0"/>
          </a:p>
          <a:p>
            <a:pPr algn="ctr"/>
            <a:r>
              <a:rPr lang="ru-RU" sz="2000" b="1" dirty="0"/>
              <a:t>Пословицы и поговорки  делятся на 3 категории:</a:t>
            </a:r>
          </a:p>
          <a:p>
            <a:pPr algn="ctr"/>
            <a:endParaRPr lang="ru-RU" dirty="0"/>
          </a:p>
          <a:p>
            <a:pPr marL="342900" indent="-342900" algn="ctr">
              <a:buFont typeface="+mj-lt"/>
              <a:buAutoNum type="arabicPeriod"/>
            </a:pPr>
            <a:r>
              <a:rPr lang="ru-RU" sz="2000" dirty="0"/>
              <a:t>английские пословицы и поговорки, которые полностью переводятся одинаково на русский язык, т. е. английский вариант полностью соответствует русскому;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ru-RU" sz="2000" dirty="0"/>
              <a:t>английские пословицы и поговорки, которые частично переводятся одинаково на русский язык, т. е. английский вариант несколько отличается от русского;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ru-RU" sz="2000" dirty="0"/>
              <a:t>английские пословицы и поговорки, которые полностью отличаются переводом на русский язык, т. е. английский вариант не соответствует русскому.</a:t>
            </a:r>
          </a:p>
          <a:p>
            <a:pPr algn="ctr"/>
            <a:endParaRPr lang="ru-RU" dirty="0"/>
          </a:p>
        </p:txBody>
      </p:sp>
      <p:sp>
        <p:nvSpPr>
          <p:cNvPr id="7" name="Управляющая кнопка: &quot;Вперед&quot; или &quot;Следующий&quot;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572B2DB-28E0-4B0E-B8F6-254D90D05E51}"/>
              </a:ext>
            </a:extLst>
          </p:cNvPr>
          <p:cNvSpPr/>
          <p:nvPr/>
        </p:nvSpPr>
        <p:spPr>
          <a:xfrm>
            <a:off x="11462844" y="6533763"/>
            <a:ext cx="558277" cy="297723"/>
          </a:xfrm>
          <a:prstGeom prst="actionButtonForwardNext">
            <a:avLst/>
          </a:prstGeom>
          <a:pattFill prst="narHorz">
            <a:fgClr>
              <a:srgbClr val="FFFFFF">
                <a:shade val="85000"/>
              </a:srgb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Управляющая кнопка: &quot;Назад&quot; или &quot;Предыдущий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CF82C6A-5C2A-44E9-B456-6004B1E862C9}"/>
              </a:ext>
            </a:extLst>
          </p:cNvPr>
          <p:cNvSpPr/>
          <p:nvPr/>
        </p:nvSpPr>
        <p:spPr>
          <a:xfrm>
            <a:off x="10550741" y="6533763"/>
            <a:ext cx="558277" cy="276843"/>
          </a:xfrm>
          <a:prstGeom prst="actionButtonBackPrevious">
            <a:avLst/>
          </a:prstGeom>
          <a:pattFill prst="dkDnDiag">
            <a:fgClr>
              <a:srgbClr val="FFFFFF">
                <a:shade val="85000"/>
              </a:srgb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&quot;В начало&quot;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8B5600A-43A9-4C37-AC36-BFCFBBB0A792}"/>
              </a:ext>
            </a:extLst>
          </p:cNvPr>
          <p:cNvSpPr/>
          <p:nvPr/>
        </p:nvSpPr>
        <p:spPr>
          <a:xfrm>
            <a:off x="154204" y="6476545"/>
            <a:ext cx="574534" cy="334062"/>
          </a:xfrm>
          <a:prstGeom prst="actionButtonBeginning">
            <a:avLst/>
          </a:prstGeom>
          <a:pattFill prst="narVert">
            <a:fgClr>
              <a:schemeClr val="bg2">
                <a:lumMod val="7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В конец&quot;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70A8D99-554D-42FE-9E6D-035E20852BB4}"/>
              </a:ext>
            </a:extLst>
          </p:cNvPr>
          <p:cNvSpPr/>
          <p:nvPr/>
        </p:nvSpPr>
        <p:spPr>
          <a:xfrm>
            <a:off x="1082982" y="6476544"/>
            <a:ext cx="574534" cy="334062"/>
          </a:xfrm>
          <a:prstGeom prst="actionButtonEnd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1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50F49-54F6-4846-89F6-CD2061AD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02" y="56645"/>
            <a:ext cx="10515600" cy="78001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Пословицы и Речевые обороты в картинках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3F7DB-D978-4ABD-AAAF-3AF6904F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02" y="1022783"/>
            <a:ext cx="10515600" cy="1129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РАЗДЕЛ 2.Трудности перевода пословиц и речевых оборотов с английского языка На русский язык </a:t>
            </a:r>
            <a:r>
              <a:rPr lang="en-US" sz="2400" dirty="0"/>
              <a:t>.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2C379-A21B-4F27-B1B0-32400D2B6151}"/>
              </a:ext>
            </a:extLst>
          </p:cNvPr>
          <p:cNvSpPr txBox="1"/>
          <p:nvPr/>
        </p:nvSpPr>
        <p:spPr>
          <a:xfrm>
            <a:off x="0" y="4331091"/>
            <a:ext cx="109647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Способы перевода английских пословиц и поговорок: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Поиск аналога данной пословицы или поговорки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Калькирование(Дословный перевод)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моно эквивалент (перевод при помощи эквивалентов)</a:t>
            </a:r>
          </a:p>
          <a:p>
            <a:r>
              <a:rPr lang="ru-RU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DCB21-B326-489A-B690-4988E28794B5}"/>
              </a:ext>
            </a:extLst>
          </p:cNvPr>
          <p:cNvSpPr txBox="1"/>
          <p:nvPr/>
        </p:nvSpPr>
        <p:spPr>
          <a:xfrm>
            <a:off x="71479" y="2441567"/>
            <a:ext cx="112735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Основные трудности при переводе: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разный порядок слов;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 в английской фразе никогда не может быть двух отрицаний;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 переводить то, что считается частью культуры одного народа на другой язык  очень сложно</a:t>
            </a:r>
            <a:endParaRPr lang="ru-RU" sz="2000" b="1" dirty="0"/>
          </a:p>
          <a:p>
            <a:endParaRPr lang="ru-RU" b="1" dirty="0"/>
          </a:p>
        </p:txBody>
      </p:sp>
      <p:sp useBgFill="1">
        <p:nvSpPr>
          <p:cNvPr id="6" name="Управляющая кнопка: &quot;Назад&quot; или &quot;Предыдущий&quot;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4BEB6E7-48AE-479B-ACFB-4117F1447138}"/>
              </a:ext>
            </a:extLst>
          </p:cNvPr>
          <p:cNvSpPr/>
          <p:nvPr/>
        </p:nvSpPr>
        <p:spPr>
          <a:xfrm>
            <a:off x="10550741" y="6533763"/>
            <a:ext cx="558277" cy="276843"/>
          </a:xfrm>
          <a:prstGeom prst="actionButtonBackPrevious">
            <a:avLst/>
          </a:prstGeom>
          <a:ln>
            <a:solidFill>
              <a:schemeClr val="accent3"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 useBgFill="1">
        <p:nvSpPr>
          <p:cNvPr id="7" name="Управляющая кнопка: &quot;Вперед&quot; или &quot;Следующий&quot;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83BEEB-C47B-48BD-907C-D3B06288BFE3}"/>
              </a:ext>
            </a:extLst>
          </p:cNvPr>
          <p:cNvSpPr/>
          <p:nvPr/>
        </p:nvSpPr>
        <p:spPr>
          <a:xfrm>
            <a:off x="11633723" y="6533763"/>
            <a:ext cx="558277" cy="297723"/>
          </a:xfrm>
          <a:prstGeom prst="actionButtonForwardNex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92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EE2683-FE73-4567-B320-16B833963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02" y="4908936"/>
            <a:ext cx="1492983" cy="1299593"/>
          </a:xfrm>
          <a:prstGeom prst="roundRect">
            <a:avLst>
              <a:gd name="adj" fmla="val 154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AEEF31-89E3-4B89-B7ED-91953D8D68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t="1095" r="12960" b="6643"/>
          <a:stretch/>
        </p:blipFill>
        <p:spPr>
          <a:xfrm>
            <a:off x="3904402" y="3267159"/>
            <a:ext cx="1492983" cy="1403929"/>
          </a:xfrm>
          <a:prstGeom prst="roundRect">
            <a:avLst>
              <a:gd name="adj" fmla="val 269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342E6-163A-4929-8AB2-F7B9F535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818" y="815241"/>
            <a:ext cx="8043483" cy="576589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Практический этап разработки продукта </a:t>
            </a:r>
            <a:br>
              <a:rPr lang="ru-RU" sz="2400" dirty="0"/>
            </a:br>
            <a:r>
              <a:rPr lang="ru-RU" sz="2400" dirty="0"/>
              <a:t>проектной исследовательской деятельности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BBFE92-2FBC-4BDE-A3F3-9FF246D2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4960"/>
            <a:ext cx="12192000" cy="4796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Иллюстрации являются одним из самых эффективных способов для передачи информации</a:t>
            </a:r>
            <a:r>
              <a:rPr lang="en-US" sz="2000" dirty="0"/>
              <a:t>.E</a:t>
            </a:r>
            <a:r>
              <a:rPr lang="ru-RU" sz="2000" dirty="0"/>
              <a:t>сли к  информации подобрать удачную  иллюстрацию, которая способна передать смысл информации и  ассоциироваться с информацией, то  данная информация будет проще восприниматься</a:t>
            </a:r>
          </a:p>
          <a:p>
            <a:pPr marL="0" indent="0">
              <a:buNone/>
            </a:pPr>
            <a:r>
              <a:rPr lang="ru-RU" sz="2000" dirty="0"/>
              <a:t>Примеры:</a:t>
            </a:r>
            <a:endParaRPr lang="ru-RU" sz="1400" dirty="0"/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По-английски:When pigs fly –				              </a:t>
            </a:r>
          </a:p>
          <a:p>
            <a:pPr marL="0" indent="0">
              <a:buNone/>
            </a:pPr>
            <a:r>
              <a:rPr lang="ru-RU" sz="1400" dirty="0"/>
              <a:t>        Перевод: Когда свиньи полетят –		</a:t>
            </a:r>
          </a:p>
          <a:p>
            <a:pPr marL="0" indent="0">
              <a:buNone/>
            </a:pPr>
            <a:r>
              <a:rPr lang="ru-RU" sz="1400" dirty="0"/>
              <a:t>        Аналог в русском: После дождичка в четверг-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en-US" sz="1400" dirty="0"/>
              <a:t>2</a:t>
            </a:r>
            <a:r>
              <a:rPr lang="en-US" sz="2000" dirty="0"/>
              <a:t>. </a:t>
            </a:r>
            <a:r>
              <a:rPr lang="ru-RU" sz="1400" dirty="0"/>
              <a:t>По-английски:</a:t>
            </a:r>
            <a:r>
              <a:rPr lang="en-US" sz="1400" dirty="0"/>
              <a:t> Forbidden fruit is sweet</a:t>
            </a:r>
            <a:r>
              <a:rPr lang="ru-RU" sz="1400" dirty="0"/>
              <a:t>-</a:t>
            </a:r>
          </a:p>
          <a:p>
            <a:pPr marL="0" indent="0">
              <a:buNone/>
            </a:pPr>
            <a:r>
              <a:rPr lang="ru-RU" sz="1400" dirty="0"/>
              <a:t>     Перевод: Запретный плод сладок-</a:t>
            </a:r>
          </a:p>
          <a:p>
            <a:pPr marL="0" indent="0">
              <a:buNone/>
            </a:pPr>
            <a:r>
              <a:rPr lang="ru-RU" sz="1400" dirty="0"/>
              <a:t>    Аналог в русском: Запретный плод сладок-	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833AA-8D93-4AEF-8999-A79821322A25}"/>
              </a:ext>
            </a:extLst>
          </p:cNvPr>
          <p:cNvSpPr txBox="1"/>
          <p:nvPr/>
        </p:nvSpPr>
        <p:spPr>
          <a:xfrm>
            <a:off x="1777550" y="-46533"/>
            <a:ext cx="78600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j-lt"/>
              </a:rPr>
              <a:t>Пословицы и поговорки в английском языке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42C84-CAF7-42CD-84F8-3A50663637B7}"/>
              </a:ext>
            </a:extLst>
          </p:cNvPr>
          <p:cNvSpPr txBox="1"/>
          <p:nvPr/>
        </p:nvSpPr>
        <p:spPr>
          <a:xfrm>
            <a:off x="6684028" y="3355027"/>
            <a:ext cx="1068142" cy="67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BFE179-3703-46D6-9B35-F5A9A4D5E73D}"/>
              </a:ext>
            </a:extLst>
          </p:cNvPr>
          <p:cNvSpPr txBox="1"/>
          <p:nvPr/>
        </p:nvSpPr>
        <p:spPr>
          <a:xfrm>
            <a:off x="5826265" y="3692801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41074-9C63-4D76-935C-D13E0CEB30FA}"/>
              </a:ext>
            </a:extLst>
          </p:cNvPr>
          <p:cNvSpPr txBox="1"/>
          <p:nvPr/>
        </p:nvSpPr>
        <p:spPr>
          <a:xfrm>
            <a:off x="5591594" y="3429000"/>
            <a:ext cx="5944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      </a:t>
            </a:r>
            <a:r>
              <a:rPr lang="en-US" dirty="0"/>
              <a:t>3.</a:t>
            </a:r>
            <a:r>
              <a:rPr lang="en-US" sz="1400" dirty="0"/>
              <a:t>По-английски</a:t>
            </a:r>
            <a:r>
              <a:rPr lang="ru-RU" sz="1400" dirty="0"/>
              <a:t>:</a:t>
            </a:r>
            <a:r>
              <a:rPr lang="en-US" sz="1400" dirty="0"/>
              <a:t>Fools and madmen speak the truth</a:t>
            </a:r>
            <a:r>
              <a:rPr lang="ru-RU" sz="1400" dirty="0"/>
              <a:t>-</a:t>
            </a:r>
          </a:p>
          <a:p>
            <a:r>
              <a:rPr lang="ru-RU" sz="1400" dirty="0"/>
              <a:t>           Перевод: Глупцы и безумцы правду говорят-</a:t>
            </a:r>
          </a:p>
          <a:p>
            <a:r>
              <a:rPr lang="ru-RU" sz="1400" dirty="0"/>
              <a:t>          Аналог в русском: У дурака что на уме, то и на языке-</a:t>
            </a:r>
            <a:endParaRPr lang="en-US" sz="1400" dirty="0"/>
          </a:p>
          <a:p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EB7CCE-3C97-4496-82AF-E826D92E2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080" y="3123204"/>
            <a:ext cx="1381680" cy="1299592"/>
          </a:xfrm>
          <a:prstGeom prst="roundRect">
            <a:avLst>
              <a:gd name="adj" fmla="val 198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1B7BEB-0929-40B0-B479-D4F203E30199}"/>
              </a:ext>
            </a:extLst>
          </p:cNvPr>
          <p:cNvSpPr txBox="1"/>
          <p:nvPr/>
        </p:nvSpPr>
        <p:spPr>
          <a:xfrm>
            <a:off x="5826265" y="5157477"/>
            <a:ext cx="56482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en-US" sz="1400" dirty="0"/>
              <a:t>По-английски</a:t>
            </a:r>
            <a:r>
              <a:rPr lang="ru-RU" sz="1400" dirty="0"/>
              <a:t>:</a:t>
            </a:r>
            <a:r>
              <a:rPr lang="en-US" sz="1400" dirty="0"/>
              <a:t>Measure for measure-</a:t>
            </a:r>
          </a:p>
          <a:p>
            <a:r>
              <a:rPr lang="en-US" sz="1400" dirty="0"/>
              <a:t>    </a:t>
            </a:r>
            <a:r>
              <a:rPr lang="ru-RU" sz="1400" dirty="0"/>
              <a:t>Перевод: Мера за меру-</a:t>
            </a:r>
            <a:endParaRPr lang="en-US" sz="1400" dirty="0"/>
          </a:p>
          <a:p>
            <a:r>
              <a:rPr lang="ru-RU" sz="1400" dirty="0"/>
              <a:t>    Аналог в русском:Око за око, зуб за зуб-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AD8293-C9BE-45F7-9F69-5855AEA47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30" y="4859754"/>
            <a:ext cx="1420630" cy="1299593"/>
          </a:xfrm>
          <a:prstGeom prst="roundRect">
            <a:avLst>
              <a:gd name="adj" fmla="val 155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 useBgFill="1">
        <p:nvSpPr>
          <p:cNvPr id="18" name="Управляющая кнопка: &quot;Вперед&quot; или &quot;Следующий&quot;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7BE2D17-5C3F-490C-85C4-1EFB3CB6F842}"/>
              </a:ext>
            </a:extLst>
          </p:cNvPr>
          <p:cNvSpPr/>
          <p:nvPr/>
        </p:nvSpPr>
        <p:spPr>
          <a:xfrm>
            <a:off x="11633723" y="6533763"/>
            <a:ext cx="558277" cy="297723"/>
          </a:xfrm>
          <a:prstGeom prst="actionButtonForwardNex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 useBgFill="1">
        <p:nvSpPr>
          <p:cNvPr id="13" name="Управляющая кнопка: &quot;Назад&quot; или &quot;Предыдущий&quot;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5671E88-6DD9-40FC-9FEA-E54D3C66A12C}"/>
              </a:ext>
            </a:extLst>
          </p:cNvPr>
          <p:cNvSpPr/>
          <p:nvPr/>
        </p:nvSpPr>
        <p:spPr>
          <a:xfrm>
            <a:off x="10550741" y="6533763"/>
            <a:ext cx="558277" cy="276843"/>
          </a:xfrm>
          <a:prstGeom prst="actionButtonBackPrevious">
            <a:avLst/>
          </a:prstGeom>
          <a:ln>
            <a:solidFill>
              <a:schemeClr val="accent3">
                <a:alpha val="0"/>
              </a:schemeClr>
            </a:solidFill>
          </a:ln>
          <a:scene3d>
            <a:camera prst="orthographicFront"/>
            <a:lightRig rig="flood" dir="t"/>
          </a:scene3d>
          <a:sp3d prstMaterial="metal">
            <a:bevelB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6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17F51-B6B8-4B64-81AC-DE39F9EC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917" y="518455"/>
            <a:ext cx="8054642" cy="727717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Практический этап разработки продукта </a:t>
            </a:r>
            <a:br>
              <a:rPr lang="ru-RU" sz="2400" dirty="0"/>
            </a:br>
            <a:r>
              <a:rPr lang="ru-RU" sz="2400" dirty="0"/>
              <a:t>проектной исследовательской деятельности</a:t>
            </a:r>
            <a:endParaRPr lang="ru-RU" sz="24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7AB72-6CFA-4340-8925-6A9478F8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2010"/>
            <a:ext cx="12008580" cy="516589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83E013-8928-4B10-B487-FD8B559D05C6}"/>
              </a:ext>
            </a:extLst>
          </p:cNvPr>
          <p:cNvSpPr/>
          <p:nvPr/>
        </p:nvSpPr>
        <p:spPr>
          <a:xfrm>
            <a:off x="2373730" y="-66320"/>
            <a:ext cx="7713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Пословицы и Речевые обороты в картинках</a:t>
            </a:r>
          </a:p>
        </p:txBody>
      </p:sp>
    </p:spTree>
    <p:extLst>
      <p:ext uri="{BB962C8B-B14F-4D97-AF65-F5344CB8AC3E}">
        <p14:creationId xmlns:p14="http://schemas.microsoft.com/office/powerpoint/2010/main" val="506909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10964</TotalTime>
  <Words>708</Words>
  <Application>Microsoft Office PowerPoint</Application>
  <PresentationFormat>Широкоэкранный</PresentationFormat>
  <Paragraphs>68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АПОУ «Вологодский колледж связи и информационных технологий»  ПОСЛОВИЦЫ И РЕЧЕВЫЕ ОБОРОТЫ В КАРТИНКАХ </vt:lpstr>
      <vt:lpstr>Пословицы и Речевые обороты в картинках</vt:lpstr>
      <vt:lpstr>Пословицы и Речевые обороты в картинках</vt:lpstr>
      <vt:lpstr>Пословицы и Речевые обороты в картинках</vt:lpstr>
      <vt:lpstr> </vt:lpstr>
      <vt:lpstr>Пословицы и Речевые обороты в картинках</vt:lpstr>
      <vt:lpstr>Практический этап разработки продукта  проектной исследовательской деятельности</vt:lpstr>
      <vt:lpstr>Практический этап разработки продукта  проектной исследовательской деятельности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АПОУ «Вологодский колледж связи и информационных технологий»  Понятие качественной и количественной редукции</dc:title>
  <dc:creator>Репп Дмитрий</dc:creator>
  <cp:lastModifiedBy>jAXT</cp:lastModifiedBy>
  <cp:revision>41</cp:revision>
  <dcterms:created xsi:type="dcterms:W3CDTF">2019-12-21T01:43:57Z</dcterms:created>
  <dcterms:modified xsi:type="dcterms:W3CDTF">2020-06-26T02:05:32Z</dcterms:modified>
</cp:coreProperties>
</file>