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0" r:id="rId7"/>
    <p:sldId id="268" r:id="rId8"/>
    <p:sldId id="291" r:id="rId9"/>
    <p:sldId id="292" r:id="rId10"/>
    <p:sldId id="264" r:id="rId11"/>
    <p:sldId id="27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3204" autoAdjust="0"/>
  </p:normalViewPr>
  <p:slideViewPr>
    <p:cSldViewPr snapToGrid="0">
      <p:cViewPr varScale="1">
        <p:scale>
          <a:sx n="83" d="100"/>
          <a:sy n="83" d="100"/>
        </p:scale>
        <p:origin x="48" y="68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7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assembla.com/blog/source-code-securit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echtarget.com/searchsecurity/tip/Top-4-source-code-security-best-practices" TargetMode="External"/><Relationship Id="rId5" Type="http://schemas.openxmlformats.org/officeDocument/2006/relationships/hyperlink" Target="https://www.oracle.com/assets/supplier-security-standards-app3-2895271.pdf" TargetMode="External"/><Relationship Id="rId4" Type="http://schemas.openxmlformats.org/officeDocument/2006/relationships/hyperlink" Target="https://www.digitalguardian.com/blog/source-code-security-best-practices-protect-against-the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812" y="0"/>
            <a:ext cx="9262188" cy="3590596"/>
          </a:xfrm>
        </p:spPr>
        <p:txBody>
          <a:bodyPr>
            <a:normAutofit/>
          </a:bodyPr>
          <a:lstStyle/>
          <a:p>
            <a:r>
              <a:rPr lang="en-US" sz="4800" dirty="0"/>
              <a:t>Security control in shared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ECCE7-4EE4-2135-4BC4-19B964B7707C}"/>
              </a:ext>
            </a:extLst>
          </p:cNvPr>
          <p:cNvSpPr txBox="1">
            <a:spLocks/>
          </p:cNvSpPr>
          <p:nvPr/>
        </p:nvSpPr>
        <p:spPr>
          <a:xfrm>
            <a:off x="7560906" y="3280977"/>
            <a:ext cx="3903664" cy="619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by Phillip Thoendel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54CC2C-2AA2-8BF2-849D-6CCD5FFB7919}"/>
              </a:ext>
            </a:extLst>
          </p:cNvPr>
          <p:cNvSpPr/>
          <p:nvPr/>
        </p:nvSpPr>
        <p:spPr>
          <a:xfrm>
            <a:off x="4562762" y="2762094"/>
            <a:ext cx="7211983" cy="2890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95F0A2-E3A4-C80E-6627-36AD90E33EBF}"/>
              </a:ext>
            </a:extLst>
          </p:cNvPr>
          <p:cNvSpPr txBox="1">
            <a:spLocks/>
          </p:cNvSpPr>
          <p:nvPr/>
        </p:nvSpPr>
        <p:spPr>
          <a:xfrm>
            <a:off x="4562762" y="1204924"/>
            <a:ext cx="3999347" cy="668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EFCF2A-FDBF-FB69-962F-37EE15F225CB}"/>
              </a:ext>
            </a:extLst>
          </p:cNvPr>
          <p:cNvSpPr txBox="1">
            <a:spLocks/>
          </p:cNvSpPr>
          <p:nvPr/>
        </p:nvSpPr>
        <p:spPr>
          <a:xfrm>
            <a:off x="4698567" y="3227974"/>
            <a:ext cx="7211983" cy="3310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Company applications often contain confidential or otherwise sensitive information. There is a direct correlation between the vulnerability of this information and the code that makes the app work.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This presentation will serve as a guide for instilling security control in code repositories.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08776D6-8736-144B-688D-16D076A5F049}"/>
              </a:ext>
            </a:extLst>
          </p:cNvPr>
          <p:cNvSpPr txBox="1">
            <a:spLocks/>
          </p:cNvSpPr>
          <p:nvPr/>
        </p:nvSpPr>
        <p:spPr>
          <a:xfrm>
            <a:off x="4730636" y="1686057"/>
            <a:ext cx="6343650" cy="927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 Covered</a:t>
            </a:r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EC02359-F449-A318-521C-9B8EA6DBFD01}"/>
              </a:ext>
            </a:extLst>
          </p:cNvPr>
          <p:cNvSpPr txBox="1">
            <a:spLocks/>
          </p:cNvSpPr>
          <p:nvPr/>
        </p:nvSpPr>
        <p:spPr>
          <a:xfrm>
            <a:off x="4827876" y="3048338"/>
            <a:ext cx="6338887" cy="20936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User Access Control</a:t>
            </a:r>
          </a:p>
          <a:p>
            <a:r>
              <a:rPr lang="en-US" dirty="0">
                <a:solidFill>
                  <a:schemeClr val="bg1"/>
                </a:solidFill>
              </a:rPr>
              <a:t>Importance of Code Reviews</a:t>
            </a:r>
          </a:p>
          <a:p>
            <a:r>
              <a:rPr lang="en-US" dirty="0">
                <a:solidFill>
                  <a:schemeClr val="bg1"/>
                </a:solidFill>
              </a:rPr>
              <a:t>Monitoring and Auditing</a:t>
            </a: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User access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805998" y="2447635"/>
            <a:ext cx="7430366" cy="2983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</a:p>
          <a:p>
            <a:pPr lvl="1"/>
            <a:r>
              <a:rPr lang="en-US" dirty="0"/>
              <a:t>Restrict access of repositories to relevant personnel only</a:t>
            </a:r>
          </a:p>
          <a:p>
            <a:pPr lvl="1"/>
            <a:r>
              <a:rPr lang="en-US" dirty="0"/>
              <a:t>Create role-based access control for finer developer control of read, write and admin privileges </a:t>
            </a:r>
          </a:p>
          <a:p>
            <a:pPr lvl="1"/>
            <a:r>
              <a:rPr lang="en-US" dirty="0"/>
              <a:t>Stay up to date with changes to staffing to ensure accurate UAC and RBAC</a:t>
            </a:r>
          </a:p>
          <a:p>
            <a:pPr lvl="1"/>
            <a:r>
              <a:rPr lang="en-US" dirty="0"/>
              <a:t>Enforce strict password policies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Code reviews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81149" y="2258568"/>
            <a:ext cx="8745105" cy="3024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Enforce code reviews with an emphasis on application security</a:t>
            </a:r>
          </a:p>
          <a:p>
            <a:pPr lvl="1"/>
            <a:r>
              <a:rPr lang="en-US" dirty="0"/>
              <a:t>Utilize a “pull request” system to offer layers of scrutiny for “at risk” code changes</a:t>
            </a:r>
          </a:p>
          <a:p>
            <a:pPr lvl="1"/>
            <a:r>
              <a:rPr lang="en-US" dirty="0"/>
              <a:t>Require the use of automated testing software in addition to code reviews</a:t>
            </a:r>
          </a:p>
          <a:p>
            <a:pPr lvl="1"/>
            <a:r>
              <a:rPr lang="en-US" dirty="0"/>
              <a:t>Maintain a record of all code changes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Monitor and audit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6A9C05-ED6A-798D-BE40-7AC5B1AED9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81149" y="2258568"/>
            <a:ext cx="8745105" cy="3024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Ensure the continuous monitoring of production to track suspicious activity</a:t>
            </a:r>
          </a:p>
          <a:p>
            <a:pPr lvl="1"/>
            <a:r>
              <a:rPr lang="en-US" dirty="0"/>
              <a:t>Ensure audit logs record the name, date and changes made by all developers</a:t>
            </a:r>
          </a:p>
          <a:p>
            <a:pPr lvl="1"/>
            <a:r>
              <a:rPr lang="en-US" dirty="0"/>
              <a:t>Implement a system of notifications to alert relevant parties of questionable activity</a:t>
            </a:r>
          </a:p>
          <a:p>
            <a:pPr lvl="1"/>
            <a:r>
              <a:rPr lang="en-US" dirty="0"/>
              <a:t>Ensure platform security through vulnerability testing and auditing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16184"/>
            <a:ext cx="6589150" cy="701780"/>
          </a:xfrm>
        </p:spPr>
        <p:txBody>
          <a:bodyPr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431040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an organization we have an ethical obligation to our users to develop robust and secure applications. </a:t>
            </a:r>
          </a:p>
          <a:p>
            <a:r>
              <a:rPr lang="en-US" dirty="0"/>
              <a:t>This is not a “one-shot” solution. </a:t>
            </a:r>
          </a:p>
          <a:p>
            <a:r>
              <a:rPr lang="en-US" dirty="0"/>
              <a:t>The threat landscape will no doubt continue to grow and evolve. As developers we need to understand that this means growing and evolving along with it.</a:t>
            </a:r>
          </a:p>
          <a:p>
            <a:r>
              <a:rPr lang="en-US" i="1" dirty="0"/>
              <a:t>Just because it is secure today does not mean it will be secure tomorrow.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Phillip Thoendel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3"/>
            <a:ext cx="2380261" cy="4474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EDB59BA-61AD-15DC-7C58-D526ED867B91}"/>
              </a:ext>
            </a:extLst>
          </p:cNvPr>
          <p:cNvSpPr txBox="1">
            <a:spLocks/>
          </p:cNvSpPr>
          <p:nvPr/>
        </p:nvSpPr>
        <p:spPr>
          <a:xfrm>
            <a:off x="771524" y="2590800"/>
            <a:ext cx="8549758" cy="3110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linkClick r:id="rId3"/>
              </a:rPr>
              <a:t>https://get.assembla.com/blog/source-code-security/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https://www.digitalguardian.com/blog/source-code-security-best-practices-protect-against-theft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https://www.oracle.com/assets/supplier-security-standards-app3-2895271.pdf</a:t>
            </a:r>
            <a:endParaRPr lang="en-US" sz="1800" dirty="0"/>
          </a:p>
          <a:p>
            <a:pPr marL="0" indent="0">
              <a:buNone/>
            </a:pPr>
            <a:r>
              <a:rPr lang="en-US" sz="1800">
                <a:hlinkClick r:id="rId6"/>
              </a:rPr>
              <a:t>https://www.techtarget.com/searchsecurity/tip/Top-4-source-code-security-best-practices</a:t>
            </a:r>
            <a:endParaRPr lang="en-US" sz="180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{6B015BDD-DF17-4BA7-9DAE-6607A28A0F5C}tf33968143_win32</Template>
  <TotalTime>93</TotalTime>
  <Words>349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Custom</vt:lpstr>
      <vt:lpstr>Security control in shared code repositories</vt:lpstr>
      <vt:lpstr>PowerPoint Presentation</vt:lpstr>
      <vt:lpstr>PowerPoint Presentation</vt:lpstr>
      <vt:lpstr>User access control</vt:lpstr>
      <vt:lpstr>Code reviews</vt:lpstr>
      <vt:lpstr>Monitor and audit</vt:lpstr>
      <vt:lpstr>Final Thoughts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thoendel</dc:creator>
  <cp:lastModifiedBy>phil thoendel</cp:lastModifiedBy>
  <cp:revision>6</cp:revision>
  <dcterms:created xsi:type="dcterms:W3CDTF">2024-07-09T18:11:28Z</dcterms:created>
  <dcterms:modified xsi:type="dcterms:W3CDTF">2024-07-10T19:43:59Z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