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A565-1FF0-B6D4-64B3-36F5A3DB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AA39D-3130-85CE-1BCC-B9977933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890E-0B04-24D0-034A-83CA7E87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DBD5-596B-41E7-15EC-FA7FE64A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13A83-6915-9F5B-A614-33BA7D33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38A9-8E43-0ED8-A2CC-FAE343EF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C877E-0440-4DF9-ED84-88D90CEF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9E0B-C7DC-8891-B03F-24E23AE4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5C06-7056-4DFF-3EC7-CB04D3A2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08BC-7D16-201B-91DF-E4C7A451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86D21-3288-8013-70FE-A154110B7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5ABD2-D2BF-1DFE-85B7-DD0BDCA71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72DF7-D513-1B60-FEC3-6B62D4C2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336A-454B-5D5B-9BAC-91CDA208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EE03-C872-C83C-FDD4-79BC83B7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FE88-7255-7EE4-DAA4-5E8C32F6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9B6C-834B-8B55-4C34-54708AEC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21C52-35D4-A240-1710-00AB6247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43C1-0922-F2AD-821C-A68F57C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FDE1-1F2A-E1F6-0101-3BFB68E9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0EFE-AAF2-447B-72BD-C56A4D98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DD508-3366-E71E-A1AA-5B23DF6D2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A8A5-457E-96CC-C7CA-938C02DA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10A8-BE85-7C5F-46CE-D5D32C0E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7F6D-686A-0213-CCF3-2B2F4292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638F-86CF-838A-DF6C-B3243889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A9BC-618C-C512-114C-CA2140148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8163E-10A3-A0AB-F438-2DB4106E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1654-F950-CFA2-E766-B53F05B2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77C25-94A1-ABB7-563C-C9423CCC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B3BE0-418A-8358-A9B0-FA866014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D2B5-3ABE-EDC0-CD78-803F4F3C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A408D-C6B1-913B-53D1-5621C88A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04DEC-492E-24F2-159F-B86505FA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F34B8-A950-1733-FF80-89FA584D5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A1A1B-BE29-A7B6-7084-C769472D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0A8E3-14AD-6120-DCAD-109973DC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A6072-9FB7-7881-B4E8-5078431E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EACAC-CCC3-B824-D874-C1F0CD63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EC27-2C44-D5E0-AE89-C0903A6F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FB47B-2E46-C447-869A-7DF28FD2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D9C70-17D1-BAAF-63D4-2A1C2BC8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A4ADD-E4E2-B885-EE78-2149F363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7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F6396-4D28-91D3-6F64-116B6C5D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16991-988C-B0A6-EB07-65A6B50D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81A5C-5833-D404-5AD8-EDA92106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C8AE-B211-FCDC-B8C6-AE7DF840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A29C-4771-88A2-9278-4B0E3DDA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94777-8E6B-2D8E-90D3-FE35DE94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7EBFF-1D34-CF91-0ED9-E6C7B1AA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8D88-4812-69EF-B741-80A359F4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1B9C-C1D3-C6E2-3AB1-E72C105E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D6F6-BDA3-D559-567F-AA72FF12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C024F-EB62-8B46-889D-14B5DCD7D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55DB5-92ED-E470-2ED6-E89946A3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2F44E-0946-C917-7588-A19DD5F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FB24-0268-A700-B087-E13CFADF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52F2-2C34-ABF9-39B2-90CECC0D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4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6FEE3-3C83-8448-DA10-664CA8F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A563-624B-BFDB-F41E-B7BD1BAC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AEC6-EC7D-2A43-DCB7-445D4A563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1C50-18BC-A1E8-CEAD-4554446C8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17F6-6D57-A8D5-74F0-4BC85E7F6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lip-bellevueU/csd-38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C2F-E1B5-21CD-2920-0A65E052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409" y="0"/>
            <a:ext cx="10015182" cy="631374"/>
          </a:xfrm>
        </p:spPr>
        <p:txBody>
          <a:bodyPr>
            <a:normAutofit/>
          </a:bodyPr>
          <a:lstStyle/>
          <a:p>
            <a:r>
              <a:rPr lang="en-US" sz="2400" dirty="0"/>
              <a:t>Hero Quest Miniature Painting with Value Stream Mapping: Phillip Thoendel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1A253CA-AB19-D87D-C37F-66CF67E178CF}"/>
              </a:ext>
            </a:extLst>
          </p:cNvPr>
          <p:cNvSpPr/>
          <p:nvPr/>
        </p:nvSpPr>
        <p:spPr>
          <a:xfrm>
            <a:off x="518898" y="771099"/>
            <a:ext cx="2169711" cy="578514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Plan/Prep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00C6861-A456-AE6B-D4D1-9EA0ADECE020}"/>
              </a:ext>
            </a:extLst>
          </p:cNvPr>
          <p:cNvSpPr/>
          <p:nvPr/>
        </p:nvSpPr>
        <p:spPr>
          <a:xfrm>
            <a:off x="3380092" y="771099"/>
            <a:ext cx="2233685" cy="57851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Base Paint</a:t>
            </a: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4AA3D94-8DF6-4F54-7F7B-7A4B08B7E5E1}"/>
              </a:ext>
            </a:extLst>
          </p:cNvPr>
          <p:cNvSpPr/>
          <p:nvPr/>
        </p:nvSpPr>
        <p:spPr>
          <a:xfrm>
            <a:off x="6364405" y="771099"/>
            <a:ext cx="2233685" cy="57851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Shade/Wash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556CA68-5B5A-7814-4DDB-1837EE1478DF}"/>
              </a:ext>
            </a:extLst>
          </p:cNvPr>
          <p:cNvSpPr/>
          <p:nvPr/>
        </p:nvSpPr>
        <p:spPr>
          <a:xfrm>
            <a:off x="9348718" y="771099"/>
            <a:ext cx="2233685" cy="578514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Finish/Cleanup</a:t>
            </a:r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302915A-B8EB-FEBD-756C-F5E0C43B214F}"/>
              </a:ext>
            </a:extLst>
          </p:cNvPr>
          <p:cNvSpPr/>
          <p:nvPr/>
        </p:nvSpPr>
        <p:spPr>
          <a:xfrm>
            <a:off x="777923" y="938072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reference materials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6A79FDF-7BB7-C775-6030-61C899C4CB3E}"/>
              </a:ext>
            </a:extLst>
          </p:cNvPr>
          <p:cNvSpPr/>
          <p:nvPr/>
        </p:nvSpPr>
        <p:spPr>
          <a:xfrm>
            <a:off x="777923" y="2256141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 color list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3558A0D-E6D1-B8C5-5120-3F39668CDF6C}"/>
              </a:ext>
            </a:extLst>
          </p:cNvPr>
          <p:cNvSpPr/>
          <p:nvPr/>
        </p:nvSpPr>
        <p:spPr>
          <a:xfrm>
            <a:off x="757592" y="4938214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 brushes and </a:t>
            </a:r>
            <a:r>
              <a:rPr lang="en-US" dirty="0" err="1"/>
              <a:t>watercups</a:t>
            </a:r>
            <a:endParaRPr lang="en-US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C59FB3C-F2DA-7327-3337-79CC24871558}"/>
              </a:ext>
            </a:extLst>
          </p:cNvPr>
          <p:cNvSpPr/>
          <p:nvPr/>
        </p:nvSpPr>
        <p:spPr>
          <a:xfrm>
            <a:off x="777923" y="3620145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Prime Miniature</a:t>
            </a:r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91BB11B4-5EFE-A43D-13B5-3FE08A432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216091" y="1137314"/>
            <a:ext cx="914400" cy="914400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4109EA6A-DEBB-2C65-6939-5B18881EE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964" y="771099"/>
            <a:ext cx="582304" cy="914400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3207546B-A900-93A7-4223-D026C718A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2956" y="682389"/>
            <a:ext cx="582304" cy="914400"/>
          </a:xfrm>
          <a:prstGeom prst="rect">
            <a:avLst/>
          </a:prstGeom>
        </p:spPr>
      </p:pic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FF1A7C25-B042-2892-3FC8-4A36FE99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800" y="680114"/>
            <a:ext cx="582304" cy="914400"/>
          </a:xfrm>
          <a:prstGeom prst="rect">
            <a:avLst/>
          </a:prstGeom>
        </p:spPr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7971287-40EB-B956-557E-F317879060A1}"/>
              </a:ext>
            </a:extLst>
          </p:cNvPr>
          <p:cNvSpPr/>
          <p:nvPr/>
        </p:nvSpPr>
        <p:spPr>
          <a:xfrm>
            <a:off x="3659877" y="977373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 largest features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F42E9242-009C-1E24-21CA-62C8F786306C}"/>
              </a:ext>
            </a:extLst>
          </p:cNvPr>
          <p:cNvSpPr/>
          <p:nvPr/>
        </p:nvSpPr>
        <p:spPr>
          <a:xfrm>
            <a:off x="6619164" y="2330906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Shade secondary features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1077C769-DCE5-73CF-811D-4F967C613A32}"/>
              </a:ext>
            </a:extLst>
          </p:cNvPr>
          <p:cNvSpPr/>
          <p:nvPr/>
        </p:nvSpPr>
        <p:spPr>
          <a:xfrm>
            <a:off x="9632479" y="2319744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Base effects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564606AC-3494-85AA-CD0E-5BAB689BB69C}"/>
              </a:ext>
            </a:extLst>
          </p:cNvPr>
          <p:cNvSpPr/>
          <p:nvPr/>
        </p:nvSpPr>
        <p:spPr>
          <a:xfrm>
            <a:off x="9619399" y="968568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 Base of miniature 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A506CF40-5280-B3C3-7070-9DBAD27E03C0}"/>
              </a:ext>
            </a:extLst>
          </p:cNvPr>
          <p:cNvSpPr/>
          <p:nvPr/>
        </p:nvSpPr>
        <p:spPr>
          <a:xfrm>
            <a:off x="6619164" y="946245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Shade Dominant features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1C754F7E-3645-BCA2-62A2-1E0F3F179615}"/>
              </a:ext>
            </a:extLst>
          </p:cNvPr>
          <p:cNvSpPr/>
          <p:nvPr/>
        </p:nvSpPr>
        <p:spPr>
          <a:xfrm>
            <a:off x="9667161" y="4951614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miniatures in secure case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C5AFE355-DFDE-D565-A4BD-B3507A3C3126}"/>
              </a:ext>
            </a:extLst>
          </p:cNvPr>
          <p:cNvSpPr/>
          <p:nvPr/>
        </p:nvSpPr>
        <p:spPr>
          <a:xfrm>
            <a:off x="9680808" y="3663673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Cleanup work station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D641EFC3-C522-0D50-A69B-84365DE64B70}"/>
              </a:ext>
            </a:extLst>
          </p:cNvPr>
          <p:cNvSpPr/>
          <p:nvPr/>
        </p:nvSpPr>
        <p:spPr>
          <a:xfrm>
            <a:off x="3637125" y="2330906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out details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010835D7-8B76-4E9D-2ABE-6616BCB1FD2F}"/>
              </a:ext>
            </a:extLst>
          </p:cNvPr>
          <p:cNvSpPr/>
          <p:nvPr/>
        </p:nvSpPr>
        <p:spPr>
          <a:xfrm>
            <a:off x="6651014" y="4951614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2</a:t>
            </a:r>
            <a:r>
              <a:rPr lang="en-US" baseline="30000" dirty="0"/>
              <a:t>nd</a:t>
            </a:r>
            <a:r>
              <a:rPr lang="en-US" dirty="0"/>
              <a:t> highlights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BEE5BF3-5692-36F0-2B52-BE84C06ECDE9}"/>
              </a:ext>
            </a:extLst>
          </p:cNvPr>
          <p:cNvSpPr/>
          <p:nvPr/>
        </p:nvSpPr>
        <p:spPr>
          <a:xfrm>
            <a:off x="6619164" y="3663673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final wash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6119DE9-6434-E0BB-2000-7AE4029CB65E}"/>
              </a:ext>
            </a:extLst>
          </p:cNvPr>
          <p:cNvSpPr/>
          <p:nvPr/>
        </p:nvSpPr>
        <p:spPr>
          <a:xfrm>
            <a:off x="3637125" y="4956162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Touchup Mistakes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5C9BD45F-9846-A89F-6DFA-551591731280}"/>
              </a:ext>
            </a:extLst>
          </p:cNvPr>
          <p:cNvSpPr/>
          <p:nvPr/>
        </p:nvSpPr>
        <p:spPr>
          <a:xfrm>
            <a:off x="3659877" y="3663672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Highlights</a:t>
            </a:r>
          </a:p>
        </p:txBody>
      </p:sp>
    </p:spTree>
    <p:extLst>
      <p:ext uri="{BB962C8B-B14F-4D97-AF65-F5344CB8AC3E}">
        <p14:creationId xmlns:p14="http://schemas.microsoft.com/office/powerpoint/2010/main" val="199061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6A7B92-74D8-1A04-FE1B-47911438D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29887"/>
              </p:ext>
            </p:extLst>
          </p:nvPr>
        </p:nvGraphicFramePr>
        <p:xfrm>
          <a:off x="230494" y="232011"/>
          <a:ext cx="5665339" cy="187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482">
                  <a:extLst>
                    <a:ext uri="{9D8B030D-6E8A-4147-A177-3AD203B41FA5}">
                      <a16:colId xmlns:a16="http://schemas.microsoft.com/office/drawing/2014/main" val="2142658487"/>
                    </a:ext>
                  </a:extLst>
                </a:gridCol>
                <a:gridCol w="2253857">
                  <a:extLst>
                    <a:ext uri="{9D8B030D-6E8A-4147-A177-3AD203B41FA5}">
                      <a16:colId xmlns:a16="http://schemas.microsoft.com/office/drawing/2014/main" val="1300095942"/>
                    </a:ext>
                  </a:extLst>
                </a:gridCol>
              </a:tblGrid>
              <a:tr h="3876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Plan/Prep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 Time in Minutes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Secure reference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Assemble color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Prime Miniature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Ready brushes and </a:t>
                      </a:r>
                      <a:r>
                        <a:rPr lang="en-US" dirty="0" err="1"/>
                        <a:t>watercups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199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BD89D-694B-0D67-2E1C-B5913696E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45478"/>
              </p:ext>
            </p:extLst>
          </p:nvPr>
        </p:nvGraphicFramePr>
        <p:xfrm>
          <a:off x="6180918" y="232011"/>
          <a:ext cx="566533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225">
                  <a:extLst>
                    <a:ext uri="{9D8B030D-6E8A-4147-A177-3AD203B41FA5}">
                      <a16:colId xmlns:a16="http://schemas.microsoft.com/office/drawing/2014/main" val="2142658487"/>
                    </a:ext>
                  </a:extLst>
                </a:gridCol>
                <a:gridCol w="2204114">
                  <a:extLst>
                    <a:ext uri="{9D8B030D-6E8A-4147-A177-3AD203B41FA5}">
                      <a16:colId xmlns:a16="http://schemas.microsoft.com/office/drawing/2014/main" val="1300095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 Paint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 Time in Minutes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Paint largest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Pick out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Highlights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Touchup Mistakes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199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DB195C-C1CA-3CE1-439C-370277A82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84971"/>
              </p:ext>
            </p:extLst>
          </p:nvPr>
        </p:nvGraphicFramePr>
        <p:xfrm>
          <a:off x="230494" y="2874081"/>
          <a:ext cx="563121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468">
                  <a:extLst>
                    <a:ext uri="{9D8B030D-6E8A-4147-A177-3AD203B41FA5}">
                      <a16:colId xmlns:a16="http://schemas.microsoft.com/office/drawing/2014/main" val="2142658487"/>
                    </a:ext>
                  </a:extLst>
                </a:gridCol>
                <a:gridCol w="2212751">
                  <a:extLst>
                    <a:ext uri="{9D8B030D-6E8A-4147-A177-3AD203B41FA5}">
                      <a16:colId xmlns:a16="http://schemas.microsoft.com/office/drawing/2014/main" val="1300095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Shade/Wash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 Time in Minutes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Shade Dominant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Shade secondary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final 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highlights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199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A45919-E13B-BF12-DD48-E062400A8DC4}"/>
              </a:ext>
            </a:extLst>
          </p:cNvPr>
          <p:cNvSpPr txBox="1"/>
          <p:nvPr/>
        </p:nvSpPr>
        <p:spPr>
          <a:xfrm>
            <a:off x="10074618" y="607325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Phillip Thoendel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6A7B92-74D8-1A04-FE1B-47911438D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87244"/>
              </p:ext>
            </p:extLst>
          </p:nvPr>
        </p:nvGraphicFramePr>
        <p:xfrm>
          <a:off x="6279864" y="2874385"/>
          <a:ext cx="563121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054">
                  <a:extLst>
                    <a:ext uri="{9D8B030D-6E8A-4147-A177-3AD203B41FA5}">
                      <a16:colId xmlns:a16="http://schemas.microsoft.com/office/drawing/2014/main" val="2142658487"/>
                    </a:ext>
                  </a:extLst>
                </a:gridCol>
                <a:gridCol w="2277165">
                  <a:extLst>
                    <a:ext uri="{9D8B030D-6E8A-4147-A177-3AD203B41FA5}">
                      <a16:colId xmlns:a16="http://schemas.microsoft.com/office/drawing/2014/main" val="1300095942"/>
                    </a:ext>
                  </a:extLst>
                </a:gridCol>
              </a:tblGrid>
              <a:tr h="3408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Plan/Prep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 Time in Minutes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Paint Base of miniature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Base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Cleanup work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miniatures in secure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199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F2A4C1-7583-5F01-1294-17C3B25DC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09582"/>
              </p:ext>
            </p:extLst>
          </p:nvPr>
        </p:nvGraphicFramePr>
        <p:xfrm>
          <a:off x="230494" y="6073253"/>
          <a:ext cx="55425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507">
                  <a:extLst>
                    <a:ext uri="{9D8B030D-6E8A-4147-A177-3AD203B41FA5}">
                      <a16:colId xmlns:a16="http://schemas.microsoft.com/office/drawing/2014/main" val="107508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estimated time: 265min (4.4hrs)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46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6F8E8-FB6C-930C-A74A-22A6C0774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41278"/>
              </p:ext>
            </p:extLst>
          </p:nvPr>
        </p:nvGraphicFramePr>
        <p:xfrm>
          <a:off x="230494" y="2319020"/>
          <a:ext cx="2640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084">
                  <a:extLst>
                    <a:ext uri="{9D8B030D-6E8A-4147-A177-3AD203B41FA5}">
                      <a16:colId xmlns:a16="http://schemas.microsoft.com/office/drawing/2014/main" val="10750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Estimated time: 55min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46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BB68F0-01E8-E6BA-1BD7-8E19961E6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8563"/>
              </p:ext>
            </p:extLst>
          </p:nvPr>
        </p:nvGraphicFramePr>
        <p:xfrm>
          <a:off x="6279864" y="2319020"/>
          <a:ext cx="2640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084">
                  <a:extLst>
                    <a:ext uri="{9D8B030D-6E8A-4147-A177-3AD203B41FA5}">
                      <a16:colId xmlns:a16="http://schemas.microsoft.com/office/drawing/2014/main" val="10750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Estimated time: 125min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468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ADFCF3-0168-5AC9-EB6D-6CC6D1445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1717"/>
              </p:ext>
            </p:extLst>
          </p:nvPr>
        </p:nvGraphicFramePr>
        <p:xfrm>
          <a:off x="230494" y="4982374"/>
          <a:ext cx="2640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084">
                  <a:extLst>
                    <a:ext uri="{9D8B030D-6E8A-4147-A177-3AD203B41FA5}">
                      <a16:colId xmlns:a16="http://schemas.microsoft.com/office/drawing/2014/main" val="10750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Estimated time: 50min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468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267754-0F20-C555-A204-0CD622310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54203"/>
              </p:ext>
            </p:extLst>
          </p:nvPr>
        </p:nvGraphicFramePr>
        <p:xfrm>
          <a:off x="6279864" y="4982374"/>
          <a:ext cx="2640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084">
                  <a:extLst>
                    <a:ext uri="{9D8B030D-6E8A-4147-A177-3AD203B41FA5}">
                      <a16:colId xmlns:a16="http://schemas.microsoft.com/office/drawing/2014/main" val="10750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Estimated time: 35min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7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DB506-3E81-3CE0-2851-133A14BD874F}"/>
              </a:ext>
            </a:extLst>
          </p:cNvPr>
          <p:cNvSpPr txBox="1"/>
          <p:nvPr/>
        </p:nvSpPr>
        <p:spPr>
          <a:xfrm>
            <a:off x="9580728" y="62097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Phillip Thoendel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2ECBA-3A2E-8F5A-7419-F645A784F0F8}"/>
              </a:ext>
            </a:extLst>
          </p:cNvPr>
          <p:cNvSpPr/>
          <p:nvPr/>
        </p:nvSpPr>
        <p:spPr>
          <a:xfrm>
            <a:off x="634619" y="1460310"/>
            <a:ext cx="6933063" cy="32481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24EDD-348A-81F6-1A64-AEACF791DB40}"/>
              </a:ext>
            </a:extLst>
          </p:cNvPr>
          <p:cNvSpPr txBox="1"/>
          <p:nvPr/>
        </p:nvSpPr>
        <p:spPr>
          <a:xfrm>
            <a:off x="764273" y="968148"/>
            <a:ext cx="333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Opportunities for optimization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19BA1-F36A-3441-089A-154E8B0B05D7}"/>
              </a:ext>
            </a:extLst>
          </p:cNvPr>
          <p:cNvSpPr txBox="1"/>
          <p:nvPr/>
        </p:nvSpPr>
        <p:spPr>
          <a:xfrm>
            <a:off x="825689" y="1638151"/>
            <a:ext cx="6366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painting similar miniatures in batches, we can reduce several steps in the process. However, the benefits will not be seen until the batch is finished.</a:t>
            </a:r>
          </a:p>
          <a:p>
            <a:endParaRPr lang="en-US" dirty="0"/>
          </a:p>
          <a:p>
            <a:r>
              <a:rPr lang="en-US" dirty="0"/>
              <a:t>The entire prep process only needs to be done only once if painting similar miniatures (</a:t>
            </a:r>
            <a:r>
              <a:rPr lang="en-US" dirty="0" err="1"/>
              <a:t>ie</a:t>
            </a:r>
            <a:r>
              <a:rPr lang="en-US" dirty="0"/>
              <a:t>, all the skeletons, or all the orcs) which over the course of 4 miniatures reduces the total estimated time by nearly 3 hours! Additionally, the clean up and storage would be consolidated as well removing another 30 minutes from </a:t>
            </a:r>
            <a:r>
              <a:rPr lang="en-US"/>
              <a:t>the process (over 4 minis).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66EF8-D9A0-3C6D-3BB1-C9FE4BBEAF8B}"/>
              </a:ext>
            </a:extLst>
          </p:cNvPr>
          <p:cNvSpPr txBox="1"/>
          <p:nvPr/>
        </p:nvSpPr>
        <p:spPr>
          <a:xfrm>
            <a:off x="586852" y="5475533"/>
            <a:ext cx="530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https://github.com/phillip-bellevueU/csd-380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3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301</Words>
  <Application>Microsoft Office PowerPoint</Application>
  <PresentationFormat>Widescreen</PresentationFormat>
  <Paragraphs>149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Hero Quest Miniature Painting with Value Stream Mapping: Phillip Thoendel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thoendel</dc:creator>
  <cp:lastModifiedBy>phil thoendel</cp:lastModifiedBy>
  <cp:revision>12</cp:revision>
  <dcterms:created xsi:type="dcterms:W3CDTF">2024-06-18T21:43:34Z</dcterms:created>
  <dcterms:modified xsi:type="dcterms:W3CDTF">2024-06-19T17:45:42Z</dcterms:modified>
</cp:coreProperties>
</file>