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501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AA565-1FF0-B6D4-64B3-36F5A3DB2F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EAA39D-3130-85CE-1BCC-B9977933E7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5A890E-0B04-24D0-034A-83CA7E874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91568-3AB1-4B89-AB1B-34949B0DC9DD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F4DBD5-596B-41E7-15EC-FA7FE64A0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913A83-6915-9F5B-A614-33BA7D339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8A9B2-F9B6-42ED-BD43-716EC163E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565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C38A9-8E43-0ED8-A2CC-FAE343EF4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2C877E-0440-4DF9-ED84-88D90CEF3D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EC9E0B-C7DC-8891-B03F-24E23AE4A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91568-3AB1-4B89-AB1B-34949B0DC9DD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EE5C06-7056-4DFF-3EC7-CB04D3A20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5808BC-7D16-201B-91DF-E4C7A451F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8A9B2-F9B6-42ED-BD43-716EC163E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898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586D21-3288-8013-70FE-A154110B7D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35ABD2-D2BF-1DFE-85B7-DD0BDCA716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572DF7-D513-1B60-FEC3-6B62D4C28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91568-3AB1-4B89-AB1B-34949B0DC9DD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14336A-454B-5D5B-9BAC-91CDA2086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E3EE03-C872-C83C-FDD4-79BC83B7C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8A9B2-F9B6-42ED-BD43-716EC163E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072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7FE88-7255-7EE4-DAA4-5E8C32F64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079B6C-834B-8B55-4C34-54708AECC9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821C52-35D4-A240-1710-00AB6247A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91568-3AB1-4B89-AB1B-34949B0DC9DD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CA43C1-0922-F2AD-821C-A68F57CDB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08FDE1-1F2A-E1F6-0101-3BFB68E9F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8A9B2-F9B6-42ED-BD43-716EC163E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40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00EFE-AAF2-447B-72BD-C56A4D981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9DD508-3366-E71E-A1AA-5B23DF6D2C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FEA8A5-457E-96CC-C7CA-938C02DAA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91568-3AB1-4B89-AB1B-34949B0DC9DD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4910A8-BE85-7C5F-46CE-D5D32C0E9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0B7F6D-686A-0213-CCF3-2B2F42922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8A9B2-F9B6-42ED-BD43-716EC163E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630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3638F-86CF-838A-DF6C-B32438899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8DA9BC-618C-C512-114C-CA2140148F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58163E-10A3-A0AB-F438-2DB4106E7C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1D1654-F950-CFA2-E766-B53F05B21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91568-3AB1-4B89-AB1B-34949B0DC9DD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377C25-94A1-ABB7-563C-C9423CCCA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4B3BE0-418A-8358-A9B0-FA8660143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8A9B2-F9B6-42ED-BD43-716EC163E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74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BD2B5-3ABE-EDC0-CD78-803F4F3C1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BA408D-C6B1-913B-53D1-5621C88AC9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704DEC-492E-24F2-159F-B86505FAB9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4F34B8-A950-1733-FF80-89FA584D57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6A1A1B-BE29-A7B6-7084-C769472D29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30A8E3-14AD-6120-DCAD-109973DCC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91568-3AB1-4B89-AB1B-34949B0DC9DD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6A6072-9FB7-7881-B4E8-5078431E2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6EACAC-CCC3-B824-D874-C1F0CD637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8A9B2-F9B6-42ED-BD43-716EC163E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624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6EC27-2C44-D5E0-AE89-C0903A6F6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AFB47B-2E46-C447-869A-7DF28FD21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91568-3AB1-4B89-AB1B-34949B0DC9DD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8D9C70-17D1-BAAF-63D4-2A1C2BC83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AA4ADD-E4E2-B885-EE78-2149F3636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8A9B2-F9B6-42ED-BD43-716EC163E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174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5F6396-4D28-91D3-6F64-116B6C5DE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91568-3AB1-4B89-AB1B-34949B0DC9DD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916991-988C-B0A6-EB07-65A6B50DB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C81A5C-5833-D404-5AD8-EDA921066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8A9B2-F9B6-42ED-BD43-716EC163E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912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0C8AE-B211-FCDC-B8C6-AE7DF8408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D5A29C-4771-88A2-9278-4B0E3DDA41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B94777-8E6B-2D8E-90D3-FE35DE94C5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C7EBFF-1D34-CF91-0ED9-E6C7B1AA5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91568-3AB1-4B89-AB1B-34949B0DC9DD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638D88-4812-69EF-B741-80A359F4E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0B1B9C-C1D3-C6E2-3AB1-E72C105EC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8A9B2-F9B6-42ED-BD43-716EC163E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657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0D6F6-BDA3-D559-567F-AA72FF129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2C024F-EB62-8B46-889D-14B5DCD7DD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755DB5-92ED-E470-2ED6-E89946A33B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42F44E-0946-C917-7588-A19DD5F1A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91568-3AB1-4B89-AB1B-34949B0DC9DD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CFFB24-0268-A700-B087-E13CFADFA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BB52F2-2C34-ABF9-39B2-90CECC0D2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8A9B2-F9B6-42ED-BD43-716EC163E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347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76FEE3-3C83-8448-DA10-664CA8F3E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F5A563-624B-BFDB-F41E-B7BD1BAC64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2AEC6-EC7D-2A43-DCB7-445D4A5631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B191568-3AB1-4B89-AB1B-34949B0DC9DD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821C50-18BC-A1E8-CEAD-4554446C8F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AB17F6-6D57-A8D5-74F0-4BC85E7F64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E38A9B2-F9B6-42ED-BD43-716EC163E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551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76C2F-E1B5-21CD-2920-0A65E0528E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8409" y="0"/>
            <a:ext cx="10015182" cy="631374"/>
          </a:xfrm>
        </p:spPr>
        <p:txBody>
          <a:bodyPr>
            <a:normAutofit/>
          </a:bodyPr>
          <a:lstStyle/>
          <a:p>
            <a:r>
              <a:rPr lang="en-US" sz="2400" dirty="0"/>
              <a:t>Hero Quest Miniature Painting with Value Stream Mapping: Phillip Thoendel</a:t>
            </a:r>
          </a:p>
        </p:txBody>
      </p:sp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51A253CA-AB19-D87D-C37F-66CF67E178CF}"/>
              </a:ext>
            </a:extLst>
          </p:cNvPr>
          <p:cNvSpPr/>
          <p:nvPr/>
        </p:nvSpPr>
        <p:spPr>
          <a:xfrm>
            <a:off x="518898" y="771099"/>
            <a:ext cx="2169711" cy="5785148"/>
          </a:xfrm>
          <a:prstGeom prst="flowChartProcess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Plan/Prep</a:t>
            </a:r>
          </a:p>
        </p:txBody>
      </p:sp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600C6861-A456-AE6B-D4D1-9EA0ADECE020}"/>
              </a:ext>
            </a:extLst>
          </p:cNvPr>
          <p:cNvSpPr/>
          <p:nvPr/>
        </p:nvSpPr>
        <p:spPr>
          <a:xfrm>
            <a:off x="3380092" y="771099"/>
            <a:ext cx="2233685" cy="5785148"/>
          </a:xfrm>
          <a:prstGeom prst="flowChartProcess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Base Paint</a:t>
            </a:r>
            <a:endParaRPr lang="en-US" dirty="0"/>
          </a:p>
        </p:txBody>
      </p:sp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14AA3D94-8DF6-4F54-7F7B-7A4B08B7E5E1}"/>
              </a:ext>
            </a:extLst>
          </p:cNvPr>
          <p:cNvSpPr/>
          <p:nvPr/>
        </p:nvSpPr>
        <p:spPr>
          <a:xfrm>
            <a:off x="6364405" y="771099"/>
            <a:ext cx="2233685" cy="5785148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Shade/Wash</a:t>
            </a:r>
            <a:endParaRPr lang="en-US" dirty="0"/>
          </a:p>
        </p:txBody>
      </p: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1556CA68-5B5A-7814-4DDB-1837EE1478DF}"/>
              </a:ext>
            </a:extLst>
          </p:cNvPr>
          <p:cNvSpPr/>
          <p:nvPr/>
        </p:nvSpPr>
        <p:spPr>
          <a:xfrm>
            <a:off x="9348718" y="771099"/>
            <a:ext cx="2233685" cy="5785148"/>
          </a:xfrm>
          <a:prstGeom prst="flowChartProcess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Finish/Cleanup</a:t>
            </a:r>
            <a:endParaRPr lang="en-US" dirty="0"/>
          </a:p>
        </p:txBody>
      </p:sp>
      <p:sp>
        <p:nvSpPr>
          <p:cNvPr id="8" name="Flowchart: Alternate Process 7">
            <a:extLst>
              <a:ext uri="{FF2B5EF4-FFF2-40B4-BE49-F238E27FC236}">
                <a16:creationId xmlns:a16="http://schemas.microsoft.com/office/drawing/2014/main" id="{F302915A-B8EB-FEBD-756C-F5E0C43B214F}"/>
              </a:ext>
            </a:extLst>
          </p:cNvPr>
          <p:cNvSpPr/>
          <p:nvPr/>
        </p:nvSpPr>
        <p:spPr>
          <a:xfrm>
            <a:off x="777923" y="938072"/>
            <a:ext cx="1692322" cy="1105469"/>
          </a:xfrm>
          <a:prstGeom prst="flowChartAlternateProcess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Secure reference materials</a:t>
            </a:r>
          </a:p>
        </p:txBody>
      </p:sp>
      <p:sp>
        <p:nvSpPr>
          <p:cNvPr id="9" name="Flowchart: Alternate Process 8">
            <a:extLst>
              <a:ext uri="{FF2B5EF4-FFF2-40B4-BE49-F238E27FC236}">
                <a16:creationId xmlns:a16="http://schemas.microsoft.com/office/drawing/2014/main" id="{16A79FDF-7BB7-C775-6030-61C899C4CB3E}"/>
              </a:ext>
            </a:extLst>
          </p:cNvPr>
          <p:cNvSpPr/>
          <p:nvPr/>
        </p:nvSpPr>
        <p:spPr>
          <a:xfrm>
            <a:off x="777923" y="2256141"/>
            <a:ext cx="1692322" cy="1105469"/>
          </a:xfrm>
          <a:prstGeom prst="flowChartAlternateProcess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Assemble color list</a:t>
            </a:r>
          </a:p>
        </p:txBody>
      </p:sp>
      <p:sp>
        <p:nvSpPr>
          <p:cNvPr id="10" name="Flowchart: Alternate Process 9">
            <a:extLst>
              <a:ext uri="{FF2B5EF4-FFF2-40B4-BE49-F238E27FC236}">
                <a16:creationId xmlns:a16="http://schemas.microsoft.com/office/drawing/2014/main" id="{93558A0D-E6D1-B8C5-5120-3F39668CDF6C}"/>
              </a:ext>
            </a:extLst>
          </p:cNvPr>
          <p:cNvSpPr/>
          <p:nvPr/>
        </p:nvSpPr>
        <p:spPr>
          <a:xfrm>
            <a:off x="757592" y="4938214"/>
            <a:ext cx="1692322" cy="1105469"/>
          </a:xfrm>
          <a:prstGeom prst="flowChartAlternateProcess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Ready brushes and </a:t>
            </a:r>
            <a:r>
              <a:rPr lang="en-US" dirty="0" err="1"/>
              <a:t>watercups</a:t>
            </a:r>
            <a:endParaRPr lang="en-US" dirty="0"/>
          </a:p>
        </p:txBody>
      </p:sp>
      <p:sp>
        <p:nvSpPr>
          <p:cNvPr id="11" name="Flowchart: Alternate Process 10">
            <a:extLst>
              <a:ext uri="{FF2B5EF4-FFF2-40B4-BE49-F238E27FC236}">
                <a16:creationId xmlns:a16="http://schemas.microsoft.com/office/drawing/2014/main" id="{FC59FB3C-F2DA-7327-3337-79CC24871558}"/>
              </a:ext>
            </a:extLst>
          </p:cNvPr>
          <p:cNvSpPr/>
          <p:nvPr/>
        </p:nvSpPr>
        <p:spPr>
          <a:xfrm>
            <a:off x="777923" y="3620145"/>
            <a:ext cx="1692322" cy="1105469"/>
          </a:xfrm>
          <a:prstGeom prst="flowChartAlternateProcess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Prime Miniature</a:t>
            </a:r>
          </a:p>
        </p:txBody>
      </p:sp>
      <p:pic>
        <p:nvPicPr>
          <p:cNvPr id="13" name="Graphic 12" descr="Arrow Right with solid fill">
            <a:extLst>
              <a:ext uri="{FF2B5EF4-FFF2-40B4-BE49-F238E27FC236}">
                <a16:creationId xmlns:a16="http://schemas.microsoft.com/office/drawing/2014/main" id="{91BB11B4-5EFE-A43D-13B5-3FE08A4323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-216091" y="1137314"/>
            <a:ext cx="914400" cy="914400"/>
          </a:xfrm>
          <a:prstGeom prst="rect">
            <a:avLst/>
          </a:prstGeom>
        </p:spPr>
      </p:pic>
      <p:pic>
        <p:nvPicPr>
          <p:cNvPr id="14" name="Graphic 13" descr="Arrow Right with solid fill">
            <a:extLst>
              <a:ext uri="{FF2B5EF4-FFF2-40B4-BE49-F238E27FC236}">
                <a16:creationId xmlns:a16="http://schemas.microsoft.com/office/drawing/2014/main" id="{4109EA6A-DEBB-2C65-6939-5B18881EE9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32964" y="771099"/>
            <a:ext cx="582304" cy="914400"/>
          </a:xfrm>
          <a:prstGeom prst="rect">
            <a:avLst/>
          </a:prstGeom>
        </p:spPr>
      </p:pic>
      <p:pic>
        <p:nvPicPr>
          <p:cNvPr id="15" name="Graphic 14" descr="Arrow Right with solid fill">
            <a:extLst>
              <a:ext uri="{FF2B5EF4-FFF2-40B4-BE49-F238E27FC236}">
                <a16:creationId xmlns:a16="http://schemas.microsoft.com/office/drawing/2014/main" id="{3207546B-A900-93A7-4223-D026C718A1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22956" y="682389"/>
            <a:ext cx="582304" cy="914400"/>
          </a:xfrm>
          <a:prstGeom prst="rect">
            <a:avLst/>
          </a:prstGeom>
        </p:spPr>
      </p:pic>
      <p:pic>
        <p:nvPicPr>
          <p:cNvPr id="16" name="Graphic 15" descr="Arrow Right with solid fill">
            <a:extLst>
              <a:ext uri="{FF2B5EF4-FFF2-40B4-BE49-F238E27FC236}">
                <a16:creationId xmlns:a16="http://schemas.microsoft.com/office/drawing/2014/main" id="{FF1A7C25-B042-2892-3FC8-4A36FE998C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86800" y="680114"/>
            <a:ext cx="582304" cy="914400"/>
          </a:xfrm>
          <a:prstGeom prst="rect">
            <a:avLst/>
          </a:prstGeom>
        </p:spPr>
      </p:pic>
      <p:sp>
        <p:nvSpPr>
          <p:cNvPr id="17" name="Flowchart: Alternate Process 16">
            <a:extLst>
              <a:ext uri="{FF2B5EF4-FFF2-40B4-BE49-F238E27FC236}">
                <a16:creationId xmlns:a16="http://schemas.microsoft.com/office/drawing/2014/main" id="{47971287-40EB-B956-557E-F317879060A1}"/>
              </a:ext>
            </a:extLst>
          </p:cNvPr>
          <p:cNvSpPr/>
          <p:nvPr/>
        </p:nvSpPr>
        <p:spPr>
          <a:xfrm>
            <a:off x="3659877" y="977373"/>
            <a:ext cx="1692322" cy="1105469"/>
          </a:xfrm>
          <a:prstGeom prst="flowChartAlternateProcess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Paint largest features</a:t>
            </a:r>
          </a:p>
        </p:txBody>
      </p:sp>
      <p:sp>
        <p:nvSpPr>
          <p:cNvPr id="18" name="Flowchart: Alternate Process 17">
            <a:extLst>
              <a:ext uri="{FF2B5EF4-FFF2-40B4-BE49-F238E27FC236}">
                <a16:creationId xmlns:a16="http://schemas.microsoft.com/office/drawing/2014/main" id="{F42E9242-009C-1E24-21CA-62C8F786306C}"/>
              </a:ext>
            </a:extLst>
          </p:cNvPr>
          <p:cNvSpPr/>
          <p:nvPr/>
        </p:nvSpPr>
        <p:spPr>
          <a:xfrm>
            <a:off x="6619164" y="2330906"/>
            <a:ext cx="1692322" cy="1105469"/>
          </a:xfrm>
          <a:prstGeom prst="flowChartAlternateProcess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Shade secondary features</a:t>
            </a:r>
          </a:p>
        </p:txBody>
      </p:sp>
      <p:sp>
        <p:nvSpPr>
          <p:cNvPr id="19" name="Flowchart: Alternate Process 18">
            <a:extLst>
              <a:ext uri="{FF2B5EF4-FFF2-40B4-BE49-F238E27FC236}">
                <a16:creationId xmlns:a16="http://schemas.microsoft.com/office/drawing/2014/main" id="{1077C769-DCE5-73CF-811D-4F967C613A32}"/>
              </a:ext>
            </a:extLst>
          </p:cNvPr>
          <p:cNvSpPr/>
          <p:nvPr/>
        </p:nvSpPr>
        <p:spPr>
          <a:xfrm>
            <a:off x="9632479" y="2319744"/>
            <a:ext cx="1692322" cy="1105469"/>
          </a:xfrm>
          <a:prstGeom prst="flowChartAlternateProcess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Apply Base effects</a:t>
            </a:r>
          </a:p>
        </p:txBody>
      </p:sp>
      <p:sp>
        <p:nvSpPr>
          <p:cNvPr id="20" name="Flowchart: Alternate Process 19">
            <a:extLst>
              <a:ext uri="{FF2B5EF4-FFF2-40B4-BE49-F238E27FC236}">
                <a16:creationId xmlns:a16="http://schemas.microsoft.com/office/drawing/2014/main" id="{564606AC-3494-85AA-CD0E-5BAB689BB69C}"/>
              </a:ext>
            </a:extLst>
          </p:cNvPr>
          <p:cNvSpPr/>
          <p:nvPr/>
        </p:nvSpPr>
        <p:spPr>
          <a:xfrm>
            <a:off x="9619399" y="968568"/>
            <a:ext cx="1692322" cy="1105469"/>
          </a:xfrm>
          <a:prstGeom prst="flowChartAlternateProcess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Paint Base of miniature </a:t>
            </a:r>
          </a:p>
        </p:txBody>
      </p:sp>
      <p:sp>
        <p:nvSpPr>
          <p:cNvPr id="21" name="Flowchart: Alternate Process 20">
            <a:extLst>
              <a:ext uri="{FF2B5EF4-FFF2-40B4-BE49-F238E27FC236}">
                <a16:creationId xmlns:a16="http://schemas.microsoft.com/office/drawing/2014/main" id="{A506CF40-5280-B3C3-7070-9DBAD27E03C0}"/>
              </a:ext>
            </a:extLst>
          </p:cNvPr>
          <p:cNvSpPr/>
          <p:nvPr/>
        </p:nvSpPr>
        <p:spPr>
          <a:xfrm>
            <a:off x="6619164" y="946245"/>
            <a:ext cx="1692322" cy="1105469"/>
          </a:xfrm>
          <a:prstGeom prst="flowChartAlternateProcess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Shade Dominant features</a:t>
            </a:r>
          </a:p>
        </p:txBody>
      </p:sp>
      <p:sp>
        <p:nvSpPr>
          <p:cNvPr id="22" name="Flowchart: Alternate Process 21">
            <a:extLst>
              <a:ext uri="{FF2B5EF4-FFF2-40B4-BE49-F238E27FC236}">
                <a16:creationId xmlns:a16="http://schemas.microsoft.com/office/drawing/2014/main" id="{1C754F7E-3645-BCA2-62A2-1E0F3F179615}"/>
              </a:ext>
            </a:extLst>
          </p:cNvPr>
          <p:cNvSpPr/>
          <p:nvPr/>
        </p:nvSpPr>
        <p:spPr>
          <a:xfrm>
            <a:off x="9667161" y="4951614"/>
            <a:ext cx="1692322" cy="1105469"/>
          </a:xfrm>
          <a:prstGeom prst="flowChartAlternateProcess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Store miniatures in secure case</a:t>
            </a:r>
          </a:p>
        </p:txBody>
      </p:sp>
      <p:sp>
        <p:nvSpPr>
          <p:cNvPr id="23" name="Flowchart: Alternate Process 22">
            <a:extLst>
              <a:ext uri="{FF2B5EF4-FFF2-40B4-BE49-F238E27FC236}">
                <a16:creationId xmlns:a16="http://schemas.microsoft.com/office/drawing/2014/main" id="{C5AFE355-DFDE-D565-A4BD-B3507A3C3126}"/>
              </a:ext>
            </a:extLst>
          </p:cNvPr>
          <p:cNvSpPr/>
          <p:nvPr/>
        </p:nvSpPr>
        <p:spPr>
          <a:xfrm>
            <a:off x="9680808" y="3663673"/>
            <a:ext cx="1692322" cy="1105469"/>
          </a:xfrm>
          <a:prstGeom prst="flowChartAlternateProcess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Cleanup work station</a:t>
            </a:r>
          </a:p>
        </p:txBody>
      </p:sp>
      <p:sp>
        <p:nvSpPr>
          <p:cNvPr id="24" name="Flowchart: Alternate Process 23">
            <a:extLst>
              <a:ext uri="{FF2B5EF4-FFF2-40B4-BE49-F238E27FC236}">
                <a16:creationId xmlns:a16="http://schemas.microsoft.com/office/drawing/2014/main" id="{D641EFC3-C522-0D50-A69B-84365DE64B70}"/>
              </a:ext>
            </a:extLst>
          </p:cNvPr>
          <p:cNvSpPr/>
          <p:nvPr/>
        </p:nvSpPr>
        <p:spPr>
          <a:xfrm>
            <a:off x="3637125" y="2330906"/>
            <a:ext cx="1692322" cy="1105469"/>
          </a:xfrm>
          <a:prstGeom prst="flowChartAlternateProcess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Pick out details</a:t>
            </a:r>
          </a:p>
        </p:txBody>
      </p:sp>
      <p:sp>
        <p:nvSpPr>
          <p:cNvPr id="25" name="Flowchart: Alternate Process 24">
            <a:extLst>
              <a:ext uri="{FF2B5EF4-FFF2-40B4-BE49-F238E27FC236}">
                <a16:creationId xmlns:a16="http://schemas.microsoft.com/office/drawing/2014/main" id="{010835D7-8B76-4E9D-2ABE-6616BCB1FD2F}"/>
              </a:ext>
            </a:extLst>
          </p:cNvPr>
          <p:cNvSpPr/>
          <p:nvPr/>
        </p:nvSpPr>
        <p:spPr>
          <a:xfrm>
            <a:off x="6651014" y="4951614"/>
            <a:ext cx="1692322" cy="1105469"/>
          </a:xfrm>
          <a:prstGeom prst="flowChartAlternateProcess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Apply 2</a:t>
            </a:r>
            <a:r>
              <a:rPr lang="en-US" baseline="30000" dirty="0"/>
              <a:t>nd</a:t>
            </a:r>
            <a:r>
              <a:rPr lang="en-US" dirty="0"/>
              <a:t> highlights</a:t>
            </a:r>
          </a:p>
        </p:txBody>
      </p:sp>
      <p:sp>
        <p:nvSpPr>
          <p:cNvPr id="26" name="Flowchart: Alternate Process 25">
            <a:extLst>
              <a:ext uri="{FF2B5EF4-FFF2-40B4-BE49-F238E27FC236}">
                <a16:creationId xmlns:a16="http://schemas.microsoft.com/office/drawing/2014/main" id="{EBEE5BF3-5692-36F0-2B52-BE84C06ECDE9}"/>
              </a:ext>
            </a:extLst>
          </p:cNvPr>
          <p:cNvSpPr/>
          <p:nvPr/>
        </p:nvSpPr>
        <p:spPr>
          <a:xfrm>
            <a:off x="6619164" y="3663673"/>
            <a:ext cx="1692322" cy="1105469"/>
          </a:xfrm>
          <a:prstGeom prst="flowChartAlternateProcess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Apply final wash</a:t>
            </a:r>
          </a:p>
        </p:txBody>
      </p:sp>
      <p:sp>
        <p:nvSpPr>
          <p:cNvPr id="27" name="Flowchart: Alternate Process 26">
            <a:extLst>
              <a:ext uri="{FF2B5EF4-FFF2-40B4-BE49-F238E27FC236}">
                <a16:creationId xmlns:a16="http://schemas.microsoft.com/office/drawing/2014/main" id="{96119DE9-6434-E0BB-2000-7AE4029CB65E}"/>
              </a:ext>
            </a:extLst>
          </p:cNvPr>
          <p:cNvSpPr/>
          <p:nvPr/>
        </p:nvSpPr>
        <p:spPr>
          <a:xfrm>
            <a:off x="3637125" y="4956162"/>
            <a:ext cx="1692322" cy="1105469"/>
          </a:xfrm>
          <a:prstGeom prst="flowChartAlternateProcess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Touchup Mistakes</a:t>
            </a:r>
          </a:p>
        </p:txBody>
      </p:sp>
      <p:sp>
        <p:nvSpPr>
          <p:cNvPr id="28" name="Flowchart: Alternate Process 27">
            <a:extLst>
              <a:ext uri="{FF2B5EF4-FFF2-40B4-BE49-F238E27FC236}">
                <a16:creationId xmlns:a16="http://schemas.microsoft.com/office/drawing/2014/main" id="{5C9BD45F-9846-A89F-6DFA-551591731280}"/>
              </a:ext>
            </a:extLst>
          </p:cNvPr>
          <p:cNvSpPr/>
          <p:nvPr/>
        </p:nvSpPr>
        <p:spPr>
          <a:xfrm>
            <a:off x="3659877" y="3663672"/>
            <a:ext cx="1692322" cy="1105469"/>
          </a:xfrm>
          <a:prstGeom prst="flowChartAlternateProcess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Apply Highlights</a:t>
            </a:r>
          </a:p>
        </p:txBody>
      </p:sp>
    </p:spTree>
    <p:extLst>
      <p:ext uri="{BB962C8B-B14F-4D97-AF65-F5344CB8AC3E}">
        <p14:creationId xmlns:p14="http://schemas.microsoft.com/office/powerpoint/2010/main" val="1990614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96A7B92-74D8-1A04-FE1B-47911438D8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7829887"/>
              </p:ext>
            </p:extLst>
          </p:nvPr>
        </p:nvGraphicFramePr>
        <p:xfrm>
          <a:off x="230494" y="232011"/>
          <a:ext cx="5665339" cy="18710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11482">
                  <a:extLst>
                    <a:ext uri="{9D8B030D-6E8A-4147-A177-3AD203B41FA5}">
                      <a16:colId xmlns:a16="http://schemas.microsoft.com/office/drawing/2014/main" val="2142658487"/>
                    </a:ext>
                  </a:extLst>
                </a:gridCol>
                <a:gridCol w="2253857">
                  <a:extLst>
                    <a:ext uri="{9D8B030D-6E8A-4147-A177-3AD203B41FA5}">
                      <a16:colId xmlns:a16="http://schemas.microsoft.com/office/drawing/2014/main" val="1300095942"/>
                    </a:ext>
                  </a:extLst>
                </a:gridCol>
              </a:tblGrid>
              <a:tr h="387645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Plan/Prep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Est Time in Minutes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8663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Secure reference materials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4512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Assemble color 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1740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Prime Miniature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2520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Ready brushes and </a:t>
                      </a:r>
                      <a:r>
                        <a:rPr lang="en-US" dirty="0" err="1"/>
                        <a:t>watercups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5719901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FDBD89D-694B-0D67-2E1C-B5913696E7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4545478"/>
              </p:ext>
            </p:extLst>
          </p:nvPr>
        </p:nvGraphicFramePr>
        <p:xfrm>
          <a:off x="6180918" y="232011"/>
          <a:ext cx="5665339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61225">
                  <a:extLst>
                    <a:ext uri="{9D8B030D-6E8A-4147-A177-3AD203B41FA5}">
                      <a16:colId xmlns:a16="http://schemas.microsoft.com/office/drawing/2014/main" val="2142658487"/>
                    </a:ext>
                  </a:extLst>
                </a:gridCol>
                <a:gridCol w="2204114">
                  <a:extLst>
                    <a:ext uri="{9D8B030D-6E8A-4147-A177-3AD203B41FA5}">
                      <a16:colId xmlns:a16="http://schemas.microsoft.com/office/drawing/2014/main" val="130009594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Base Paint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Est Time in Minutes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8663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Paint largest 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4512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Pick out details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1740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Apply Highlights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2520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Touchup Mistakes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571990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ADB195C-C1CA-3CE1-439C-370277A823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4884971"/>
              </p:ext>
            </p:extLst>
          </p:nvPr>
        </p:nvGraphicFramePr>
        <p:xfrm>
          <a:off x="230494" y="2874081"/>
          <a:ext cx="5631219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18468">
                  <a:extLst>
                    <a:ext uri="{9D8B030D-6E8A-4147-A177-3AD203B41FA5}">
                      <a16:colId xmlns:a16="http://schemas.microsoft.com/office/drawing/2014/main" val="2142658487"/>
                    </a:ext>
                  </a:extLst>
                </a:gridCol>
                <a:gridCol w="2212751">
                  <a:extLst>
                    <a:ext uri="{9D8B030D-6E8A-4147-A177-3AD203B41FA5}">
                      <a16:colId xmlns:a16="http://schemas.microsoft.com/office/drawing/2014/main" val="130009594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Shade/Wash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Est Time in Minutes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8663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Shade Dominant 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4512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Shade secondary 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1740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Apply final wash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2520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Apply 2</a:t>
                      </a:r>
                      <a:r>
                        <a:rPr lang="en-US" baseline="30000" dirty="0"/>
                        <a:t>nd</a:t>
                      </a:r>
                      <a:r>
                        <a:rPr lang="en-US" dirty="0"/>
                        <a:t> highlights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571990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8A45919-E13B-BF12-DD48-E062400A8DC4}"/>
              </a:ext>
            </a:extLst>
          </p:cNvPr>
          <p:cNvSpPr txBox="1"/>
          <p:nvPr/>
        </p:nvSpPr>
        <p:spPr>
          <a:xfrm>
            <a:off x="10074618" y="6073253"/>
            <a:ext cx="1771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Phillip Thoendel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96A7B92-74D8-1A04-FE1B-47911438D8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7487244"/>
              </p:ext>
            </p:extLst>
          </p:nvPr>
        </p:nvGraphicFramePr>
        <p:xfrm>
          <a:off x="6279864" y="2874385"/>
          <a:ext cx="5631219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4054">
                  <a:extLst>
                    <a:ext uri="{9D8B030D-6E8A-4147-A177-3AD203B41FA5}">
                      <a16:colId xmlns:a16="http://schemas.microsoft.com/office/drawing/2014/main" val="2142658487"/>
                    </a:ext>
                  </a:extLst>
                </a:gridCol>
                <a:gridCol w="2277165">
                  <a:extLst>
                    <a:ext uri="{9D8B030D-6E8A-4147-A177-3AD203B41FA5}">
                      <a16:colId xmlns:a16="http://schemas.microsoft.com/office/drawing/2014/main" val="1300095942"/>
                    </a:ext>
                  </a:extLst>
                </a:gridCol>
              </a:tblGrid>
              <a:tr h="340871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Plan/Prep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Est Time in Minutes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8663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Paint Base of miniature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4512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Apply Base effects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1740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Cleanup work station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2520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Store miniatures in secure case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5719901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BF2A4C1-7583-5F01-1294-17C3B25DC9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8909582"/>
              </p:ext>
            </p:extLst>
          </p:nvPr>
        </p:nvGraphicFramePr>
        <p:xfrm>
          <a:off x="230494" y="6073253"/>
          <a:ext cx="5542507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2507">
                  <a:extLst>
                    <a:ext uri="{9D8B030D-6E8A-4147-A177-3AD203B41FA5}">
                      <a16:colId xmlns:a16="http://schemas.microsoft.com/office/drawing/2014/main" val="10750829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Total estimated time: 265min (4.4hrs)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9054688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C96F8E8-FB6C-930C-A74A-22A6C07748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3141278"/>
              </p:ext>
            </p:extLst>
          </p:nvPr>
        </p:nvGraphicFramePr>
        <p:xfrm>
          <a:off x="230494" y="2319020"/>
          <a:ext cx="26400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0084">
                  <a:extLst>
                    <a:ext uri="{9D8B030D-6E8A-4147-A177-3AD203B41FA5}">
                      <a16:colId xmlns:a16="http://schemas.microsoft.com/office/drawing/2014/main" val="1075082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Estimated time: 55min 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9054688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7ABB68F0-01E8-E6BA-1BD7-8E19961E6B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758563"/>
              </p:ext>
            </p:extLst>
          </p:nvPr>
        </p:nvGraphicFramePr>
        <p:xfrm>
          <a:off x="6279864" y="2319020"/>
          <a:ext cx="26400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0084">
                  <a:extLst>
                    <a:ext uri="{9D8B030D-6E8A-4147-A177-3AD203B41FA5}">
                      <a16:colId xmlns:a16="http://schemas.microsoft.com/office/drawing/2014/main" val="1075082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Estimated time: 125min 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9054688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E5ADFCF3-0168-5AC9-EB6D-6CC6D14456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911717"/>
              </p:ext>
            </p:extLst>
          </p:nvPr>
        </p:nvGraphicFramePr>
        <p:xfrm>
          <a:off x="230494" y="4982374"/>
          <a:ext cx="26400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0084">
                  <a:extLst>
                    <a:ext uri="{9D8B030D-6E8A-4147-A177-3AD203B41FA5}">
                      <a16:colId xmlns:a16="http://schemas.microsoft.com/office/drawing/2014/main" val="1075082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Estimated time: 50min 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9054688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5F267754-0F20-C555-A204-0CD622310F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7354203"/>
              </p:ext>
            </p:extLst>
          </p:nvPr>
        </p:nvGraphicFramePr>
        <p:xfrm>
          <a:off x="6279864" y="4982374"/>
          <a:ext cx="26400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0084">
                  <a:extLst>
                    <a:ext uri="{9D8B030D-6E8A-4147-A177-3AD203B41FA5}">
                      <a16:colId xmlns:a16="http://schemas.microsoft.com/office/drawing/2014/main" val="1075082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Estimated time: 35min 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90546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8724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FEDB506-3E81-3CE0-2851-133A14BD874F}"/>
              </a:ext>
            </a:extLst>
          </p:cNvPr>
          <p:cNvSpPr txBox="1"/>
          <p:nvPr/>
        </p:nvSpPr>
        <p:spPr>
          <a:xfrm>
            <a:off x="9580728" y="620973"/>
            <a:ext cx="1771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Phillip Thoendel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712ECBA-3A2E-8F5A-7419-F645A784F0F8}"/>
              </a:ext>
            </a:extLst>
          </p:cNvPr>
          <p:cNvSpPr/>
          <p:nvPr/>
        </p:nvSpPr>
        <p:spPr>
          <a:xfrm>
            <a:off x="634619" y="1460310"/>
            <a:ext cx="6933063" cy="324816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B24EDD-348A-81F6-1A64-AEACF791DB40}"/>
              </a:ext>
            </a:extLst>
          </p:cNvPr>
          <p:cNvSpPr txBox="1"/>
          <p:nvPr/>
        </p:nvSpPr>
        <p:spPr>
          <a:xfrm>
            <a:off x="764273" y="968148"/>
            <a:ext cx="3336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Opportunities for optimization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E119BA1-F36A-3441-089A-154E8B0B05D7}"/>
              </a:ext>
            </a:extLst>
          </p:cNvPr>
          <p:cNvSpPr txBox="1"/>
          <p:nvPr/>
        </p:nvSpPr>
        <p:spPr>
          <a:xfrm>
            <a:off x="825689" y="1638151"/>
            <a:ext cx="636668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By painting similar miniatures in batches, we can reduce several steps in the process. However, the benefits will not be seen until the batch is finished.</a:t>
            </a:r>
          </a:p>
          <a:p>
            <a:endParaRPr lang="en-US" dirty="0"/>
          </a:p>
          <a:p>
            <a:r>
              <a:rPr lang="en-US" dirty="0"/>
              <a:t>The entire prep process only needs to be done only once if painting similar miniatures (</a:t>
            </a:r>
            <a:r>
              <a:rPr lang="en-US" dirty="0" err="1"/>
              <a:t>ie</a:t>
            </a:r>
            <a:r>
              <a:rPr lang="en-US" dirty="0"/>
              <a:t>, all the skeletons, or all the orcs) which over the course of 4 miniatures reduces the total estimated time by nearly 3 hours! Additionally, the clean up and storage would be consolidated as well removing another 30 minutes from </a:t>
            </a:r>
            <a:r>
              <a:rPr lang="en-US"/>
              <a:t>the process (over 4 minis).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8382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292</Words>
  <Application>Microsoft Office PowerPoint</Application>
  <PresentationFormat>Widescreen</PresentationFormat>
  <Paragraphs>148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Hero Quest Miniature Painting with Value Stream Mapping: Phillip Thoendel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phil thoendel</dc:creator>
  <cp:lastModifiedBy>phil thoendel</cp:lastModifiedBy>
  <cp:revision>11</cp:revision>
  <dcterms:created xsi:type="dcterms:W3CDTF">2024-06-18T21:43:34Z</dcterms:created>
  <dcterms:modified xsi:type="dcterms:W3CDTF">2024-06-19T17:38:59Z</dcterms:modified>
</cp:coreProperties>
</file>