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342" r:id="rId5"/>
    <p:sldId id="365" r:id="rId6"/>
    <p:sldId id="375" r:id="rId7"/>
    <p:sldId id="373" r:id="rId8"/>
    <p:sldId id="382" r:id="rId9"/>
    <p:sldId id="383" r:id="rId10"/>
    <p:sldId id="376" r:id="rId11"/>
    <p:sldId id="377" r:id="rId12"/>
    <p:sldId id="374" r:id="rId13"/>
    <p:sldId id="3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3" autoAdjust="0"/>
    <p:restoredTop sz="95388" autoAdjust="0"/>
  </p:normalViewPr>
  <p:slideViewPr>
    <p:cSldViewPr snapToGrid="0" snapToObjects="1" showGuides="1">
      <p:cViewPr varScale="1">
        <p:scale>
          <a:sx n="113" d="100"/>
          <a:sy n="113" d="100"/>
        </p:scale>
        <p:origin x="125"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6/25/2024</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6/25/2024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10</a:t>
            </a:fld>
            <a:endParaRPr lang="en-US" dirty="0"/>
          </a:p>
        </p:txBody>
      </p:sp>
    </p:spTree>
    <p:extLst>
      <p:ext uri="{BB962C8B-B14F-4D97-AF65-F5344CB8AC3E}">
        <p14:creationId xmlns:p14="http://schemas.microsoft.com/office/powerpoint/2010/main" val="4167890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4</a:t>
            </a:fld>
            <a:endParaRPr lang="en-US" dirty="0"/>
          </a:p>
        </p:txBody>
      </p:sp>
    </p:spTree>
    <p:extLst>
      <p:ext uri="{BB962C8B-B14F-4D97-AF65-F5344CB8AC3E}">
        <p14:creationId xmlns:p14="http://schemas.microsoft.com/office/powerpoint/2010/main" val="1860164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5</a:t>
            </a:fld>
            <a:endParaRPr lang="en-US" dirty="0"/>
          </a:p>
        </p:txBody>
      </p:sp>
    </p:spTree>
    <p:extLst>
      <p:ext uri="{BB962C8B-B14F-4D97-AF65-F5344CB8AC3E}">
        <p14:creationId xmlns:p14="http://schemas.microsoft.com/office/powerpoint/2010/main" val="274749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6</a:t>
            </a:fld>
            <a:endParaRPr lang="en-US" dirty="0"/>
          </a:p>
        </p:txBody>
      </p:sp>
    </p:spTree>
    <p:extLst>
      <p:ext uri="{BB962C8B-B14F-4D97-AF65-F5344CB8AC3E}">
        <p14:creationId xmlns:p14="http://schemas.microsoft.com/office/powerpoint/2010/main" val="3503709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7</a:t>
            </a:fld>
            <a:endParaRPr lang="en-US" dirty="0"/>
          </a:p>
        </p:txBody>
      </p:sp>
    </p:spTree>
    <p:extLst>
      <p:ext uri="{BB962C8B-B14F-4D97-AF65-F5344CB8AC3E}">
        <p14:creationId xmlns:p14="http://schemas.microsoft.com/office/powerpoint/2010/main" val="2493029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8</a:t>
            </a:fld>
            <a:endParaRPr lang="en-US" dirty="0"/>
          </a:p>
        </p:txBody>
      </p:sp>
    </p:spTree>
    <p:extLst>
      <p:ext uri="{BB962C8B-B14F-4D97-AF65-F5344CB8AC3E}">
        <p14:creationId xmlns:p14="http://schemas.microsoft.com/office/powerpoint/2010/main" val="712487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9</a:t>
            </a:fld>
            <a:endParaRPr lang="en-US" dirty="0"/>
          </a:p>
        </p:txBody>
      </p:sp>
    </p:spTree>
    <p:extLst>
      <p:ext uri="{BB962C8B-B14F-4D97-AF65-F5344CB8AC3E}">
        <p14:creationId xmlns:p14="http://schemas.microsoft.com/office/powerpoint/2010/main" val="9350729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lertops.com/on-call-rotation/" TargetMode="External"/><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hyperlink" Target="https://www.pagerduty.com/resources/learn/call-rotations-schedule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1347892" y="2628054"/>
            <a:ext cx="9645227" cy="1016000"/>
          </a:xfrm>
        </p:spPr>
        <p:txBody>
          <a:bodyPr anchor="b"/>
          <a:lstStyle/>
          <a:p>
            <a:r>
              <a:rPr lang="en-US" sz="5000" dirty="0"/>
              <a:t>Pager rotation duties: best practices</a:t>
            </a:r>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7240694" y="4839029"/>
            <a:ext cx="5554133" cy="379825"/>
          </a:xfrm>
        </p:spPr>
        <p:txBody>
          <a:bodyPr/>
          <a:lstStyle/>
          <a:p>
            <a:r>
              <a:rPr lang="en-US" sz="1600" dirty="0"/>
              <a:t>By Phillip Thoendel</a:t>
            </a:r>
          </a:p>
        </p:txBody>
      </p:sp>
    </p:spTree>
    <p:extLst>
      <p:ext uri="{BB962C8B-B14F-4D97-AF65-F5344CB8AC3E}">
        <p14:creationId xmlns:p14="http://schemas.microsoft.com/office/powerpoint/2010/main" val="249803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a:xfrm>
            <a:off x="835831" y="173735"/>
            <a:ext cx="4409514" cy="2203704"/>
          </a:xfrm>
        </p:spPr>
        <p:txBody>
          <a:bodyPr/>
          <a:lstStyle/>
          <a:p>
            <a:r>
              <a:rPr lang="en-US" dirty="0"/>
              <a:t>references</a:t>
            </a:r>
          </a:p>
        </p:txBody>
      </p:sp>
      <p:sp>
        <p:nvSpPr>
          <p:cNvPr id="14" name="Text Placeholder 2">
            <a:extLst>
              <a:ext uri="{FF2B5EF4-FFF2-40B4-BE49-F238E27FC236}">
                <a16:creationId xmlns:a16="http://schemas.microsoft.com/office/drawing/2014/main" id="{AE5F2E56-9F77-E1C2-EC04-EA959822CA61}"/>
              </a:ext>
            </a:extLst>
          </p:cNvPr>
          <p:cNvSpPr>
            <a:spLocks noGrp="1"/>
          </p:cNvSpPr>
          <p:nvPr>
            <p:ph sz="quarter" idx="14"/>
          </p:nvPr>
        </p:nvSpPr>
        <p:spPr>
          <a:xfrm>
            <a:off x="831850" y="3079119"/>
            <a:ext cx="4413250" cy="2752725"/>
          </a:xfrm>
        </p:spPr>
        <p:txBody>
          <a:bodyPr/>
          <a:lstStyle/>
          <a:p>
            <a:r>
              <a:rPr lang="en-US" dirty="0">
                <a:hlinkClick r:id="rId3"/>
              </a:rPr>
              <a:t>https://alertops.com/on-call-rotation/</a:t>
            </a:r>
            <a:endParaRPr lang="en-US" dirty="0"/>
          </a:p>
          <a:p>
            <a:r>
              <a:rPr lang="en-US" dirty="0">
                <a:hlinkClick r:id="rId4"/>
              </a:rPr>
              <a:t>https://www.pagerduty.com/resources/learn/call-rotations-schedules/</a:t>
            </a:r>
            <a:endParaRPr lang="en-US" dirty="0"/>
          </a:p>
          <a:p>
            <a:r>
              <a:rPr lang="en-US" dirty="0"/>
              <a:t> </a:t>
            </a:r>
          </a:p>
          <a:p>
            <a:endParaRPr lang="en-US" dirty="0"/>
          </a:p>
        </p:txBody>
      </p:sp>
      <p:sp>
        <p:nvSpPr>
          <p:cNvPr id="2" name="TextBox 1">
            <a:extLst>
              <a:ext uri="{FF2B5EF4-FFF2-40B4-BE49-F238E27FC236}">
                <a16:creationId xmlns:a16="http://schemas.microsoft.com/office/drawing/2014/main" id="{8F8F4FE7-CCF1-4130-5D3A-6981EF2AD1F5}"/>
              </a:ext>
            </a:extLst>
          </p:cNvPr>
          <p:cNvSpPr txBox="1"/>
          <p:nvPr/>
        </p:nvSpPr>
        <p:spPr>
          <a:xfrm>
            <a:off x="831850" y="2706585"/>
            <a:ext cx="1076960" cy="369332"/>
          </a:xfrm>
          <a:prstGeom prst="rect">
            <a:avLst/>
          </a:prstGeom>
          <a:noFill/>
        </p:spPr>
        <p:txBody>
          <a:bodyPr wrap="square" rtlCol="0">
            <a:spAutoFit/>
          </a:bodyPr>
          <a:lstStyle/>
          <a:p>
            <a:r>
              <a:rPr lang="en-US" dirty="0">
                <a:solidFill>
                  <a:schemeClr val="bg1"/>
                </a:solidFill>
              </a:rPr>
              <a:t>web</a:t>
            </a:r>
          </a:p>
        </p:txBody>
      </p:sp>
      <p:sp>
        <p:nvSpPr>
          <p:cNvPr id="3" name="TextBox 2">
            <a:extLst>
              <a:ext uri="{FF2B5EF4-FFF2-40B4-BE49-F238E27FC236}">
                <a16:creationId xmlns:a16="http://schemas.microsoft.com/office/drawing/2014/main" id="{B45236F7-13B7-B989-92A3-A644FD1FEA9A}"/>
              </a:ext>
            </a:extLst>
          </p:cNvPr>
          <p:cNvSpPr txBox="1"/>
          <p:nvPr/>
        </p:nvSpPr>
        <p:spPr>
          <a:xfrm>
            <a:off x="835831" y="4486189"/>
            <a:ext cx="1076960" cy="369332"/>
          </a:xfrm>
          <a:prstGeom prst="rect">
            <a:avLst/>
          </a:prstGeom>
          <a:noFill/>
        </p:spPr>
        <p:txBody>
          <a:bodyPr wrap="square" rtlCol="0">
            <a:spAutoFit/>
          </a:bodyPr>
          <a:lstStyle/>
          <a:p>
            <a:r>
              <a:rPr lang="en-US" dirty="0">
                <a:solidFill>
                  <a:schemeClr val="bg1"/>
                </a:solidFill>
              </a:rPr>
              <a:t>book</a:t>
            </a:r>
          </a:p>
        </p:txBody>
      </p:sp>
      <p:sp>
        <p:nvSpPr>
          <p:cNvPr id="4" name="Text Placeholder 2">
            <a:extLst>
              <a:ext uri="{FF2B5EF4-FFF2-40B4-BE49-F238E27FC236}">
                <a16:creationId xmlns:a16="http://schemas.microsoft.com/office/drawing/2014/main" id="{47E1B2F3-8091-A04C-D0D3-C66F05C7BBD3}"/>
              </a:ext>
            </a:extLst>
          </p:cNvPr>
          <p:cNvSpPr txBox="1">
            <a:spLocks/>
          </p:cNvSpPr>
          <p:nvPr/>
        </p:nvSpPr>
        <p:spPr>
          <a:xfrm>
            <a:off x="823807" y="4804626"/>
            <a:ext cx="5524923" cy="2752725"/>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bg1"/>
                </a:solidFill>
                <a:latin typeface="+mn-lt"/>
                <a:ea typeface="+mn-ea"/>
                <a:cs typeface="Biome" panose="020B0503030204020804" pitchFamily="34" charset="0"/>
              </a:defRPr>
            </a:lvl1pPr>
            <a:lvl2pPr marL="800100" indent="-342900" algn="l" defTabSz="914400" rtl="0" eaLnBrk="1" latinLnBrk="0" hangingPunct="1">
              <a:lnSpc>
                <a:spcPct val="120000"/>
              </a:lnSpc>
              <a:spcBef>
                <a:spcPts val="1000"/>
              </a:spcBef>
              <a:buClr>
                <a:schemeClr val="accent3"/>
              </a:buClr>
              <a:buFont typeface="Arial" panose="020B0604020202020204" pitchFamily="34" charset="0"/>
              <a:buChar char="•"/>
              <a:defRPr sz="1600" kern="1200">
                <a:solidFill>
                  <a:schemeClr val="bg1"/>
                </a:solidFill>
                <a:latin typeface="+mn-lt"/>
                <a:ea typeface="+mn-ea"/>
                <a:cs typeface="+mn-cs"/>
              </a:defRPr>
            </a:lvl2pPr>
            <a:lvl3pPr marL="1257300" indent="-342900" algn="l" defTabSz="914400" rtl="0" eaLnBrk="1" latinLnBrk="0" hangingPunct="1">
              <a:lnSpc>
                <a:spcPct val="120000"/>
              </a:lnSpc>
              <a:spcBef>
                <a:spcPts val="1000"/>
              </a:spcBef>
              <a:buClr>
                <a:schemeClr val="accent3"/>
              </a:buClr>
              <a:buFont typeface="Arial" panose="020B0604020202020204" pitchFamily="34" charset="0"/>
              <a:buChar char="•"/>
              <a:defRPr sz="1400" kern="1200">
                <a:solidFill>
                  <a:schemeClr val="bg1"/>
                </a:solidFill>
                <a:latin typeface="+mn-lt"/>
                <a:ea typeface="+mn-ea"/>
                <a:cs typeface="+mn-cs"/>
              </a:defRPr>
            </a:lvl3pPr>
            <a:lvl4pPr marL="1657350" indent="-285750" algn="l" defTabSz="914400" rtl="0" eaLnBrk="1" latinLnBrk="0" hangingPunct="1">
              <a:lnSpc>
                <a:spcPct val="120000"/>
              </a:lnSpc>
              <a:spcBef>
                <a:spcPts val="1000"/>
              </a:spcBef>
              <a:buClr>
                <a:schemeClr val="accent3"/>
              </a:buClr>
              <a:buFont typeface="Arial" panose="020B0604020202020204" pitchFamily="34" charset="0"/>
              <a:buChar char="•"/>
              <a:defRPr sz="1200" kern="1200">
                <a:solidFill>
                  <a:schemeClr val="bg1"/>
                </a:solidFill>
                <a:latin typeface="+mn-lt"/>
                <a:ea typeface="+mn-ea"/>
                <a:cs typeface="+mn-cs"/>
              </a:defRPr>
            </a:lvl4pPr>
            <a:lvl5pPr marL="2114550" indent="-285750" algn="l" defTabSz="914400" rtl="0" eaLnBrk="1" latinLnBrk="0" hangingPunct="1">
              <a:lnSpc>
                <a:spcPct val="120000"/>
              </a:lnSpc>
              <a:spcBef>
                <a:spcPts val="1000"/>
              </a:spcBef>
              <a:buClr>
                <a:schemeClr val="accent3"/>
              </a:buClr>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DevOps handbook</a:t>
            </a:r>
          </a:p>
          <a:p>
            <a:r>
              <a:rPr lang="en-US" dirty="0"/>
              <a:t>Authors:</a:t>
            </a:r>
          </a:p>
          <a:p>
            <a:r>
              <a:rPr lang="en-US" dirty="0"/>
              <a:t>Gene Kim, Jez Humble, Patrick </a:t>
            </a:r>
            <a:r>
              <a:rPr lang="en-US" dirty="0" err="1"/>
              <a:t>DeBois</a:t>
            </a:r>
            <a:r>
              <a:rPr lang="en-US" dirty="0"/>
              <a:t>, John Willis</a:t>
            </a:r>
          </a:p>
          <a:p>
            <a:r>
              <a:rPr lang="en-US" dirty="0"/>
              <a:t>ISBN: ‎ 978-1950508402</a:t>
            </a:r>
          </a:p>
        </p:txBody>
      </p:sp>
    </p:spTree>
    <p:extLst>
      <p:ext uri="{BB962C8B-B14F-4D97-AF65-F5344CB8AC3E}">
        <p14:creationId xmlns:p14="http://schemas.microsoft.com/office/powerpoint/2010/main" val="2395464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Subtitle 5">
            <a:extLst>
              <a:ext uri="{FF2B5EF4-FFF2-40B4-BE49-F238E27FC236}">
                <a16:creationId xmlns:a16="http://schemas.microsoft.com/office/drawing/2014/main" id="{C15774B0-D971-67D7-27EB-FDB82B3A58CD}"/>
              </a:ext>
            </a:extLst>
          </p:cNvPr>
          <p:cNvSpPr>
            <a:spLocks noGrp="1"/>
          </p:cNvSpPr>
          <p:nvPr>
            <p:ph type="subTitle" idx="1"/>
          </p:nvPr>
        </p:nvSpPr>
        <p:spPr>
          <a:xfrm>
            <a:off x="2932447" y="2492324"/>
            <a:ext cx="6909206" cy="1165276"/>
          </a:xfrm>
        </p:spPr>
        <p:txBody>
          <a:bodyPr/>
          <a:lstStyle/>
          <a:p>
            <a:r>
              <a:rPr lang="en-US" dirty="0"/>
              <a:t>This guide will offer a step-by-step list of best practices for implementing pager rotation duties (</a:t>
            </a:r>
            <a:r>
              <a:rPr lang="en-US" dirty="0" err="1"/>
              <a:t>prd</a:t>
            </a:r>
            <a:r>
              <a:rPr lang="en-US" dirty="0"/>
              <a:t>)</a:t>
            </a:r>
          </a:p>
        </p:txBody>
      </p:sp>
    </p:spTree>
    <p:extLst>
      <p:ext uri="{BB962C8B-B14F-4D97-AF65-F5344CB8AC3E}">
        <p14:creationId xmlns:p14="http://schemas.microsoft.com/office/powerpoint/2010/main" val="1330733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3305669" y="113097"/>
            <a:ext cx="7420819" cy="1656304"/>
          </a:xfrm>
        </p:spPr>
        <p:txBody>
          <a:bodyPr/>
          <a:lstStyle/>
          <a:p>
            <a:r>
              <a:rPr lang="en-US" dirty="0"/>
              <a:t>Why implement </a:t>
            </a:r>
            <a:r>
              <a:rPr lang="en-US" dirty="0" err="1"/>
              <a:t>prd</a:t>
            </a:r>
            <a:r>
              <a:rPr lang="en-US" dirty="0"/>
              <a:t>?</a:t>
            </a:r>
          </a:p>
        </p:txBody>
      </p:sp>
      <p:sp>
        <p:nvSpPr>
          <p:cNvPr id="4" name="Content Placeholder 3">
            <a:extLst>
              <a:ext uri="{FF2B5EF4-FFF2-40B4-BE49-F238E27FC236}">
                <a16:creationId xmlns:a16="http://schemas.microsoft.com/office/drawing/2014/main" id="{74160DFF-2E7E-7A22-819A-C011020DFF01}"/>
              </a:ext>
            </a:extLst>
          </p:cNvPr>
          <p:cNvSpPr>
            <a:spLocks noGrp="1"/>
          </p:cNvSpPr>
          <p:nvPr>
            <p:ph sz="quarter" idx="31"/>
          </p:nvPr>
        </p:nvSpPr>
        <p:spPr>
          <a:xfrm>
            <a:off x="3305669" y="2470151"/>
            <a:ext cx="7420819" cy="2345689"/>
          </a:xfrm>
        </p:spPr>
        <p:txBody>
          <a:bodyPr/>
          <a:lstStyle/>
          <a:p>
            <a:r>
              <a:rPr lang="en-US" dirty="0"/>
              <a:t>Reduce overall downtime</a:t>
            </a:r>
          </a:p>
          <a:p>
            <a:r>
              <a:rPr lang="en-US" dirty="0"/>
              <a:t>Provide immediate feedback to developers</a:t>
            </a:r>
          </a:p>
          <a:p>
            <a:r>
              <a:rPr lang="en-US" dirty="0"/>
              <a:t>Break down silos between Development and Ops</a:t>
            </a:r>
          </a:p>
          <a:p>
            <a:r>
              <a:rPr lang="en-US" dirty="0"/>
              <a:t>Build a supportive team culture (We’re all in this together!)</a:t>
            </a:r>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a:t>
            </a:fld>
            <a:endParaRPr lang="en-US" dirty="0"/>
          </a:p>
        </p:txBody>
      </p:sp>
    </p:spTree>
    <p:extLst>
      <p:ext uri="{BB962C8B-B14F-4D97-AF65-F5344CB8AC3E}">
        <p14:creationId xmlns:p14="http://schemas.microsoft.com/office/powerpoint/2010/main" val="1962637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F7C5-CBA2-9823-0CBA-5BD773998046}"/>
              </a:ext>
            </a:extLst>
          </p:cNvPr>
          <p:cNvSpPr>
            <a:spLocks noGrp="1"/>
          </p:cNvSpPr>
          <p:nvPr>
            <p:ph type="title"/>
          </p:nvPr>
        </p:nvSpPr>
        <p:spPr>
          <a:xfrm>
            <a:off x="321869" y="2365719"/>
            <a:ext cx="11548261" cy="2733306"/>
          </a:xfrm>
        </p:spPr>
        <p:txBody>
          <a:bodyPr/>
          <a:lstStyle/>
          <a:p>
            <a:r>
              <a:rPr lang="en-US" sz="2400" dirty="0"/>
              <a:t>It gets fixed faster when it’s everyone’s problem</a:t>
            </a:r>
          </a:p>
        </p:txBody>
      </p:sp>
      <p:sp>
        <p:nvSpPr>
          <p:cNvPr id="4" name="Subtitle 3">
            <a:extLst>
              <a:ext uri="{FF2B5EF4-FFF2-40B4-BE49-F238E27FC236}">
                <a16:creationId xmlns:a16="http://schemas.microsoft.com/office/drawing/2014/main" id="{260D053B-A40A-3228-B6D5-3371B9EE2E56}"/>
              </a:ext>
            </a:extLst>
          </p:cNvPr>
          <p:cNvSpPr>
            <a:spLocks noGrp="1"/>
          </p:cNvSpPr>
          <p:nvPr>
            <p:ph type="subTitle" idx="1"/>
          </p:nvPr>
        </p:nvSpPr>
        <p:spPr>
          <a:xfrm>
            <a:off x="314847" y="2656973"/>
            <a:ext cx="11562303" cy="2387865"/>
          </a:xfrm>
        </p:spPr>
        <p:txBody>
          <a:bodyPr/>
          <a:lstStyle/>
          <a:p>
            <a:r>
              <a:rPr lang="en-US" dirty="0"/>
              <a:t>Team work</a:t>
            </a:r>
          </a:p>
        </p:txBody>
      </p:sp>
      <p:sp>
        <p:nvSpPr>
          <p:cNvPr id="3" name="Slide Number Placeholder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4</a:t>
            </a:fld>
            <a:endParaRPr lang="en-US" dirty="0"/>
          </a:p>
        </p:txBody>
      </p:sp>
      <p:sp>
        <p:nvSpPr>
          <p:cNvPr id="5" name="Title 1">
            <a:extLst>
              <a:ext uri="{FF2B5EF4-FFF2-40B4-BE49-F238E27FC236}">
                <a16:creationId xmlns:a16="http://schemas.microsoft.com/office/drawing/2014/main" id="{5A892013-8507-2F4C-1EB1-48CDF63F094D}"/>
              </a:ext>
            </a:extLst>
          </p:cNvPr>
          <p:cNvSpPr txBox="1">
            <a:spLocks/>
          </p:cNvSpPr>
          <p:nvPr/>
        </p:nvSpPr>
        <p:spPr>
          <a:xfrm>
            <a:off x="321867" y="-833120"/>
            <a:ext cx="11548261" cy="273330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cap="all" spc="300" baseline="0">
                <a:solidFill>
                  <a:schemeClr val="bg1"/>
                </a:solidFill>
                <a:latin typeface="+mj-lt"/>
                <a:ea typeface="+mj-ea"/>
                <a:cs typeface="Biome" panose="020B0503030204020804" pitchFamily="34" charset="0"/>
              </a:defRPr>
            </a:lvl1pPr>
          </a:lstStyle>
          <a:p>
            <a:r>
              <a:rPr lang="en-US" dirty="0"/>
              <a:t>The Power of</a:t>
            </a:r>
          </a:p>
        </p:txBody>
      </p:sp>
    </p:spTree>
    <p:extLst>
      <p:ext uri="{BB962C8B-B14F-4D97-AF65-F5344CB8AC3E}">
        <p14:creationId xmlns:p14="http://schemas.microsoft.com/office/powerpoint/2010/main" val="1397193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a:lstStyle/>
          <a:p>
            <a:r>
              <a:rPr lang="en-US" dirty="0"/>
              <a:t>Defining roles</a:t>
            </a:r>
          </a:p>
        </p:txBody>
      </p:sp>
      <p:sp>
        <p:nvSpPr>
          <p:cNvPr id="3" name="Content Placeholder 2">
            <a:extLst>
              <a:ext uri="{FF2B5EF4-FFF2-40B4-BE49-F238E27FC236}">
                <a16:creationId xmlns:a16="http://schemas.microsoft.com/office/drawing/2014/main" id="{F09FEE91-E849-1CB0-9E51-A58B99C631C5}"/>
              </a:ext>
            </a:extLst>
          </p:cNvPr>
          <p:cNvSpPr>
            <a:spLocks noGrp="1"/>
          </p:cNvSpPr>
          <p:nvPr>
            <p:ph sz="quarter" idx="35"/>
          </p:nvPr>
        </p:nvSpPr>
        <p:spPr>
          <a:xfrm>
            <a:off x="2399620" y="2230751"/>
            <a:ext cx="8749287" cy="1198249"/>
          </a:xfrm>
        </p:spPr>
        <p:txBody>
          <a:bodyPr/>
          <a:lstStyle/>
          <a:p>
            <a:r>
              <a:rPr lang="en-US" dirty="0"/>
              <a:t>Having a dedicated “On-Call” team is ill advised. It is better to rotate on call duties ensuring that you have at least one member from each team in the value stream.    Be sure to include at least one of each of the following:</a:t>
            </a:r>
          </a:p>
        </p:txBody>
      </p:sp>
      <p:sp>
        <p:nvSpPr>
          <p:cNvPr id="4" name="Content Placeholder 3">
            <a:extLst>
              <a:ext uri="{FF2B5EF4-FFF2-40B4-BE49-F238E27FC236}">
                <a16:creationId xmlns:a16="http://schemas.microsoft.com/office/drawing/2014/main" id="{9B774F1A-D233-C240-B22D-F82C6161FAC1}"/>
              </a:ext>
            </a:extLst>
          </p:cNvPr>
          <p:cNvSpPr>
            <a:spLocks noGrp="1"/>
          </p:cNvSpPr>
          <p:nvPr>
            <p:ph sz="quarter" idx="36"/>
          </p:nvPr>
        </p:nvSpPr>
        <p:spPr>
          <a:xfrm>
            <a:off x="2979495" y="3095413"/>
            <a:ext cx="4227332" cy="2478421"/>
          </a:xfrm>
        </p:spPr>
        <p:txBody>
          <a:bodyPr/>
          <a:lstStyle/>
          <a:p>
            <a:endParaRPr lang="en-US" dirty="0"/>
          </a:p>
          <a:p>
            <a:pPr lvl="1"/>
            <a:r>
              <a:rPr lang="en-US" dirty="0"/>
              <a:t>Network Engineer</a:t>
            </a:r>
          </a:p>
          <a:p>
            <a:pPr lvl="1"/>
            <a:r>
              <a:rPr lang="en-US" dirty="0"/>
              <a:t>Software Engineer/Developer</a:t>
            </a:r>
          </a:p>
          <a:p>
            <a:pPr lvl="1"/>
            <a:r>
              <a:rPr lang="en-US" dirty="0"/>
              <a:t>Ops Engineer</a:t>
            </a:r>
          </a:p>
          <a:p>
            <a:pPr lvl="1"/>
            <a:r>
              <a:rPr lang="en-US" dirty="0"/>
              <a:t>Support Engineer</a:t>
            </a:r>
          </a:p>
        </p:txBody>
      </p:sp>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5</a:t>
            </a:fld>
            <a:endParaRPr lang="en-US" dirty="0"/>
          </a:p>
        </p:txBody>
      </p:sp>
    </p:spTree>
    <p:extLst>
      <p:ext uri="{BB962C8B-B14F-4D97-AF65-F5344CB8AC3E}">
        <p14:creationId xmlns:p14="http://schemas.microsoft.com/office/powerpoint/2010/main" val="3201546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770D91C-D5C0-248C-26D3-DE7C7C72E632}"/>
              </a:ext>
            </a:extLst>
          </p:cNvPr>
          <p:cNvSpPr>
            <a:spLocks noGrp="1"/>
          </p:cNvSpPr>
          <p:nvPr>
            <p:ph sz="quarter" idx="36"/>
          </p:nvPr>
        </p:nvSpPr>
        <p:spPr>
          <a:xfrm>
            <a:off x="2021840" y="2289433"/>
            <a:ext cx="8151707" cy="3723753"/>
          </a:xfrm>
        </p:spPr>
        <p:txBody>
          <a:bodyPr/>
          <a:lstStyle/>
          <a:p>
            <a:r>
              <a:rPr lang="en-US" dirty="0"/>
              <a:t>Encourage synergy by fairly dividing up on call duties:</a:t>
            </a:r>
          </a:p>
          <a:p>
            <a:pPr lvl="1"/>
            <a:r>
              <a:rPr lang="en-US" dirty="0"/>
              <a:t>Nobody is on call twice in a row. If this is impossible, they earn 3 days of PTO to be used within 2 weeks for each instance of “double duty” </a:t>
            </a:r>
          </a:p>
          <a:p>
            <a:pPr lvl="1"/>
            <a:r>
              <a:rPr lang="en-US" dirty="0"/>
              <a:t>Allow employees to trade on call shifts (unless it means 2 “on call” in a row)</a:t>
            </a:r>
          </a:p>
          <a:p>
            <a:pPr lvl="1"/>
            <a:r>
              <a:rPr lang="en-US" dirty="0"/>
              <a:t>Schedule a year out in advance to prevent conflicts with vacation times</a:t>
            </a:r>
          </a:p>
          <a:p>
            <a:pPr lvl="1"/>
            <a:r>
              <a:rPr lang="en-US" dirty="0"/>
              <a:t>Every eligible team member must be in rotation</a:t>
            </a:r>
          </a:p>
          <a:p>
            <a:pPr lvl="1"/>
            <a:r>
              <a:rPr lang="en-US" dirty="0"/>
              <a:t>On call scheduling should not be a “punishment”</a:t>
            </a:r>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6</a:t>
            </a:fld>
            <a:endParaRPr lang="en-US" dirty="0"/>
          </a:p>
        </p:txBody>
      </p:sp>
      <p:sp>
        <p:nvSpPr>
          <p:cNvPr id="3" name="Title 1">
            <a:extLst>
              <a:ext uri="{FF2B5EF4-FFF2-40B4-BE49-F238E27FC236}">
                <a16:creationId xmlns:a16="http://schemas.microsoft.com/office/drawing/2014/main" id="{B7A1B659-BC64-8D16-FB6C-3B571DEC5BC1}"/>
              </a:ext>
            </a:extLst>
          </p:cNvPr>
          <p:cNvSpPr txBox="1">
            <a:spLocks/>
          </p:cNvSpPr>
          <p:nvPr/>
        </p:nvSpPr>
        <p:spPr>
          <a:xfrm>
            <a:off x="713060" y="182880"/>
            <a:ext cx="8843050" cy="16169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cap="all" spc="0" baseline="0">
                <a:solidFill>
                  <a:schemeClr val="accent3">
                    <a:lumMod val="75000"/>
                  </a:schemeClr>
                </a:solidFill>
                <a:latin typeface="+mj-lt"/>
                <a:ea typeface="+mj-ea"/>
                <a:cs typeface="Biome" panose="020B0503030204020804" pitchFamily="34" charset="0"/>
              </a:defRPr>
            </a:lvl1pPr>
          </a:lstStyle>
          <a:p>
            <a:r>
              <a:rPr lang="en-US" dirty="0"/>
              <a:t>Scheduling duties</a:t>
            </a:r>
          </a:p>
        </p:txBody>
      </p:sp>
    </p:spTree>
    <p:extLst>
      <p:ext uri="{BB962C8B-B14F-4D97-AF65-F5344CB8AC3E}">
        <p14:creationId xmlns:p14="http://schemas.microsoft.com/office/powerpoint/2010/main" val="26416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9FEE91-E849-1CB0-9E51-A58B99C631C5}"/>
              </a:ext>
            </a:extLst>
          </p:cNvPr>
          <p:cNvSpPr>
            <a:spLocks noGrp="1"/>
          </p:cNvSpPr>
          <p:nvPr>
            <p:ph sz="quarter" idx="35"/>
          </p:nvPr>
        </p:nvSpPr>
        <p:spPr>
          <a:xfrm>
            <a:off x="2373001" y="2474811"/>
            <a:ext cx="8444012" cy="3528397"/>
          </a:xfrm>
        </p:spPr>
        <p:txBody>
          <a:bodyPr/>
          <a:lstStyle/>
          <a:p>
            <a:r>
              <a:rPr lang="en-US" dirty="0"/>
              <a:t>For PRDs to add value, it is critical that all engineers are “up to speed”. Ensure this by:</a:t>
            </a:r>
          </a:p>
          <a:p>
            <a:pPr lvl="1"/>
            <a:r>
              <a:rPr lang="en-US" dirty="0"/>
              <a:t>Providing extensive and consistent onboarding of new engineers</a:t>
            </a:r>
          </a:p>
          <a:p>
            <a:pPr lvl="1"/>
            <a:r>
              <a:rPr lang="en-US" dirty="0"/>
              <a:t>Encouraging cross team interaction</a:t>
            </a:r>
          </a:p>
          <a:p>
            <a:pPr lvl="1"/>
            <a:r>
              <a:rPr lang="en-US" dirty="0"/>
              <a:t>Hosting regular training sessions</a:t>
            </a:r>
          </a:p>
          <a:p>
            <a:pPr lvl="1"/>
            <a:r>
              <a:rPr lang="en-US" dirty="0"/>
              <a:t>Providing “off the clock” education via formal classes at a local university</a:t>
            </a:r>
          </a:p>
        </p:txBody>
      </p:sp>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7</a:t>
            </a:fld>
            <a:endParaRPr lang="en-US" dirty="0"/>
          </a:p>
        </p:txBody>
      </p:sp>
      <p:sp>
        <p:nvSpPr>
          <p:cNvPr id="10" name="Title 1">
            <a:extLst>
              <a:ext uri="{FF2B5EF4-FFF2-40B4-BE49-F238E27FC236}">
                <a16:creationId xmlns:a16="http://schemas.microsoft.com/office/drawing/2014/main" id="{C689F44F-F19A-723E-7A06-FEA1EE85A49C}"/>
              </a:ext>
            </a:extLst>
          </p:cNvPr>
          <p:cNvSpPr>
            <a:spLocks noGrp="1"/>
          </p:cNvSpPr>
          <p:nvPr>
            <p:ph type="title"/>
          </p:nvPr>
        </p:nvSpPr>
        <p:spPr>
          <a:xfrm>
            <a:off x="2373002" y="409748"/>
            <a:ext cx="10500989" cy="1327464"/>
          </a:xfrm>
        </p:spPr>
        <p:txBody>
          <a:bodyPr/>
          <a:lstStyle/>
          <a:p>
            <a:r>
              <a:rPr lang="en-US" dirty="0"/>
              <a:t>Provide continued education/training</a:t>
            </a:r>
          </a:p>
        </p:txBody>
      </p:sp>
    </p:spTree>
    <p:extLst>
      <p:ext uri="{BB962C8B-B14F-4D97-AF65-F5344CB8AC3E}">
        <p14:creationId xmlns:p14="http://schemas.microsoft.com/office/powerpoint/2010/main" val="1073601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dirty="0"/>
              <a:t>Prevent burnout</a:t>
            </a:r>
          </a:p>
        </p:txBody>
      </p:sp>
      <p:sp>
        <p:nvSpPr>
          <p:cNvPr id="4" name="Content Placeholder 3">
            <a:extLst>
              <a:ext uri="{FF2B5EF4-FFF2-40B4-BE49-F238E27FC236}">
                <a16:creationId xmlns:a16="http://schemas.microsoft.com/office/drawing/2014/main" id="{3770D91C-D5C0-248C-26D3-DE7C7C72E632}"/>
              </a:ext>
            </a:extLst>
          </p:cNvPr>
          <p:cNvSpPr>
            <a:spLocks noGrp="1"/>
          </p:cNvSpPr>
          <p:nvPr>
            <p:ph sz="quarter" idx="36"/>
          </p:nvPr>
        </p:nvSpPr>
        <p:spPr>
          <a:xfrm>
            <a:off x="2021840" y="2289433"/>
            <a:ext cx="7982373" cy="3723753"/>
          </a:xfrm>
        </p:spPr>
        <p:txBody>
          <a:bodyPr/>
          <a:lstStyle/>
          <a:p>
            <a:r>
              <a:rPr lang="en-US" dirty="0"/>
              <a:t>Maintaining the mental health of on call engineers is critical. Offer support by:</a:t>
            </a:r>
          </a:p>
          <a:p>
            <a:pPr lvl="1"/>
            <a:r>
              <a:rPr lang="en-US" dirty="0"/>
              <a:t>Ensure engineers are not stuck on-call indefinitely</a:t>
            </a:r>
          </a:p>
          <a:p>
            <a:pPr lvl="1"/>
            <a:r>
              <a:rPr lang="en-US" dirty="0"/>
              <a:t>Facilitate employee access to mental health services</a:t>
            </a:r>
          </a:p>
          <a:p>
            <a:pPr lvl="1"/>
            <a:r>
              <a:rPr lang="en-US" dirty="0"/>
              <a:t>Encourage the use of vacation time</a:t>
            </a:r>
          </a:p>
          <a:p>
            <a:pPr lvl="1"/>
            <a:r>
              <a:rPr lang="en-US" dirty="0"/>
              <a:t>Just check in, see how the team is feeling</a:t>
            </a:r>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8</a:t>
            </a:fld>
            <a:endParaRPr lang="en-US" dirty="0"/>
          </a:p>
        </p:txBody>
      </p:sp>
    </p:spTree>
    <p:extLst>
      <p:ext uri="{BB962C8B-B14F-4D97-AF65-F5344CB8AC3E}">
        <p14:creationId xmlns:p14="http://schemas.microsoft.com/office/powerpoint/2010/main" val="2728059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EFE388-CD0B-9671-4D4E-D6D8004C8851}"/>
              </a:ext>
            </a:extLst>
          </p:cNvPr>
          <p:cNvSpPr>
            <a:spLocks noGrp="1"/>
          </p:cNvSpPr>
          <p:nvPr>
            <p:ph type="title"/>
          </p:nvPr>
        </p:nvSpPr>
        <p:spPr>
          <a:xfrm>
            <a:off x="736245" y="1048550"/>
            <a:ext cx="5849511" cy="2785158"/>
          </a:xfrm>
        </p:spPr>
        <p:txBody>
          <a:bodyPr/>
          <a:lstStyle/>
          <a:p>
            <a:r>
              <a:rPr lang="en-US" sz="1600" dirty="0"/>
              <a:t>By sharing the burden of on call duties you ensure accountability and engagement from engineers </a:t>
            </a:r>
          </a:p>
        </p:txBody>
      </p:sp>
      <p:sp>
        <p:nvSpPr>
          <p:cNvPr id="5" name="Subtitle 4">
            <a:extLst>
              <a:ext uri="{FF2B5EF4-FFF2-40B4-BE49-F238E27FC236}">
                <a16:creationId xmlns:a16="http://schemas.microsoft.com/office/drawing/2014/main" id="{BE4E0F37-0AD5-833C-CBE5-EAE02EC46069}"/>
              </a:ext>
            </a:extLst>
          </p:cNvPr>
          <p:cNvSpPr>
            <a:spLocks noGrp="1"/>
          </p:cNvSpPr>
          <p:nvPr>
            <p:ph type="subTitle" idx="1"/>
          </p:nvPr>
        </p:nvSpPr>
        <p:spPr>
          <a:xfrm>
            <a:off x="736245" y="2290682"/>
            <a:ext cx="4958081" cy="709905"/>
          </a:xfrm>
        </p:spPr>
        <p:txBody>
          <a:bodyPr/>
          <a:lstStyle/>
          <a:p>
            <a:r>
              <a:rPr lang="en-US" u="sng" dirty="0"/>
              <a:t>Conclusion</a:t>
            </a:r>
          </a:p>
        </p:txBody>
      </p:sp>
      <p:pic>
        <p:nvPicPr>
          <p:cNvPr id="8" name="Picture Placeholder 7" descr="A blue and purple spirals">
            <a:extLst>
              <a:ext uri="{FF2B5EF4-FFF2-40B4-BE49-F238E27FC236}">
                <a16:creationId xmlns:a16="http://schemas.microsoft.com/office/drawing/2014/main" id="{E1DBD4C7-D952-4426-40FD-8799F80F821F}"/>
              </a:ext>
            </a:extLst>
          </p:cNvPr>
          <p:cNvPicPr>
            <a:picLocks noGrp="1" noChangeAspect="1"/>
          </p:cNvPicPr>
          <p:nvPr>
            <p:ph type="pic" sz="quarter" idx="13"/>
          </p:nvPr>
        </p:nvPicPr>
        <p:blipFill>
          <a:blip r:embed="rId3"/>
          <a:srcRect t="31" b="31"/>
          <a:stretch/>
        </p:blipFill>
        <p:spPr>
          <a:xfrm>
            <a:off x="6497638" y="336550"/>
            <a:ext cx="5322887" cy="6184900"/>
          </a:xfrm>
        </p:spPr>
      </p:pic>
      <p:sp>
        <p:nvSpPr>
          <p:cNvPr id="4" name="Slide Number Placeholder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9</a:t>
            </a:fld>
            <a:endParaRPr lang="en-US" dirty="0"/>
          </a:p>
        </p:txBody>
      </p:sp>
    </p:spTree>
    <p:extLst>
      <p:ext uri="{BB962C8B-B14F-4D97-AF65-F5344CB8AC3E}">
        <p14:creationId xmlns:p14="http://schemas.microsoft.com/office/powerpoint/2010/main" val="598144966"/>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3.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{3BFC17F6-3188-42F3-9F78-7FBA4299F461}tf11936837_win32</Template>
  <TotalTime>118</TotalTime>
  <Words>410</Words>
  <Application>Microsoft Office PowerPoint</Application>
  <PresentationFormat>Widescreen</PresentationFormat>
  <Paragraphs>66</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Nova</vt:lpstr>
      <vt:lpstr>Biome</vt:lpstr>
      <vt:lpstr>Calibri</vt:lpstr>
      <vt:lpstr>Custom</vt:lpstr>
      <vt:lpstr>Pager rotation duties: best practices</vt:lpstr>
      <vt:lpstr>PowerPoint Presentation</vt:lpstr>
      <vt:lpstr>Why implement prd?</vt:lpstr>
      <vt:lpstr>It gets fixed faster when it’s everyone’s problem</vt:lpstr>
      <vt:lpstr>Defining roles</vt:lpstr>
      <vt:lpstr>PowerPoint Presentation</vt:lpstr>
      <vt:lpstr>Provide continued education/training</vt:lpstr>
      <vt:lpstr>Prevent burnout</vt:lpstr>
      <vt:lpstr>By sharing the burden of on call duties you ensure accountability and engagement from engineers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phil thoendel</dc:creator>
  <cp:lastModifiedBy>phil thoendel</cp:lastModifiedBy>
  <cp:revision>8</cp:revision>
  <dcterms:created xsi:type="dcterms:W3CDTF">2024-06-25T19:12:01Z</dcterms:created>
  <dcterms:modified xsi:type="dcterms:W3CDTF">2024-06-25T21:10:48Z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