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146"/>
  </p:notesMasterIdLst>
  <p:sldIdLst>
    <p:sldId id="317" r:id="rId5"/>
    <p:sldId id="344" r:id="rId6"/>
    <p:sldId id="284" r:id="rId7"/>
    <p:sldId id="285" r:id="rId8"/>
    <p:sldId id="286" r:id="rId9"/>
    <p:sldId id="287" r:id="rId10"/>
    <p:sldId id="288" r:id="rId11"/>
    <p:sldId id="364" r:id="rId12"/>
    <p:sldId id="289" r:id="rId13"/>
    <p:sldId id="350" r:id="rId14"/>
    <p:sldId id="293" r:id="rId15"/>
    <p:sldId id="295" r:id="rId16"/>
    <p:sldId id="366" r:id="rId17"/>
    <p:sldId id="301" r:id="rId18"/>
    <p:sldId id="332" r:id="rId19"/>
    <p:sldId id="302" r:id="rId20"/>
    <p:sldId id="304" r:id="rId21"/>
    <p:sldId id="351" r:id="rId22"/>
    <p:sldId id="306" r:id="rId23"/>
    <p:sldId id="307" r:id="rId24"/>
    <p:sldId id="309" r:id="rId25"/>
    <p:sldId id="312" r:id="rId26"/>
    <p:sldId id="368" r:id="rId27"/>
    <p:sldId id="367" r:id="rId28"/>
    <p:sldId id="369" r:id="rId29"/>
    <p:sldId id="336" r:id="rId30"/>
    <p:sldId id="338" r:id="rId31"/>
    <p:sldId id="370" r:id="rId32"/>
    <p:sldId id="339" r:id="rId33"/>
    <p:sldId id="365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71" r:id="rId45"/>
    <p:sldId id="324" r:id="rId46"/>
    <p:sldId id="469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4" r:id="rId100"/>
    <p:sldId id="425" r:id="rId101"/>
    <p:sldId id="426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434" r:id="rId110"/>
    <p:sldId id="435" r:id="rId111"/>
    <p:sldId id="436" r:id="rId112"/>
    <p:sldId id="437" r:id="rId113"/>
    <p:sldId id="438" r:id="rId114"/>
    <p:sldId id="439" r:id="rId115"/>
    <p:sldId id="440" r:id="rId116"/>
    <p:sldId id="441" r:id="rId117"/>
    <p:sldId id="442" r:id="rId118"/>
    <p:sldId id="443" r:id="rId119"/>
    <p:sldId id="444" r:id="rId120"/>
    <p:sldId id="445" r:id="rId121"/>
    <p:sldId id="446" r:id="rId122"/>
    <p:sldId id="447" r:id="rId123"/>
    <p:sldId id="448" r:id="rId124"/>
    <p:sldId id="449" r:id="rId125"/>
    <p:sldId id="450" r:id="rId126"/>
    <p:sldId id="451" r:id="rId127"/>
    <p:sldId id="452" r:id="rId128"/>
    <p:sldId id="453" r:id="rId129"/>
    <p:sldId id="454" r:id="rId130"/>
    <p:sldId id="455" r:id="rId131"/>
    <p:sldId id="456" r:id="rId132"/>
    <p:sldId id="457" r:id="rId133"/>
    <p:sldId id="458" r:id="rId134"/>
    <p:sldId id="459" r:id="rId135"/>
    <p:sldId id="470" r:id="rId136"/>
    <p:sldId id="460" r:id="rId137"/>
    <p:sldId id="461" r:id="rId138"/>
    <p:sldId id="462" r:id="rId139"/>
    <p:sldId id="463" r:id="rId140"/>
    <p:sldId id="464" r:id="rId141"/>
    <p:sldId id="465" r:id="rId142"/>
    <p:sldId id="466" r:id="rId143"/>
    <p:sldId id="467" r:id="rId144"/>
    <p:sldId id="468" r:id="rId145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95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73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7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7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27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5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85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0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96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334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114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5120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75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94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36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126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210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2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86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134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78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7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2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100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9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4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1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Sep. 17, 2015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Randal E. Bryant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and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David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R.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O’Hallaron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92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  <p:extLst>
      <p:ext uri="{BB962C8B-B14F-4D97-AF65-F5344CB8AC3E}">
        <p14:creationId xmlns:p14="http://schemas.microsoft.com/office/powerpoint/2010/main" val="233663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6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 b="0" dirty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 b="0" dirty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266230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81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3200" b="0" dirty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3200" b="0" dirty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sz="2400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sz="2400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5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66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#define UCOUNT 3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[UCOUNT] = {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2170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30598" y="4961720"/>
            <a:ext cx="87529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 smtClean="0">
                <a:latin typeface="Calibri" pitchFamily="-96" charset="0"/>
              </a:rPr>
              <a:t>Accesses </a:t>
            </a:r>
            <a:r>
              <a:rPr lang="en-US" sz="2400" b="0" dirty="0">
                <a:latin typeface="Calibri" pitchFamily="-96" charset="0"/>
              </a:rPr>
              <a:t>looks </a:t>
            </a:r>
            <a:r>
              <a:rPr lang="en-US" sz="2400" b="0" dirty="0" smtClean="0">
                <a:latin typeface="Calibri" pitchFamily="-96" charset="0"/>
              </a:rPr>
              <a:t>similar in C, </a:t>
            </a:r>
            <a:r>
              <a:rPr lang="en-US" sz="2400" b="0" dirty="0">
                <a:latin typeface="Calibri" pitchFamily="-96" charset="0"/>
              </a:rPr>
              <a:t>but </a:t>
            </a:r>
            <a:r>
              <a:rPr lang="en-US" sz="2400" b="0" dirty="0" smtClean="0">
                <a:latin typeface="Calibri" pitchFamily="-96" charset="0"/>
              </a:rPr>
              <a:t>address computations very different: </a:t>
            </a:r>
            <a:endParaRPr lang="en-US" sz="2400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9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algn="l"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algn="l"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algn="l"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03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35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42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09405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590" y="1024921"/>
            <a:ext cx="3995397" cy="1611991"/>
            <a:chOff x="4267590" y="1024921"/>
            <a:chExt cx="3995397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67590" y="1024921"/>
              <a:ext cx="39946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 dirty="0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047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065132" y="1024921"/>
            <a:ext cx="1688283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Courier New" pitchFamily="-96" charset="0"/>
              </a:rPr>
              <a:t>r+4*</a:t>
            </a:r>
            <a:r>
              <a:rPr lang="en-US" sz="2800" dirty="0" err="1" smtClean="0">
                <a:latin typeface="Courier New" pitchFamily="-96" charset="0"/>
              </a:rPr>
              <a:t>idx</a:t>
            </a:r>
            <a:endParaRPr lang="en-US" sz="2800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590" y="1024921"/>
            <a:ext cx="3995397" cy="1611991"/>
            <a:chOff x="4267590" y="1024921"/>
            <a:chExt cx="3995397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67590" y="1024921"/>
              <a:ext cx="39946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 dirty="0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7838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algn="l"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34565" y="1506560"/>
            <a:ext cx="4239535" cy="1992331"/>
            <a:chOff x="4434565" y="1049360"/>
            <a:chExt cx="4239535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 dirty="0" err="1">
                  <a:latin typeface="Courier New" pitchFamily="-96" charset="0"/>
                </a:rPr>
                <a:t>i</a:t>
              </a:r>
              <a:endParaRPr lang="en-US" dirty="0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34565" y="1049360"/>
              <a:ext cx="3995397" cy="1611991"/>
              <a:chOff x="4546937" y="1484784"/>
              <a:chExt cx="3995397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46937" y="1484784"/>
                <a:ext cx="3995397" cy="1611991"/>
                <a:chOff x="4267590" y="1024921"/>
                <a:chExt cx="3995397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67590" y="1024921"/>
                  <a:ext cx="399468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800" dirty="0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43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100292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424201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2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238428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1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S3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a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8(%rsi,%rax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/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78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30091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92872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x87 FP</a:t>
            </a:r>
          </a:p>
          <a:p>
            <a:pPr lvl="2"/>
            <a:r>
              <a:rPr lang="en-US" dirty="0" smtClean="0"/>
              <a:t>Legacy, very ugly</a:t>
            </a:r>
          </a:p>
          <a:p>
            <a:pPr lvl="1"/>
            <a:r>
              <a:rPr lang="en-US" dirty="0" smtClean="0"/>
              <a:t>SSE FP</a:t>
            </a:r>
          </a:p>
          <a:p>
            <a:pPr lvl="2"/>
            <a:r>
              <a:rPr lang="en-US" dirty="0" smtClean="0"/>
              <a:t>Supported by Shark machines</a:t>
            </a:r>
          </a:p>
          <a:p>
            <a:pPr lvl="2"/>
            <a:r>
              <a:rPr lang="en-US" dirty="0" smtClean="0"/>
              <a:t>Special case use of vector instructions</a:t>
            </a:r>
          </a:p>
          <a:p>
            <a:pPr lvl="1"/>
            <a:r>
              <a:rPr lang="en-US" dirty="0" smtClean="0"/>
              <a:t>AVX FP</a:t>
            </a:r>
          </a:p>
          <a:p>
            <a:pPr lvl="2"/>
            <a:r>
              <a:rPr lang="en-US" dirty="0" smtClean="0"/>
              <a:t>Newest version</a:t>
            </a:r>
          </a:p>
          <a:p>
            <a:pPr lvl="2"/>
            <a:r>
              <a:rPr lang="en-US" dirty="0" smtClean="0"/>
              <a:t>Similar to SSE</a:t>
            </a:r>
          </a:p>
          <a:p>
            <a:pPr lvl="2"/>
            <a:r>
              <a:rPr lang="en-US" dirty="0" smtClean="0"/>
              <a:t>Documented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7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20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xmm0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</a:t>
              </a:r>
              <a:r>
                <a:rPr lang="en-US" sz="2000" dirty="0" smtClean="0">
                  <a:latin typeface="Courier New" charset="0"/>
                </a:rPr>
                <a:t>xmm0,</a:t>
              </a:r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latin typeface="Courier New" charset="0"/>
                </a:rPr>
                <a:t>addsd</a:t>
              </a:r>
              <a:r>
                <a:rPr lang="en-US" sz="2000" dirty="0" smtClean="0">
                  <a:latin typeface="Courier New" charset="0"/>
                </a:rPr>
                <a:t> </a:t>
              </a:r>
              <a:r>
                <a:rPr lang="en-US" sz="2000" dirty="0">
                  <a:latin typeface="Courier New" charset="0"/>
                </a:rPr>
                <a:t>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840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 smtClean="0"/>
              <a:t>Arguments passed in 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 smtClean="0"/>
          </a:p>
          <a:p>
            <a:r>
              <a:rPr lang="en-US" dirty="0" smtClean="0"/>
              <a:t>All XMM registers caller-saved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# x in %xmm0, y in %xmm1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addss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 # x in %xmm0, y in %</a:t>
            </a:r>
            <a:r>
              <a:rPr lang="en-US" sz="1800" dirty="0" smtClean="0">
                <a:latin typeface="Courier New" pitchFamily="-96" charset="0"/>
              </a:rPr>
              <a:t>xmm1   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86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Memory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 smtClean="0"/>
              <a:t>Integer (and pointer) arguments passed in regular registers</a:t>
            </a:r>
          </a:p>
          <a:p>
            <a:r>
              <a:rPr lang="en-US" dirty="0" smtClean="0"/>
              <a:t>FP values passed in XMM registers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mov</a:t>
            </a:r>
            <a:r>
              <a:rPr lang="en-US" dirty="0" smtClean="0"/>
              <a:t> instructions to move between XMM registers, and between memory and XMM registers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ro-RO" sz="1800" dirty="0">
                <a:latin typeface="Courier New" pitchFamily="-96" charset="0"/>
              </a:rPr>
              <a:t>double dincr(double *p, double v</a:t>
            </a:r>
            <a:r>
              <a:rPr lang="ro-RO" sz="1800" dirty="0" smtClean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ro-RO" sz="1800" dirty="0" smtClean="0">
                <a:latin typeface="Courier New" pitchFamily="-96" charset="0"/>
              </a:rPr>
              <a:t>{</a:t>
            </a:r>
            <a:endParaRPr lang="ro-RO" sz="1800" dirty="0">
              <a:latin typeface="Courier New" pitchFamily="-96" charset="0"/>
            </a:endParaRP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# p in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, v in %xmm0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movapd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Copy v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</a:t>
            </a:r>
            <a:r>
              <a:rPr lang="en-US" sz="1800" dirty="0" smtClean="0">
                <a:latin typeface="Courier New" pitchFamily="-96" charset="0"/>
              </a:rPr>
              <a:t>xmm0  # x = *p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t = x + v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)  # *p = 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250774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Packed Addition </a:t>
            </a:r>
            <a:r>
              <a:rPr lang="en-US" dirty="0" smtClean="0"/>
              <a:t>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397001"/>
            <a:ext cx="7620000" cy="2032000"/>
          </a:xfrm>
        </p:spPr>
        <p:txBody>
          <a:bodyPr/>
          <a:lstStyle/>
          <a:p>
            <a:r>
              <a:rPr lang="en-US" b="0" dirty="0"/>
              <a:t>add </a:t>
            </a:r>
            <a:r>
              <a:rPr lang="en-US" b="0" dirty="0" smtClean="0"/>
              <a:t>four integer vectors </a:t>
            </a:r>
            <a:r>
              <a:rPr lang="en-US" b="0" dirty="0"/>
              <a:t>together using x86 requires four </a:t>
            </a:r>
            <a:r>
              <a:rPr lang="en-US" b="0" dirty="0" smtClean="0"/>
              <a:t>integer </a:t>
            </a:r>
            <a:r>
              <a:rPr lang="en-US" b="0" dirty="0"/>
              <a:t>addition </a:t>
            </a:r>
            <a:r>
              <a:rPr lang="en-US" b="0" dirty="0" smtClean="0"/>
              <a:t>instructions (scalar)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90800"/>
            <a:ext cx="2743200" cy="113928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addindex(float *x, int n) </a:t>
            </a:r>
            <a:endParaRPr lang="nn-N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>
              <a:spcBef>
                <a:spcPct val="30000"/>
              </a:spcBef>
            </a:pPr>
            <a:r>
              <a:rPr lang="nn-N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algn="l" eaLnBrk="0" hangingPunct="0">
              <a:spcBef>
                <a:spcPct val="30000"/>
              </a:spcBef>
            </a:pP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n; i++) </a:t>
            </a:r>
            <a:endParaRPr lang="nn-N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>
              <a:spcBef>
                <a:spcPct val="30000"/>
              </a:spcBef>
            </a:pPr>
            <a:r>
              <a:rPr lang="nn-N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x[i</a:t>
            </a: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x[i] + i; </a:t>
            </a:r>
            <a:endParaRPr lang="nn-NO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>
              <a:spcBef>
                <a:spcPct val="30000"/>
              </a:spcBef>
            </a:pPr>
            <a:r>
              <a:rPr lang="nn-NO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1" y="2556164"/>
            <a:ext cx="59436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&lt;ia32intrinsic.h&gt;</a:t>
            </a: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 a multiple of 4, x is 16-byte aligned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addindex_vec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m128 index,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index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mm_set_ps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1, 2, 3);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_mm_set1_ps(4);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n/4;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x_vec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mm_load_ps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*4); // load 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floats </a:t>
            </a: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x_vec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mm_add_ps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index); // add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index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mm_store_ps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// store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index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mm_add_ps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(index,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// increment index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lvl="0" algn="l" eaLnBrk="0" hangingPunct="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FP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 smtClean="0"/>
              <a:t>Lots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Different operations, different formats, ...</a:t>
            </a:r>
          </a:p>
          <a:p>
            <a:r>
              <a:rPr lang="en-US" dirty="0" smtClean="0"/>
              <a:t>Floating-point comparisons</a:t>
            </a:r>
          </a:p>
          <a:p>
            <a:pPr lvl="1"/>
            <a:r>
              <a:rPr lang="en-US" dirty="0" smtClean="0"/>
              <a:t>Instructions </a:t>
            </a:r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Set condition codes CF, ZF, and PF</a:t>
            </a:r>
          </a:p>
          <a:p>
            <a:r>
              <a:rPr lang="en-US" dirty="0" smtClean="0"/>
              <a:t>Using constant values</a:t>
            </a:r>
          </a:p>
          <a:p>
            <a:pPr lvl="1"/>
            <a:r>
              <a:rPr lang="en-US" dirty="0" smtClean="0"/>
              <a:t>Set XMM0 register to 0 with instruction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 smtClean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7432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510818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906045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787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3511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A2/A4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11271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5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alibri"/>
                          <a:cs typeface="Calibri"/>
                        </a:rPr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Courier New"/>
                <a:cs typeface="Courier New"/>
              </a:rPr>
              <a:t>A2/A4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Courier New"/>
                  <a:cs typeface="Courier New"/>
                </a:rPr>
                <a:t>A5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 smtClean="0">
                    <a:latin typeface="Courier New"/>
                    <a:cs typeface="Courier New"/>
                  </a:rPr>
                  <a:t>A3</a:t>
                </a:r>
                <a:endParaRPr lang="en-US" sz="16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6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9" y="1197678"/>
          <a:ext cx="7896228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974969"/>
          <a:ext cx="4251816" cy="2886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06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Randal E. Bryant </a:t>
            </a:r>
            <a:r>
              <a:rPr lang="en-US" sz="200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and David R. </a:t>
            </a:r>
            <a:r>
              <a:rPr lang="en-US" sz="2000" dirty="0" err="1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894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00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444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98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0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72511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343211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8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1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52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642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0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64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6525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748000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/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4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748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75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38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1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90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5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2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9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4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50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r14, 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34050" y="36322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53000" y="38608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8"/>
          <p:cNvSpPr>
            <a:spLocks/>
          </p:cNvSpPr>
          <p:nvPr/>
        </p:nvSpPr>
        <p:spPr bwMode="auto">
          <a:xfrm>
            <a:off x="6392772" y="3196046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38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9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77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8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264484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51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6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15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39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19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9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7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Data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15-213: Introduction to Computer Systems</a:t>
            </a:r>
            <a:r>
              <a:rPr lang="en-US" b="0" dirty="0" smtClean="0">
                <a:latin typeface="Calibri" pitchFamily="-96" charset="0"/>
              </a:rPr>
              <a:t/>
            </a:r>
            <a:br>
              <a:rPr lang="en-US" b="0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8</a:t>
            </a:r>
            <a:r>
              <a:rPr lang="en-US" sz="2000" b="0" baseline="30000" dirty="0" smtClean="0">
                <a:latin typeface="Calibri" pitchFamily="-96" charset="0"/>
              </a:rPr>
              <a:t>th</a:t>
            </a:r>
            <a:r>
              <a:rPr lang="en-US" sz="2000" b="0" dirty="0" smtClean="0">
                <a:latin typeface="Calibri" pitchFamily="-96" charset="0"/>
              </a:rPr>
              <a:t> Lecture, Sep. 24, 2015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 smtClean="0">
                <a:latin typeface="Calibri" pitchFamily="-96" charset="0"/>
              </a:rPr>
              <a:t>Instructors:</a:t>
            </a:r>
            <a:r>
              <a:rPr lang="en-US" dirty="0" smtClean="0">
                <a:latin typeface="Calibri" pitchFamily="-96" charset="0"/>
              </a:rPr>
              <a:t> </a:t>
            </a:r>
          </a:p>
          <a:p>
            <a:r>
              <a:rPr lang="en-US" dirty="0" smtClean="0">
                <a:latin typeface="Calibri" pitchFamily="-96" charset="0"/>
              </a:rPr>
              <a:t>Randal E. Bryant and David R. </a:t>
            </a:r>
            <a:r>
              <a:rPr lang="en-US" dirty="0" err="1" smtClean="0">
                <a:latin typeface="Calibri" pitchFamily="-96" charset="0"/>
              </a:rPr>
              <a:t>O’Hallaron</a:t>
            </a:r>
            <a:endParaRPr lang="en-US" dirty="0" smtClean="0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84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279964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57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90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8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40882</TotalTime>
  <Pages>0</Pages>
  <Words>10794</Words>
  <Characters>0</Characters>
  <Application>Microsoft Office PowerPoint</Application>
  <PresentationFormat>On-screen Show (4:3)</PresentationFormat>
  <Lines>0</Lines>
  <Paragraphs>3521</Paragraphs>
  <Slides>141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141</vt:i4>
      </vt:variant>
    </vt:vector>
  </HeadingPairs>
  <TitlesOfParts>
    <vt:vector size="166" baseType="lpstr">
      <vt:lpstr>ＭＳ Ｐゴシック</vt:lpstr>
      <vt:lpstr>Arial Narrow</vt:lpstr>
      <vt:lpstr>Arial Narrow Bold</vt:lpstr>
      <vt:lpstr>Calibri</vt:lpstr>
      <vt:lpstr>Calibri Bold</vt:lpstr>
      <vt:lpstr>Calibri Bold Italic</vt:lpstr>
      <vt:lpstr>Calibri Italic</vt:lpstr>
      <vt:lpstr>Century Gothic</vt:lpstr>
      <vt:lpstr>Courier</vt:lpstr>
      <vt:lpstr>Courier New</vt:lpstr>
      <vt:lpstr>Courier New Bold</vt:lpstr>
      <vt:lpstr>Courier New Bold Italic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Content: Build</vt:lpstr>
      <vt:lpstr>Title and Content</vt:lpstr>
      <vt:lpstr>Title Only</vt:lpstr>
      <vt:lpstr>Machine-Level Programming II: Control  15-213: Introduction to Computer Systems 6th Lecture, Sep. 17, 2015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Machine-Level Programming III: Procedures  15-213: Introduction to Computer Systems 7th Lecture, Sep. 22, 2015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Machine-Level Programming IV: Data  15-213: Introduction to Computer Systems 8th Lecture, Sep. 24, 2015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Packed Addition Instruction 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ZHENG</cp:lastModifiedBy>
  <cp:revision>1072</cp:revision>
  <cp:lastPrinted>2016-09-09T10:16:33Z</cp:lastPrinted>
  <dcterms:created xsi:type="dcterms:W3CDTF">2012-09-13T15:33:55Z</dcterms:created>
  <dcterms:modified xsi:type="dcterms:W3CDTF">2023-01-20T08:26:24Z</dcterms:modified>
</cp:coreProperties>
</file>