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83" r:id="rId3"/>
    <p:sldId id="284" r:id="rId4"/>
    <p:sldId id="285" r:id="rId5"/>
    <p:sldId id="286" r:id="rId6"/>
    <p:sldId id="287" r:id="rId7"/>
    <p:sldId id="289" r:id="rId8"/>
    <p:sldId id="290" r:id="rId9"/>
    <p:sldId id="291" r:id="rId10"/>
    <p:sldId id="292" r:id="rId11"/>
    <p:sldId id="293" r:id="rId12"/>
    <p:sldId id="294" r:id="rId13"/>
    <p:sldId id="268" r:id="rId14"/>
    <p:sldId id="295" r:id="rId15"/>
    <p:sldId id="298" r:id="rId16"/>
    <p:sldId id="303" r:id="rId17"/>
    <p:sldId id="304" r:id="rId18"/>
    <p:sldId id="280" r:id="rId19"/>
    <p:sldId id="29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31"/>
  </p:normalViewPr>
  <p:slideViewPr>
    <p:cSldViewPr snapToGrid="0" snapToObjects="1">
      <p:cViewPr varScale="1">
        <p:scale>
          <a:sx n="84" d="100"/>
          <a:sy n="84" d="100"/>
        </p:scale>
        <p:origin x="112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4C0205-EE3F-2F41-AF46-2CE70C7F2D4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5CDE3-B206-5C46-8E12-ED0555F33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6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4C0205-EE3F-2F41-AF46-2CE70C7F2D4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5CDE3-B206-5C46-8E12-ED0555F33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5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4C0205-EE3F-2F41-AF46-2CE70C7F2D4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5CDE3-B206-5C46-8E12-ED0555F33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5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2507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4C0205-EE3F-2F41-AF46-2CE70C7F2D4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5CDE3-B206-5C46-8E12-ED0555F33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6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4C0205-EE3F-2F41-AF46-2CE70C7F2D4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5CDE3-B206-5C46-8E12-ED0555F33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9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4C0205-EE3F-2F41-AF46-2CE70C7F2D4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5CDE3-B206-5C46-8E12-ED0555F33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6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4C0205-EE3F-2F41-AF46-2CE70C7F2D4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5CDE3-B206-5C46-8E12-ED0555F33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1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4C0205-EE3F-2F41-AF46-2CE70C7F2D4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5CDE3-B206-5C46-8E12-ED0555F33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6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4C0205-EE3F-2F41-AF46-2CE70C7F2D4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5CDE3-B206-5C46-8E12-ED0555F33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7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4C0205-EE3F-2F41-AF46-2CE70C7F2D4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5CDE3-B206-5C46-8E12-ED0555F33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3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795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388471" y="484370"/>
            <a:ext cx="1026458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/>
              <a:t>Outreach Training</a:t>
            </a:r>
          </a:p>
          <a:p>
            <a:pPr algn="ctr"/>
            <a:r>
              <a:rPr lang="en-US" sz="3400" b="1" dirty="0" smtClean="0"/>
              <a:t>Girls Inc. Eureka Workshop</a:t>
            </a:r>
            <a:endParaRPr lang="en-US" sz="3400" b="1" dirty="0"/>
          </a:p>
        </p:txBody>
      </p:sp>
      <p:sp>
        <p:nvSpPr>
          <p:cNvPr id="14" name="Rectangle 13"/>
          <p:cNvSpPr/>
          <p:nvPr/>
        </p:nvSpPr>
        <p:spPr>
          <a:xfrm>
            <a:off x="1205354" y="3429000"/>
            <a:ext cx="7076937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 Profs. Sunghoon Lee and Phillipa Gill</a:t>
            </a:r>
          </a:p>
          <a:p>
            <a:pPr algn="ctr"/>
            <a:endParaRPr lang="en-US" sz="2800" b="1" dirty="0" smtClean="0"/>
          </a:p>
          <a:p>
            <a:pPr algn="ctr"/>
            <a:r>
              <a:rPr lang="en-US" sz="2800" b="1" dirty="0" smtClean="0"/>
              <a:t>College of Information and Computer Sciences</a:t>
            </a:r>
            <a:endParaRPr lang="en-US" sz="2800" b="1" dirty="0"/>
          </a:p>
          <a:p>
            <a:pPr algn="ctr"/>
            <a:r>
              <a:rPr lang="en-US" sz="2800" b="1" dirty="0" smtClean="0"/>
              <a:t>UMass Amherst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098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922" y="417211"/>
            <a:ext cx="84152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Volunteer Best Practices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70922" y="1012522"/>
            <a:ext cx="8627304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 smtClean="0"/>
              <a:t>For questions about what blocks do, or what a piece of code might do, </a:t>
            </a:r>
            <a:r>
              <a:rPr lang="en-US" sz="2800" b="1" dirty="0" smtClean="0"/>
              <a:t>try to encourage experimentation </a:t>
            </a:r>
            <a:r>
              <a:rPr lang="en-US" sz="2800" dirty="0" smtClean="0"/>
              <a:t>with prompts like “why don’t you try it out and see what happens.”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 smtClean="0"/>
              <a:t>When an initial solution doesn’t work, </a:t>
            </a:r>
            <a:r>
              <a:rPr lang="en-US" sz="2800" b="1" dirty="0" smtClean="0"/>
              <a:t>encourage them to debug</a:t>
            </a:r>
            <a:r>
              <a:rPr lang="en-US" sz="2800" dirty="0" smtClean="0"/>
              <a:t>: figure out where the problem is and try something else. 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 smtClean="0"/>
              <a:t>You need to </a:t>
            </a:r>
            <a:r>
              <a:rPr lang="en-US" sz="2800" b="1" dirty="0" smtClean="0"/>
              <a:t>watch out for frustration levels </a:t>
            </a:r>
            <a:r>
              <a:rPr lang="en-US" sz="2800" dirty="0" smtClean="0"/>
              <a:t>if a group is having trouble, particularly groups with no prior experience. You should try </a:t>
            </a:r>
            <a:r>
              <a:rPr lang="en-US" sz="2800" b="1" dirty="0" smtClean="0"/>
              <a:t>encouragement first, then give hints, then use redirection </a:t>
            </a:r>
            <a:r>
              <a:rPr lang="en-US" sz="2800" dirty="0" smtClean="0"/>
              <a:t>(“why don’t you go on to the next exercise and come back to this one later).</a:t>
            </a:r>
          </a:p>
        </p:txBody>
      </p:sp>
    </p:spTree>
    <p:extLst>
      <p:ext uri="{BB962C8B-B14F-4D97-AF65-F5344CB8AC3E}">
        <p14:creationId xmlns:p14="http://schemas.microsoft.com/office/powerpoint/2010/main" val="188721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922" y="417211"/>
            <a:ext cx="84152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Volunteer Best Practices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70922" y="1012522"/>
            <a:ext cx="8627304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defTabSz="91440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800" b="1" dirty="0" smtClean="0"/>
              <a:t>Let advanced </a:t>
            </a:r>
            <a:r>
              <a:rPr lang="en-US" sz="2800" b="1" dirty="0"/>
              <a:t>groups </a:t>
            </a:r>
            <a:r>
              <a:rPr lang="en-US" sz="2800" b="1" dirty="0" smtClean="0"/>
              <a:t>work independently </a:t>
            </a:r>
            <a:r>
              <a:rPr lang="en-US" sz="2800" dirty="0" smtClean="0"/>
              <a:t>to the end of the main exercises and get them to demo their solutions for you. If they didn’t get the most efficient solutions, encourage them to think a bit more</a:t>
            </a:r>
            <a:r>
              <a:rPr lang="en-US" sz="2800" dirty="0" smtClean="0"/>
              <a:t>.</a:t>
            </a:r>
          </a:p>
          <a:p>
            <a:pPr marL="971550" lvl="1" indent="-514350" defTabSz="91440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800" dirty="0" smtClean="0"/>
              <a:t>Maybe teaming up those students who have programming experience?</a:t>
            </a:r>
            <a:endParaRPr lang="en-US" sz="2800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 smtClean="0"/>
              <a:t>For groups that complete the main exercises, they can continue to modify the </a:t>
            </a:r>
            <a:r>
              <a:rPr lang="en-US" sz="2800" dirty="0" smtClean="0"/>
              <a:t>program we </a:t>
            </a:r>
            <a:r>
              <a:rPr lang="en-US" sz="2800" dirty="0" smtClean="0"/>
              <a:t>provide by adding enhancements. Get them to explain what they want to try, and check in periodically. They can do anything within the structure of the game. </a:t>
            </a:r>
            <a:r>
              <a:rPr lang="en-US" sz="2800" b="1" dirty="0" smtClean="0"/>
              <a:t>Suggest enhancements and challenge them with harder tasks until time is up.</a:t>
            </a:r>
          </a:p>
        </p:txBody>
      </p:sp>
    </p:spTree>
    <p:extLst>
      <p:ext uri="{BB962C8B-B14F-4D97-AF65-F5344CB8AC3E}">
        <p14:creationId xmlns:p14="http://schemas.microsoft.com/office/powerpoint/2010/main" val="38879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922" y="417211"/>
            <a:ext cx="84152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Volunteer Best Practices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70922" y="1012522"/>
            <a:ext cx="8627304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b="1" dirty="0" smtClean="0"/>
              <a:t>Ask for help </a:t>
            </a:r>
            <a:r>
              <a:rPr lang="en-US" sz="2800" dirty="0" smtClean="0"/>
              <a:t>if you get into a situation that you’re not sure how to deal with, or a question you don’t know how to </a:t>
            </a:r>
            <a:r>
              <a:rPr lang="en-US" sz="2800" dirty="0" smtClean="0"/>
              <a:t>answer</a:t>
            </a:r>
            <a:r>
              <a:rPr lang="en-US" sz="2800" dirty="0" smtClean="0"/>
              <a:t>, ask for help from Ivan or Phillipa.</a:t>
            </a:r>
            <a:endParaRPr lang="en-US" sz="2800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 smtClean="0"/>
              <a:t>As a general rule, </a:t>
            </a:r>
            <a:r>
              <a:rPr lang="en-US" sz="2800" b="1" dirty="0" smtClean="0"/>
              <a:t>volunteers do not touch laptops during hands-on sessions</a:t>
            </a:r>
            <a:r>
              <a:rPr lang="en-US" sz="2800" dirty="0" smtClean="0"/>
              <a:t>. Your goal is to talk participants through problems and guide them to come up with solutions on their own. If something outside the activity comes up (like a software crash or a hardware issue), then you can take over the laptop to get them back on track with the activity as quickly as possible.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59286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246" y="2537460"/>
            <a:ext cx="5218443" cy="38976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07" y="2537460"/>
            <a:ext cx="3050885" cy="3726180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7380157" y="1046265"/>
            <a:ext cx="1836229" cy="2494699"/>
            <a:chOff x="6800546" y="-57732"/>
            <a:chExt cx="2343454" cy="3183815"/>
          </a:xfrm>
        </p:grpSpPr>
        <p:sp>
          <p:nvSpPr>
            <p:cNvPr id="25" name="TextBox 24"/>
            <p:cNvSpPr txBox="1"/>
            <p:nvPr/>
          </p:nvSpPr>
          <p:spPr>
            <a:xfrm>
              <a:off x="6800546" y="-57732"/>
              <a:ext cx="2343454" cy="981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800"/>
                </a:spcAft>
              </a:pPr>
              <a:r>
                <a:rPr lang="en-US" sz="4400" b="1" dirty="0" smtClean="0"/>
                <a:t>Code</a:t>
              </a:r>
            </a:p>
          </p:txBody>
        </p:sp>
        <p:cxnSp>
          <p:nvCxnSpPr>
            <p:cNvPr id="26" name="Straight Arrow Connector 25"/>
            <p:cNvCxnSpPr>
              <a:stCxn id="25" idx="2"/>
            </p:cNvCxnSpPr>
            <p:nvPr/>
          </p:nvCxnSpPr>
          <p:spPr>
            <a:xfrm flipH="1">
              <a:off x="6965630" y="924253"/>
              <a:ext cx="1006643" cy="2201830"/>
            </a:xfrm>
            <a:prstGeom prst="straightConnector1">
              <a:avLst/>
            </a:prstGeom>
            <a:ln w="76200" cmpd="sng">
              <a:solidFill>
                <a:schemeClr val="accent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5238648" y="706189"/>
            <a:ext cx="1836229" cy="2834775"/>
            <a:chOff x="4544892" y="-292182"/>
            <a:chExt cx="2343454" cy="3617830"/>
          </a:xfrm>
        </p:grpSpPr>
        <p:sp>
          <p:nvSpPr>
            <p:cNvPr id="30" name="TextBox 29"/>
            <p:cNvSpPr txBox="1"/>
            <p:nvPr/>
          </p:nvSpPr>
          <p:spPr>
            <a:xfrm>
              <a:off x="4544892" y="-292182"/>
              <a:ext cx="2343454" cy="981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800"/>
                </a:spcAft>
              </a:pPr>
              <a:r>
                <a:rPr lang="en-US" sz="4400" b="1" dirty="0" smtClean="0"/>
                <a:t>Blocks</a:t>
              </a:r>
            </a:p>
          </p:txBody>
        </p:sp>
        <p:cxnSp>
          <p:nvCxnSpPr>
            <p:cNvPr id="31" name="Straight Arrow Connector 30"/>
            <p:cNvCxnSpPr>
              <a:stCxn id="30" idx="2"/>
            </p:cNvCxnSpPr>
            <p:nvPr/>
          </p:nvCxnSpPr>
          <p:spPr>
            <a:xfrm flipH="1">
              <a:off x="4647810" y="689803"/>
              <a:ext cx="1068810" cy="2635845"/>
            </a:xfrm>
            <a:prstGeom prst="straightConnector1">
              <a:avLst/>
            </a:prstGeom>
            <a:ln w="76200" cmpd="sng">
              <a:solidFill>
                <a:schemeClr val="accent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370922" y="417211"/>
            <a:ext cx="84152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Arduino &amp; </a:t>
            </a:r>
            <a:r>
              <a:rPr lang="en-US" sz="2800" b="1" dirty="0" err="1" smtClean="0"/>
              <a:t>ArduBlock</a:t>
            </a:r>
            <a:endParaRPr lang="en-US" sz="2800" b="1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443434" y="1046265"/>
            <a:ext cx="2391217" cy="2834775"/>
            <a:chOff x="4679294" y="-76976"/>
            <a:chExt cx="3051747" cy="3617830"/>
          </a:xfrm>
        </p:grpSpPr>
        <p:sp>
          <p:nvSpPr>
            <p:cNvPr id="27" name="TextBox 26"/>
            <p:cNvSpPr txBox="1"/>
            <p:nvPr/>
          </p:nvSpPr>
          <p:spPr>
            <a:xfrm>
              <a:off x="4679294" y="-76976"/>
              <a:ext cx="3051747" cy="1846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800"/>
                </a:spcAft>
              </a:pPr>
              <a:r>
                <a:rPr lang="en-US" sz="4400" b="1" dirty="0" smtClean="0"/>
                <a:t>Arduino IDE</a:t>
              </a:r>
            </a:p>
          </p:txBody>
        </p:sp>
        <p:cxnSp>
          <p:nvCxnSpPr>
            <p:cNvPr id="28" name="Straight Arrow Connector 27"/>
            <p:cNvCxnSpPr>
              <a:stCxn id="27" idx="2"/>
            </p:cNvCxnSpPr>
            <p:nvPr/>
          </p:nvCxnSpPr>
          <p:spPr>
            <a:xfrm flipH="1">
              <a:off x="5233389" y="1769157"/>
              <a:ext cx="971779" cy="1771697"/>
            </a:xfrm>
            <a:prstGeom prst="straightConnector1">
              <a:avLst/>
            </a:prstGeom>
            <a:ln w="76200" cmpd="sng">
              <a:solidFill>
                <a:schemeClr val="accent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669153" y="940431"/>
            <a:ext cx="2828246" cy="2256070"/>
            <a:chOff x="2859157" y="-473773"/>
            <a:chExt cx="3609498" cy="2879268"/>
          </a:xfrm>
        </p:grpSpPr>
        <p:sp>
          <p:nvSpPr>
            <p:cNvPr id="32" name="TextBox 31"/>
            <p:cNvSpPr txBox="1"/>
            <p:nvPr/>
          </p:nvSpPr>
          <p:spPr>
            <a:xfrm>
              <a:off x="2859157" y="-473773"/>
              <a:ext cx="3609498" cy="1846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800"/>
                </a:spcAft>
              </a:pPr>
              <a:r>
                <a:rPr lang="en-US" sz="4400" b="1" dirty="0" smtClean="0"/>
                <a:t>Block</a:t>
              </a:r>
              <a:br>
                <a:rPr lang="en-US" sz="4400" b="1" dirty="0" smtClean="0"/>
              </a:br>
              <a:r>
                <a:rPr lang="en-US" sz="4400" b="1" dirty="0" smtClean="0"/>
                <a:t>Categories</a:t>
              </a:r>
            </a:p>
          </p:txBody>
        </p:sp>
        <p:cxnSp>
          <p:nvCxnSpPr>
            <p:cNvPr id="33" name="Straight Arrow Connector 32"/>
            <p:cNvCxnSpPr>
              <a:stCxn id="32" idx="2"/>
            </p:cNvCxnSpPr>
            <p:nvPr/>
          </p:nvCxnSpPr>
          <p:spPr>
            <a:xfrm>
              <a:off x="4663906" y="1372360"/>
              <a:ext cx="8973" cy="1033135"/>
            </a:xfrm>
            <a:prstGeom prst="straightConnector1">
              <a:avLst/>
            </a:prstGeom>
            <a:ln w="76200" cmpd="sng">
              <a:solidFill>
                <a:schemeClr val="accent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440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922" y="417211"/>
            <a:ext cx="84152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/>
              <a:t>ArduBlock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370922" y="873697"/>
            <a:ext cx="8627304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 smtClean="0"/>
              <a:t>An Arduino “add-on tool” that is designed in JAVA based on MIT’s Scratch platform.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 smtClean="0"/>
              <a:t>It simply provides a graphical UI, which converts the code into the Arduino code</a:t>
            </a:r>
          </a:p>
          <a:p>
            <a:pPr marL="971550" lvl="1" indent="-514350" defTabSz="91440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800" dirty="0" smtClean="0"/>
              <a:t>You will be able to see the converted “Arduino Code” every time you compile the “Block Codes”</a:t>
            </a:r>
          </a:p>
          <a:p>
            <a:pPr marL="514350" lvl="0" indent="-514350" defTabSz="91440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800" dirty="0"/>
              <a:t>Programs are created by dragging command blocks from the blocks panel to the code area.</a:t>
            </a:r>
          </a:p>
          <a:p>
            <a:pPr marL="514350" lvl="0" indent="-514350" defTabSz="91440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800" dirty="0"/>
              <a:t>Blocks are arranged in categories. We will mostly be using “control blocks” and custom blocks that we designed for “</a:t>
            </a:r>
            <a:r>
              <a:rPr lang="en-US" sz="2800" dirty="0" err="1"/>
              <a:t>Grils</a:t>
            </a:r>
            <a:r>
              <a:rPr lang="en-US" sz="2800" dirty="0"/>
              <a:t> </a:t>
            </a:r>
            <a:r>
              <a:rPr lang="en-US" sz="2800" dirty="0" err="1"/>
              <a:t>Inc</a:t>
            </a:r>
            <a:r>
              <a:rPr lang="en-US" sz="2800" dirty="0"/>
              <a:t>”.</a:t>
            </a:r>
          </a:p>
          <a:p>
            <a:pPr marL="514350" indent="-514350" defTabSz="914400">
              <a:spcAft>
                <a:spcPts val="600"/>
              </a:spcAft>
              <a:buFont typeface="Arial" charset="0"/>
              <a:buChar char="•"/>
              <a:defRPr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4241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922" y="417211"/>
            <a:ext cx="84152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ArduBlock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370922" y="873697"/>
            <a:ext cx="8627304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 smtClean="0"/>
              <a:t>Blocks snap together like puzzle pieces in the code area to form instruction sequences.</a:t>
            </a:r>
            <a:endParaRPr lang="en-US" sz="2800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 smtClean="0"/>
              <a:t>When you click on a block and drag it, it drags all blocks below it in the stack.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 smtClean="0"/>
              <a:t>You delete blocks by dragging them out of the code area to the “Block Category” panel 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 smtClean="0"/>
              <a:t>You can run individual blocks or stacks by double clicking on them</a:t>
            </a:r>
          </a:p>
          <a:p>
            <a:pPr marL="514350" indent="-514350" defTabSz="91440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800" dirty="0"/>
              <a:t>To start a program running, click the “Upload to Arduino” button on the </a:t>
            </a:r>
            <a:r>
              <a:rPr lang="en-US" sz="2800" dirty="0" err="1"/>
              <a:t>ArduBlock</a:t>
            </a:r>
            <a:r>
              <a:rPr lang="en-US" sz="2800" dirty="0"/>
              <a:t> IDE. 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0542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922" y="417211"/>
            <a:ext cx="84152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Activities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370922" y="873697"/>
            <a:ext cx="8627304" cy="7909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 smtClean="0"/>
              <a:t>A total of 5 parts with sub-activities and incremental difficulty.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 smtClean="0"/>
              <a:t>Part 1: Connecting wires together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 smtClean="0"/>
              <a:t>Part 2: Learn how to use </a:t>
            </a:r>
            <a:r>
              <a:rPr lang="en-US" sz="2800" dirty="0" err="1" smtClean="0"/>
              <a:t>ArduBlock</a:t>
            </a:r>
            <a:endParaRPr lang="en-US" sz="2800" dirty="0" smtClean="0"/>
          </a:p>
          <a:p>
            <a:pPr marL="971550" lvl="1" indent="-514350" defTabSz="91440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800" dirty="0" smtClean="0"/>
              <a:t>Activity 1: upload the code to Arduino</a:t>
            </a:r>
          </a:p>
          <a:p>
            <a:pPr marL="971550" lvl="1" indent="-514350" defTabSz="91440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800" dirty="0"/>
              <a:t>Activity 2</a:t>
            </a:r>
            <a:r>
              <a:rPr lang="en-US" sz="2800" dirty="0" smtClean="0"/>
              <a:t>: changing color </a:t>
            </a:r>
            <a:r>
              <a:rPr lang="en-US" sz="2800" dirty="0" smtClean="0"/>
              <a:t>of 1 LED</a:t>
            </a:r>
            <a:endParaRPr lang="en-US" sz="2800" dirty="0" smtClean="0"/>
          </a:p>
          <a:p>
            <a:pPr marL="971550" lvl="1" indent="-514350" defTabSz="91440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800" dirty="0" smtClean="0"/>
              <a:t>Activity 3: changing the position of the LED</a:t>
            </a:r>
          </a:p>
          <a:p>
            <a:pPr marL="514350" indent="-514350" defTabSz="91440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800" dirty="0" smtClean="0"/>
              <a:t>Part 3: How to get blocks to do more (how to program)</a:t>
            </a:r>
          </a:p>
          <a:p>
            <a:pPr marL="971550" lvl="1" indent="-514350" defTabSz="91440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800" dirty="0" smtClean="0"/>
              <a:t>Activity 1: manually changing the color of an LED from Red to Green to Blue every 1 second</a:t>
            </a:r>
          </a:p>
          <a:p>
            <a:pPr marL="971550" lvl="1" indent="-514350" defTabSz="91440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800" dirty="0" smtClean="0"/>
              <a:t>Activity 2: manually changing the position of an LED to the right 4 times.</a:t>
            </a:r>
          </a:p>
          <a:p>
            <a:pPr marL="514350" indent="-514350" defTabSz="914400">
              <a:spcAft>
                <a:spcPts val="600"/>
              </a:spcAft>
              <a:buFont typeface="Arial" charset="0"/>
              <a:buChar char="•"/>
              <a:defRPr/>
            </a:pPr>
            <a:endParaRPr lang="en-US" sz="2800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800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800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1498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922" y="417211"/>
            <a:ext cx="84152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Activities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370922" y="873697"/>
            <a:ext cx="8627304" cy="721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defTabSz="91440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400" b="1" dirty="0" smtClean="0"/>
              <a:t>Part 4</a:t>
            </a:r>
            <a:r>
              <a:rPr lang="en-US" sz="2400" dirty="0" smtClean="0"/>
              <a:t>: Learning about loop &amp; variables</a:t>
            </a:r>
          </a:p>
          <a:p>
            <a:pPr marL="971550" lvl="1" indent="-514350" defTabSz="91440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400" b="1" dirty="0" smtClean="0"/>
              <a:t>Activity 1</a:t>
            </a:r>
            <a:r>
              <a:rPr lang="en-US" sz="2400" dirty="0" smtClean="0"/>
              <a:t>: using a loop to move the LED</a:t>
            </a:r>
          </a:p>
          <a:p>
            <a:pPr marL="971550" lvl="1" indent="-514350" defTabSz="91440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400" b="1" dirty="0" smtClean="0"/>
              <a:t>Activity 2</a:t>
            </a:r>
            <a:r>
              <a:rPr lang="en-US" sz="2400" dirty="0" smtClean="0"/>
              <a:t>: using a loop and if-statement to change colors of all LEDs</a:t>
            </a:r>
          </a:p>
          <a:p>
            <a:pPr marL="514350" indent="-514350" defTabSz="91440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400" b="1" dirty="0" smtClean="0"/>
              <a:t>Part 5</a:t>
            </a:r>
            <a:r>
              <a:rPr lang="en-US" sz="2400" dirty="0" smtClean="0"/>
              <a:t>: Adding a sensor to control</a:t>
            </a:r>
          </a:p>
          <a:p>
            <a:pPr marL="971550" lvl="1" indent="-514350" defTabSz="91440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400" b="1" dirty="0" smtClean="0"/>
              <a:t>Activity 1</a:t>
            </a:r>
            <a:r>
              <a:rPr lang="en-US" sz="2400" dirty="0" smtClean="0"/>
              <a:t>: Turn on/off the LEDs with a color of choice every 0.5 second</a:t>
            </a:r>
          </a:p>
          <a:p>
            <a:pPr marL="1428750" lvl="2" indent="-514350" defTabSz="91440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400" dirty="0" smtClean="0"/>
              <a:t>Students MUST use only 20 LEDs, otherwise Arduino disconnects itself from the USB, i.e. IDE does not recognize the board.</a:t>
            </a:r>
          </a:p>
          <a:p>
            <a:pPr marL="1428750" lvl="2" indent="-514350" defTabSz="91440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400" dirty="0" smtClean="0"/>
              <a:t>How to solve it: disconnect </a:t>
            </a:r>
            <a:r>
              <a:rPr lang="en-US" sz="2400" dirty="0"/>
              <a:t>LEDs from the Arduino board, upload a dummy code, and reconnect the </a:t>
            </a:r>
            <a:r>
              <a:rPr lang="en-US" sz="2400" dirty="0" smtClean="0"/>
              <a:t>LEDs</a:t>
            </a:r>
          </a:p>
          <a:p>
            <a:pPr marL="971550" lvl="1" indent="-514350" defTabSz="91440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400" b="1" dirty="0" smtClean="0"/>
              <a:t>Activity 2</a:t>
            </a:r>
            <a:r>
              <a:rPr lang="en-US" sz="2400" dirty="0" smtClean="0"/>
              <a:t>: use “analog read” to control the delay.</a:t>
            </a:r>
          </a:p>
          <a:p>
            <a:pPr marL="971550" lvl="1" indent="-514350" defTabSz="914400">
              <a:spcAft>
                <a:spcPts val="600"/>
              </a:spcAft>
              <a:buFont typeface="Arial" charset="0"/>
              <a:buChar char="•"/>
              <a:defRPr/>
            </a:pPr>
            <a:endParaRPr lang="en-US" sz="2400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400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400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5235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0922" y="417211"/>
            <a:ext cx="84152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The Activity: Play It/Code It – Instruction Handout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26" y="1083422"/>
            <a:ext cx="4354830" cy="56374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556" y="1078991"/>
            <a:ext cx="4358253" cy="564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4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560295" y="2564961"/>
            <a:ext cx="102645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/>
              <a:t>Questions?</a:t>
            </a:r>
            <a:endParaRPr lang="en-US" sz="8000" b="1" dirty="0" smtClean="0"/>
          </a:p>
        </p:txBody>
      </p:sp>
    </p:spTree>
    <p:extLst>
      <p:ext uri="{BB962C8B-B14F-4D97-AF65-F5344CB8AC3E}">
        <p14:creationId xmlns:p14="http://schemas.microsoft.com/office/powerpoint/2010/main" val="36270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922" y="417211"/>
            <a:ext cx="8415269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Outreach Training Agenda</a:t>
            </a:r>
          </a:p>
          <a:p>
            <a:endParaRPr lang="en-US" sz="2800" b="1" dirty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 smtClean="0"/>
              <a:t>Introductions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 smtClean="0"/>
              <a:t>Event Description and Goals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 smtClean="0"/>
              <a:t>Event Logistics and schedule for the day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 smtClean="0"/>
              <a:t>Volunteer role, goals and best practices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 smtClean="0"/>
              <a:t>Scratch Crash Course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/>
              <a:t>The </a:t>
            </a:r>
            <a:r>
              <a:rPr lang="en-US" sz="2800" b="1" i="1" dirty="0"/>
              <a:t>Play It/Code It </a:t>
            </a:r>
            <a:r>
              <a:rPr lang="en-US" sz="2800" b="1" dirty="0"/>
              <a:t>activity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26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922" y="417211"/>
            <a:ext cx="8415269" cy="694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Event Description</a:t>
            </a:r>
          </a:p>
          <a:p>
            <a:endParaRPr lang="en-US" sz="2800" b="1" dirty="0"/>
          </a:p>
          <a:p>
            <a:pPr marL="514350" indent="-514350">
              <a:spcAft>
                <a:spcPts val="600"/>
              </a:spcAft>
              <a:buFont typeface="Arial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event is held at the Design Building</a:t>
            </a:r>
            <a:r>
              <a:rPr lang="en-US" sz="2800" dirty="0" smtClean="0"/>
              <a:t>.</a:t>
            </a:r>
          </a:p>
          <a:p>
            <a:pPr marL="514350" indent="-514350">
              <a:spcAft>
                <a:spcPts val="600"/>
              </a:spcAft>
              <a:buFont typeface="Arial" charset="0"/>
              <a:buChar char="•"/>
            </a:pPr>
            <a:r>
              <a:rPr lang="en-US" sz="2800" dirty="0" smtClean="0"/>
              <a:t>15 </a:t>
            </a:r>
            <a:r>
              <a:rPr lang="en-US" sz="2800" dirty="0"/>
              <a:t>high school girls </a:t>
            </a:r>
            <a:r>
              <a:rPr lang="en-US" sz="2800" dirty="0" smtClean="0"/>
              <a:t>(12 – 18 years old) and </a:t>
            </a:r>
            <a:r>
              <a:rPr lang="en-US" sz="2800" dirty="0"/>
              <a:t>teachers from </a:t>
            </a:r>
            <a:r>
              <a:rPr lang="en-US" sz="2800" dirty="0" smtClean="0"/>
              <a:t>Holyoke area will participate.</a:t>
            </a:r>
            <a:endParaRPr lang="en-US" sz="2800" b="1" dirty="0" smtClean="0"/>
          </a:p>
          <a:p>
            <a:pPr marL="514350" indent="-514350">
              <a:spcAft>
                <a:spcPts val="600"/>
              </a:spcAft>
              <a:buFont typeface="Arial" charset="0"/>
              <a:buChar char="•"/>
            </a:pPr>
            <a:r>
              <a:rPr lang="en-US" sz="2800" dirty="0" smtClean="0"/>
              <a:t>Long-term </a:t>
            </a:r>
            <a:r>
              <a:rPr lang="en-US" sz="2800" dirty="0"/>
              <a:t>goal is to contribute to broadening the participation of women in the technology workforce</a:t>
            </a:r>
            <a:r>
              <a:rPr lang="en-US" sz="2800" dirty="0" smtClean="0"/>
              <a:t>.</a:t>
            </a:r>
          </a:p>
          <a:p>
            <a:pPr marL="514350" indent="-514350">
              <a:spcAft>
                <a:spcPts val="600"/>
              </a:spcAft>
              <a:buFont typeface="Arial" charset="0"/>
              <a:buChar char="•"/>
            </a:pPr>
            <a:r>
              <a:rPr lang="en-US" sz="2800" dirty="0" smtClean="0"/>
              <a:t>Immediate goal is to give girls a sense of education and career opportunities in engineering and CS (STEM in general).</a:t>
            </a:r>
          </a:p>
          <a:p>
            <a:pPr marL="514350" indent="-514350">
              <a:spcAft>
                <a:spcPts val="600"/>
              </a:spcAft>
              <a:buFont typeface="Arial" charset="0"/>
              <a:buChar char="•"/>
            </a:pPr>
            <a:r>
              <a:rPr lang="en-US" sz="2800" dirty="0" smtClean="0"/>
              <a:t>The goal of our activity is to provide a fun and engaging introduction to basic ideas in computational thinking, programming, and embedded systems.</a:t>
            </a:r>
          </a:p>
          <a:p>
            <a:pPr marL="514350" indent="-514350">
              <a:spcAft>
                <a:spcPts val="600"/>
              </a:spcAft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317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922" y="417211"/>
            <a:ext cx="8415269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Event Logistics and Schedule</a:t>
            </a:r>
          </a:p>
          <a:p>
            <a:endParaRPr lang="en-US" sz="2800" b="1" dirty="0"/>
          </a:p>
          <a:p>
            <a:pPr marL="514350" indent="-514350">
              <a:spcAft>
                <a:spcPts val="600"/>
              </a:spcAft>
              <a:buFont typeface="Arial" charset="0"/>
              <a:buChar char="•"/>
            </a:pPr>
            <a:r>
              <a:rPr lang="en-US" sz="2800" dirty="0"/>
              <a:t>Setup (</a:t>
            </a:r>
            <a:r>
              <a:rPr lang="en-US" sz="2800" dirty="0" smtClean="0"/>
              <a:t>8:50-9:50)</a:t>
            </a:r>
          </a:p>
          <a:p>
            <a:pPr marL="514350" indent="-514350">
              <a:spcAft>
                <a:spcPts val="600"/>
              </a:spcAft>
              <a:buFont typeface="Arial" charset="0"/>
              <a:buChar char="•"/>
            </a:pPr>
            <a:r>
              <a:rPr lang="en-US" sz="2800" dirty="0" smtClean="0"/>
              <a:t>Activity Sessions (9:50-11:50)</a:t>
            </a:r>
          </a:p>
          <a:p>
            <a:pPr marL="514350" indent="-514350">
              <a:spcAft>
                <a:spcPts val="600"/>
              </a:spcAft>
              <a:buFont typeface="Arial" charset="0"/>
              <a:buChar char="•"/>
            </a:pPr>
            <a:r>
              <a:rPr lang="en-US" sz="2800" dirty="0"/>
              <a:t>Teardown (</a:t>
            </a:r>
            <a:r>
              <a:rPr lang="en-US" sz="2800" dirty="0" smtClean="0"/>
              <a:t>11:50-12:20) </a:t>
            </a:r>
          </a:p>
          <a:p>
            <a:pPr marL="514350" indent="-514350">
              <a:spcAft>
                <a:spcPts val="600"/>
              </a:spcAft>
              <a:buFont typeface="Arial" charset="0"/>
              <a:buChar char="•"/>
            </a:pPr>
            <a:r>
              <a:rPr lang="en-US" sz="2800" dirty="0" smtClean="0"/>
              <a:t>Room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04560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922" y="417211"/>
            <a:ext cx="84152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Logistics and Schedule: Setup</a:t>
            </a:r>
          </a:p>
        </p:txBody>
      </p:sp>
      <p:sp>
        <p:nvSpPr>
          <p:cNvPr id="3" name="Rectangle 2"/>
          <p:cNvSpPr/>
          <p:nvPr/>
        </p:nvSpPr>
        <p:spPr>
          <a:xfrm>
            <a:off x="377480" y="1105286"/>
            <a:ext cx="8415269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Setup Team 1</a:t>
            </a:r>
            <a:endParaRPr lang="en-US" sz="2800" b="1" dirty="0"/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sz="2800" b="1" dirty="0" smtClean="0"/>
              <a:t>8:50</a:t>
            </a:r>
            <a:r>
              <a:rPr lang="en-US" sz="2800" b="1" dirty="0"/>
              <a:t>: </a:t>
            </a:r>
            <a:r>
              <a:rPr lang="en-US" sz="2800" dirty="0"/>
              <a:t>Meet at </a:t>
            </a:r>
            <a:r>
              <a:rPr lang="en-US" sz="2800" dirty="0" smtClean="0"/>
              <a:t>the Design Building room </a:t>
            </a:r>
            <a:r>
              <a:rPr lang="en-US" sz="2800" dirty="0"/>
              <a:t>162.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Laptop will </a:t>
            </a:r>
            <a:r>
              <a:rPr lang="en-US" sz="2800" dirty="0"/>
              <a:t>be </a:t>
            </a:r>
            <a:r>
              <a:rPr lang="en-US" sz="2800" dirty="0" smtClean="0"/>
              <a:t>available in the room. </a:t>
            </a:r>
            <a:br>
              <a:rPr lang="en-US" sz="2800" dirty="0" smtClean="0"/>
            </a:br>
            <a:r>
              <a:rPr lang="en-US" sz="2800" dirty="0" smtClean="0"/>
              <a:t>Verify </a:t>
            </a:r>
            <a:r>
              <a:rPr lang="en-US" sz="2800" dirty="0"/>
              <a:t>arrangement of tables, chairs, power, AV</a:t>
            </a:r>
            <a:r>
              <a:rPr lang="en-US" sz="2800" dirty="0" smtClean="0"/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sz="2800" b="1" dirty="0" smtClean="0"/>
              <a:t>8:55-9:40</a:t>
            </a:r>
            <a:r>
              <a:rPr lang="en-US" sz="2800" b="1" dirty="0"/>
              <a:t>: </a:t>
            </a:r>
            <a:r>
              <a:rPr lang="en-US" sz="2800" dirty="0"/>
              <a:t>Unpack, plug in, boot-up, log-in, and </a:t>
            </a:r>
            <a:r>
              <a:rPr lang="en-US" sz="2800" dirty="0" smtClean="0"/>
              <a:t>install </a:t>
            </a:r>
            <a:r>
              <a:rPr lang="en-US" sz="2800" dirty="0"/>
              <a:t>drivers &amp; </a:t>
            </a:r>
            <a:r>
              <a:rPr lang="en-US" sz="2800" dirty="0" smtClean="0"/>
              <a:t>SW</a:t>
            </a:r>
            <a:r>
              <a:rPr lang="en-US" sz="2800" dirty="0" smtClean="0"/>
              <a:t> </a:t>
            </a:r>
            <a:r>
              <a:rPr lang="en-US" sz="2800" dirty="0"/>
              <a:t>on </a:t>
            </a:r>
            <a:r>
              <a:rPr lang="en-US" sz="2800" dirty="0" smtClean="0"/>
              <a:t>8 laptops</a:t>
            </a:r>
            <a:r>
              <a:rPr lang="en-US" sz="2800" dirty="0"/>
              <a:t>. Verify all laptops working.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sz="2800" b="1" dirty="0" smtClean="0"/>
              <a:t>9:40-9:50</a:t>
            </a:r>
            <a:r>
              <a:rPr lang="en-US" sz="2800" dirty="0"/>
              <a:t>: Setup team break. Get name badge at registration table.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084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922" y="417211"/>
            <a:ext cx="84152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Logistics and Schedule: Activity Sessions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370922" y="1105286"/>
            <a:ext cx="8242991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sz="2800" b="1" dirty="0" smtClean="0"/>
              <a:t>9:50-10:00</a:t>
            </a:r>
            <a:r>
              <a:rPr lang="en-US" sz="2800" dirty="0" smtClean="0"/>
              <a:t>: Introduction &amp; Demo to students</a:t>
            </a:r>
            <a:endParaRPr lang="en-US" sz="2800" b="1" dirty="0" smtClean="0"/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sz="2800" b="1" dirty="0" smtClean="0"/>
              <a:t>10:00 – 11:50</a:t>
            </a:r>
            <a:r>
              <a:rPr lang="en-US" sz="2800" dirty="0" smtClean="0"/>
              <a:t>: Activity Session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sz="2800" b="1" dirty="0" smtClean="0"/>
              <a:t>11:50-12:10</a:t>
            </a:r>
            <a:r>
              <a:rPr lang="en-US" sz="2800" dirty="0"/>
              <a:t>: Remove code from laptops, power down, pack up all gear.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sz="2800" b="1" dirty="0" smtClean="0"/>
              <a:t>12:10-12:20</a:t>
            </a:r>
            <a:r>
              <a:rPr lang="en-US" sz="2800" dirty="0" smtClean="0"/>
              <a:t>: </a:t>
            </a:r>
            <a:r>
              <a:rPr lang="en-US" sz="2800" dirty="0"/>
              <a:t>Return </a:t>
            </a:r>
            <a:r>
              <a:rPr lang="en-US" sz="2800" dirty="0" smtClean="0"/>
              <a:t>laptops (??)</a:t>
            </a:r>
            <a:endParaRPr lang="en-US" sz="2800" dirty="0"/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endParaRPr lang="is-IS" sz="2800" dirty="0" smtClean="0"/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endParaRPr lang="en-US" sz="2800" dirty="0" smtClean="0"/>
          </a:p>
          <a:p>
            <a:pPr>
              <a:spcAft>
                <a:spcPts val="600"/>
              </a:spcAft>
            </a:pP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088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922" y="417211"/>
            <a:ext cx="84152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Logistics and Schedule: Room </a:t>
            </a:r>
            <a:r>
              <a:rPr lang="en-US" sz="2800" b="1" dirty="0" smtClean="0"/>
              <a:t>Configuration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4305971" y="1257151"/>
            <a:ext cx="4838029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sz="2800" dirty="0" smtClean="0"/>
              <a:t>We will use the first 4 tables.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sz="2800" dirty="0" smtClean="0"/>
              <a:t>You </a:t>
            </a:r>
            <a:r>
              <a:rPr lang="en-US" sz="2800" dirty="0" smtClean="0"/>
              <a:t>will be assigned to cover </a:t>
            </a:r>
            <a:r>
              <a:rPr lang="en-US" sz="2800" dirty="0" smtClean="0"/>
              <a:t>2 teams (4 </a:t>
            </a:r>
            <a:r>
              <a:rPr lang="en-US" sz="2800" dirty="0" smtClean="0"/>
              <a:t>girls</a:t>
            </a:r>
            <a:r>
              <a:rPr lang="en-US" sz="2800" dirty="0" smtClean="0"/>
              <a:t>).</a:t>
            </a:r>
            <a:endParaRPr lang="en-US" sz="2800" dirty="0" smtClean="0"/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endParaRPr lang="en-US" sz="2800" dirty="0"/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endParaRPr lang="is-IS" sz="2800" dirty="0" smtClean="0"/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endParaRPr lang="en-US" sz="2800" dirty="0" smtClean="0"/>
          </a:p>
          <a:p>
            <a:pPr>
              <a:spcAft>
                <a:spcPts val="600"/>
              </a:spcAft>
            </a:pPr>
            <a:r>
              <a:rPr lang="en-US" sz="2800" dirty="0" smtClean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571500" y="1257151"/>
            <a:ext cx="3406140" cy="45089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51660" y="1737360"/>
            <a:ext cx="948690" cy="1714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861564" y="2343150"/>
            <a:ext cx="521524" cy="1714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1494470" y="2343150"/>
            <a:ext cx="521524" cy="1714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626993" y="2332018"/>
            <a:ext cx="521524" cy="1714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3216086" y="2332018"/>
            <a:ext cx="521524" cy="1714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861564" y="2659870"/>
            <a:ext cx="521524" cy="1714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1494470" y="2659870"/>
            <a:ext cx="521524" cy="1714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626993" y="2648738"/>
            <a:ext cx="521524" cy="1714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3216086" y="2648738"/>
            <a:ext cx="521524" cy="1714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861564" y="2948940"/>
            <a:ext cx="521524" cy="1714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1494470" y="2948940"/>
            <a:ext cx="521524" cy="1714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626993" y="2937808"/>
            <a:ext cx="521524" cy="1714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216086" y="2937808"/>
            <a:ext cx="521524" cy="1714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861564" y="3226878"/>
            <a:ext cx="521524" cy="1714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494470" y="3226878"/>
            <a:ext cx="521524" cy="1714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2626993" y="3215746"/>
            <a:ext cx="521524" cy="1714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3216086" y="3215746"/>
            <a:ext cx="521524" cy="1714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861564" y="3521459"/>
            <a:ext cx="521524" cy="1714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494470" y="3521459"/>
            <a:ext cx="521524" cy="1714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626993" y="3510327"/>
            <a:ext cx="521524" cy="1714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216086" y="3510327"/>
            <a:ext cx="521524" cy="1714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861564" y="3804908"/>
            <a:ext cx="521524" cy="1714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1494470" y="3804908"/>
            <a:ext cx="521524" cy="1714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2626993" y="3793776"/>
            <a:ext cx="521524" cy="1714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3216086" y="3793776"/>
            <a:ext cx="521524" cy="1714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52900" y="1407424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2015994" y="527364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5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922" y="417211"/>
            <a:ext cx="84152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Volunteer Role and Goals</a:t>
            </a:r>
          </a:p>
        </p:txBody>
      </p:sp>
      <p:sp>
        <p:nvSpPr>
          <p:cNvPr id="3" name="Rectangle 2"/>
          <p:cNvSpPr/>
          <p:nvPr/>
        </p:nvSpPr>
        <p:spPr>
          <a:xfrm>
            <a:off x="370922" y="1105286"/>
            <a:ext cx="8627304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sz="2800" b="1" dirty="0" smtClean="0"/>
              <a:t>Role: </a:t>
            </a:r>
            <a:r>
              <a:rPr lang="en-US" sz="2800" dirty="0" smtClean="0"/>
              <a:t>Facilitate, guide, and coach.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sz="2800" b="1" dirty="0" smtClean="0"/>
              <a:t>Goals 1: </a:t>
            </a:r>
            <a:r>
              <a:rPr lang="en-US" sz="2800" dirty="0" smtClean="0"/>
              <a:t>Ensure all the girls have a </a:t>
            </a:r>
            <a:r>
              <a:rPr lang="en-US" sz="2800" b="1" dirty="0" smtClean="0"/>
              <a:t>positive experience </a:t>
            </a:r>
            <a:r>
              <a:rPr lang="en-US" sz="2800" dirty="0" smtClean="0"/>
              <a:t>with the activity.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sz="2800" b="1" dirty="0" smtClean="0"/>
              <a:t>Goal 2: </a:t>
            </a:r>
            <a:r>
              <a:rPr lang="en-US" sz="2800" dirty="0" smtClean="0"/>
              <a:t>Keep the girls </a:t>
            </a:r>
            <a:r>
              <a:rPr lang="en-US" sz="2800" b="1" dirty="0" smtClean="0"/>
              <a:t>engaged and on-task </a:t>
            </a:r>
            <a:r>
              <a:rPr lang="en-US" sz="2800" dirty="0" smtClean="0"/>
              <a:t>for the full session.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sz="2800" b="1" dirty="0" smtClean="0"/>
              <a:t>Goal</a:t>
            </a:r>
            <a:r>
              <a:rPr lang="en-US" sz="2800" dirty="0" smtClean="0"/>
              <a:t> </a:t>
            </a:r>
            <a:r>
              <a:rPr lang="en-US" sz="2800" b="1" dirty="0" smtClean="0"/>
              <a:t>3:</a:t>
            </a:r>
            <a:r>
              <a:rPr lang="en-US" sz="2800" dirty="0" smtClean="0"/>
              <a:t> Try to </a:t>
            </a:r>
            <a:r>
              <a:rPr lang="en-US" sz="2800" b="1" dirty="0" smtClean="0"/>
              <a:t>keep frustration levels low</a:t>
            </a:r>
            <a:r>
              <a:rPr lang="en-US" sz="2800" dirty="0" smtClean="0"/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sz="2800" b="1" dirty="0" smtClean="0"/>
              <a:t>Goals 4: </a:t>
            </a:r>
            <a:r>
              <a:rPr lang="en-US" sz="2800" dirty="0" smtClean="0"/>
              <a:t>Convey basic material about </a:t>
            </a:r>
            <a:r>
              <a:rPr lang="en-US" sz="2800" b="1" dirty="0" smtClean="0"/>
              <a:t>computational thinking</a:t>
            </a:r>
            <a:r>
              <a:rPr lang="en-US" sz="2800" dirty="0" smtClean="0"/>
              <a:t> and programming including how to break down a problem into a sequence of steps, and how to use basic control flow (looping and conditionals).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endParaRPr lang="en-US" sz="2800" dirty="0" smtClean="0"/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endParaRPr lang="en-US" sz="2800" dirty="0" smtClean="0"/>
          </a:p>
          <a:p>
            <a:pPr>
              <a:spcAft>
                <a:spcPts val="600"/>
              </a:spcAft>
            </a:pP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72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922" y="417211"/>
            <a:ext cx="84152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Volunteer Best Practices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70922" y="1012522"/>
            <a:ext cx="8627304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Aft>
                <a:spcPts val="600"/>
              </a:spcAft>
              <a:buFont typeface="Arial" charset="0"/>
              <a:buChar char="•"/>
            </a:pPr>
            <a:r>
              <a:rPr lang="en-US" sz="2800" b="1" dirty="0" smtClean="0"/>
              <a:t>Break the ice</a:t>
            </a:r>
            <a:r>
              <a:rPr lang="en-US" sz="2800" dirty="0" smtClean="0"/>
              <a:t>. Introduce yourself. Ask some questions about what school they are from, if they have programmed before. </a:t>
            </a:r>
          </a:p>
          <a:p>
            <a:pPr marL="514350" indent="-514350">
              <a:spcAft>
                <a:spcPts val="600"/>
              </a:spcAft>
              <a:buFont typeface="Arial" charset="0"/>
              <a:buChar char="•"/>
            </a:pPr>
            <a:r>
              <a:rPr lang="en-US" sz="2800" dirty="0" smtClean="0"/>
              <a:t>For questions about how to complete the exercises, try to </a:t>
            </a:r>
            <a:r>
              <a:rPr lang="en-US" sz="2800" b="1" dirty="0" smtClean="0"/>
              <a:t>guide them in terms of how to think about the problems</a:t>
            </a:r>
            <a:r>
              <a:rPr lang="en-US" sz="2800" dirty="0" smtClean="0"/>
              <a:t>. Try prompting questions like: “How could you break this down into steps?”,  “Can you think of what the first step could be?”, “What should the next step be?”</a:t>
            </a:r>
          </a:p>
          <a:p>
            <a:pPr marL="514350" indent="-514350">
              <a:spcAft>
                <a:spcPts val="600"/>
              </a:spcAft>
              <a:buFont typeface="Arial" charset="0"/>
              <a:buChar char="•"/>
            </a:pPr>
            <a:r>
              <a:rPr lang="en-US" sz="2800" dirty="0"/>
              <a:t>You can </a:t>
            </a:r>
            <a:r>
              <a:rPr lang="en-US" sz="2800" b="1" dirty="0"/>
              <a:t>directly answer any questions about the </a:t>
            </a:r>
            <a:r>
              <a:rPr lang="en-US" sz="2800" b="1" dirty="0" err="1" smtClean="0"/>
              <a:t>ArduBlock</a:t>
            </a:r>
            <a:r>
              <a:rPr lang="en-US" sz="2800" b="1" dirty="0" smtClean="0"/>
              <a:t> interface</a:t>
            </a:r>
            <a:r>
              <a:rPr lang="en-US" sz="2800" dirty="0"/>
              <a:t>: where blocks are; how to drag, drop stack, rearrange, remove blocks; how to change between the sprites to add code to them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149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5693</TotalTime>
  <Words>1217</Words>
  <Application>Microsoft Office PowerPoint</Application>
  <PresentationFormat>On-screen Show (4:3)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UMass Amherst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Marlin</dc:creator>
  <cp:lastModifiedBy>Sunghoon Ivan Lee</cp:lastModifiedBy>
  <cp:revision>244</cp:revision>
  <cp:lastPrinted>2016-10-22T10:50:19Z</cp:lastPrinted>
  <dcterms:created xsi:type="dcterms:W3CDTF">2013-10-27T11:58:05Z</dcterms:created>
  <dcterms:modified xsi:type="dcterms:W3CDTF">2017-07-12T14:13:37Z</dcterms:modified>
</cp:coreProperties>
</file>