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83" r:id="rId3"/>
    <p:sldId id="284" r:id="rId4"/>
    <p:sldId id="285" r:id="rId5"/>
    <p:sldId id="286" r:id="rId6"/>
    <p:sldId id="287" r:id="rId7"/>
    <p:sldId id="289" r:id="rId8"/>
    <p:sldId id="290" r:id="rId9"/>
    <p:sldId id="291" r:id="rId10"/>
    <p:sldId id="292" r:id="rId11"/>
    <p:sldId id="293" r:id="rId12"/>
    <p:sldId id="294" r:id="rId13"/>
    <p:sldId id="268" r:id="rId14"/>
    <p:sldId id="295" r:id="rId15"/>
    <p:sldId id="298" r:id="rId16"/>
    <p:sldId id="303" r:id="rId17"/>
    <p:sldId id="304" r:id="rId18"/>
    <p:sldId id="280" r:id="rId19"/>
    <p:sldId id="29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31"/>
  </p:normalViewPr>
  <p:slideViewPr>
    <p:cSldViewPr snapToGrid="0" snapToObjects="1">
      <p:cViewPr>
        <p:scale>
          <a:sx n="68" d="100"/>
          <a:sy n="68" d="100"/>
        </p:scale>
        <p:origin x="600" y="1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84006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371815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377535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50712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281486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390219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181226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312921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387786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329427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24C0205-EE3F-2F41-AF46-2CE70C7F2D49}" type="datetimeFigureOut">
              <a:rPr lang="en-US" smtClean="0"/>
              <a:t>7/19/2018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25CDE3-B206-5C46-8E12-ED0555F3397F}" type="slidenum">
              <a:rPr lang="en-US" smtClean="0"/>
              <a:t>‹#›</a:t>
            </a:fld>
            <a:endParaRPr lang="en-US"/>
          </a:p>
        </p:txBody>
      </p:sp>
    </p:spTree>
    <p:extLst>
      <p:ext uri="{BB962C8B-B14F-4D97-AF65-F5344CB8AC3E}">
        <p14:creationId xmlns:p14="http://schemas.microsoft.com/office/powerpoint/2010/main" val="357483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95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8471" y="484370"/>
            <a:ext cx="10264589" cy="1846659"/>
          </a:xfrm>
          <a:prstGeom prst="rect">
            <a:avLst/>
          </a:prstGeom>
          <a:noFill/>
        </p:spPr>
        <p:txBody>
          <a:bodyPr wrap="square" rtlCol="0">
            <a:spAutoFit/>
          </a:bodyPr>
          <a:lstStyle/>
          <a:p>
            <a:pPr algn="ctr"/>
            <a:r>
              <a:rPr lang="en-US" sz="8000" b="1" dirty="0" smtClean="0"/>
              <a:t>Outreach Training</a:t>
            </a:r>
          </a:p>
          <a:p>
            <a:pPr algn="ctr"/>
            <a:r>
              <a:rPr lang="en-US" sz="3400" b="1" dirty="0" smtClean="0"/>
              <a:t>Girls Inc. Eureka Workshop</a:t>
            </a:r>
            <a:endParaRPr lang="en-US" sz="3400" b="1" dirty="0"/>
          </a:p>
        </p:txBody>
      </p:sp>
      <p:sp>
        <p:nvSpPr>
          <p:cNvPr id="14" name="Rectangle 13"/>
          <p:cNvSpPr/>
          <p:nvPr/>
        </p:nvSpPr>
        <p:spPr>
          <a:xfrm>
            <a:off x="443512" y="3429000"/>
            <a:ext cx="8600624" cy="1815882"/>
          </a:xfrm>
          <a:prstGeom prst="rect">
            <a:avLst/>
          </a:prstGeom>
        </p:spPr>
        <p:txBody>
          <a:bodyPr wrap="none">
            <a:spAutoFit/>
          </a:bodyPr>
          <a:lstStyle/>
          <a:p>
            <a:pPr algn="ctr"/>
            <a:r>
              <a:rPr lang="en-US" sz="2800" b="1" dirty="0" smtClean="0"/>
              <a:t> Profs. Sunghoon </a:t>
            </a:r>
            <a:r>
              <a:rPr lang="en-US" sz="2800" b="1" dirty="0" smtClean="0"/>
              <a:t>Lee, </a:t>
            </a:r>
            <a:r>
              <a:rPr lang="en-US" sz="2800" b="1" dirty="0" err="1" smtClean="0"/>
              <a:t>Phillipa</a:t>
            </a:r>
            <a:r>
              <a:rPr lang="en-US" sz="2800" b="1" dirty="0" smtClean="0"/>
              <a:t> Gill, and </a:t>
            </a:r>
            <a:r>
              <a:rPr lang="en-US" sz="2800" b="1" dirty="0" err="1" smtClean="0"/>
              <a:t>Tauhidur</a:t>
            </a:r>
            <a:r>
              <a:rPr lang="en-US" sz="2800" b="1" dirty="0" smtClean="0"/>
              <a:t> Rahman</a:t>
            </a:r>
            <a:endParaRPr lang="en-US" sz="2800" b="1" dirty="0" smtClean="0"/>
          </a:p>
          <a:p>
            <a:pPr algn="ctr"/>
            <a:endParaRPr lang="en-US" sz="2800" b="1" dirty="0" smtClean="0"/>
          </a:p>
          <a:p>
            <a:pPr algn="ctr"/>
            <a:r>
              <a:rPr lang="en-US" sz="2800" b="1" dirty="0" smtClean="0"/>
              <a:t>College of Information and Computer Sciences</a:t>
            </a:r>
            <a:endParaRPr lang="en-US" sz="2800" b="1" dirty="0"/>
          </a:p>
          <a:p>
            <a:pPr algn="ctr"/>
            <a:r>
              <a:rPr lang="en-US" sz="2800" b="1" dirty="0" smtClean="0"/>
              <a:t>UMass Amherst</a:t>
            </a:r>
            <a:endParaRPr lang="en-US" sz="2800" dirty="0"/>
          </a:p>
        </p:txBody>
      </p:sp>
    </p:spTree>
    <p:extLst>
      <p:ext uri="{BB962C8B-B14F-4D97-AF65-F5344CB8AC3E}">
        <p14:creationId xmlns:p14="http://schemas.microsoft.com/office/powerpoint/2010/main" val="3880989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smtClean="0"/>
              <a:t>Volunteer Best Practices</a:t>
            </a:r>
          </a:p>
        </p:txBody>
      </p:sp>
      <p:sp>
        <p:nvSpPr>
          <p:cNvPr id="3" name="Rectangle 2"/>
          <p:cNvSpPr/>
          <p:nvPr/>
        </p:nvSpPr>
        <p:spPr>
          <a:xfrm>
            <a:off x="370922" y="1012522"/>
            <a:ext cx="8627304" cy="5416868"/>
          </a:xfrm>
          <a:prstGeom prst="rect">
            <a:avLst/>
          </a:prstGeom>
        </p:spPr>
        <p:txBody>
          <a:bodyPr wrap="square">
            <a:spAutoFit/>
          </a:bodyPr>
          <a:lstStyle/>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For questions about what blocks do, or what a piece of code might do, </a:t>
            </a:r>
            <a:r>
              <a:rPr lang="en-US" sz="2800" b="1" dirty="0" smtClean="0"/>
              <a:t>try to encourage experimentation </a:t>
            </a:r>
            <a:r>
              <a:rPr lang="en-US" sz="2800" dirty="0" smtClean="0"/>
              <a:t>with prompts like “why don’t you try it out and see what happens.”</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When an initial solution doesn’t work, </a:t>
            </a:r>
            <a:r>
              <a:rPr lang="en-US" sz="2800" b="1" dirty="0" smtClean="0"/>
              <a:t>encourage them to debug</a:t>
            </a:r>
            <a:r>
              <a:rPr lang="en-US" sz="2800" dirty="0" smtClean="0"/>
              <a:t>: figure out where the problem is and try something else. </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You need to </a:t>
            </a:r>
            <a:r>
              <a:rPr lang="en-US" sz="2800" b="1" dirty="0" smtClean="0"/>
              <a:t>watch out for frustration levels </a:t>
            </a:r>
            <a:r>
              <a:rPr lang="en-US" sz="2800" dirty="0" smtClean="0"/>
              <a:t>if a group is having trouble, particularly groups with no prior experience. You should try </a:t>
            </a:r>
            <a:r>
              <a:rPr lang="en-US" sz="2800" b="1" dirty="0" smtClean="0"/>
              <a:t>encouragement first, then give hints, then use redirection </a:t>
            </a:r>
            <a:r>
              <a:rPr lang="en-US" sz="2800" dirty="0" smtClean="0"/>
              <a:t>(“why don’t you go on to the next exercise and come back to this one later).</a:t>
            </a:r>
          </a:p>
        </p:txBody>
      </p:sp>
    </p:spTree>
    <p:extLst>
      <p:ext uri="{BB962C8B-B14F-4D97-AF65-F5344CB8AC3E}">
        <p14:creationId xmlns:p14="http://schemas.microsoft.com/office/powerpoint/2010/main" val="188721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smtClean="0"/>
              <a:t>Volunteer Best Practices</a:t>
            </a:r>
          </a:p>
        </p:txBody>
      </p:sp>
      <p:sp>
        <p:nvSpPr>
          <p:cNvPr id="3" name="Rectangle 2"/>
          <p:cNvSpPr/>
          <p:nvPr/>
        </p:nvSpPr>
        <p:spPr>
          <a:xfrm>
            <a:off x="370922" y="1012522"/>
            <a:ext cx="8627304" cy="5847755"/>
          </a:xfrm>
          <a:prstGeom prst="rect">
            <a:avLst/>
          </a:prstGeom>
        </p:spPr>
        <p:txBody>
          <a:bodyPr wrap="square">
            <a:spAutoFit/>
          </a:bodyPr>
          <a:lstStyle/>
          <a:p>
            <a:pPr marL="514350" lvl="0" indent="-514350" defTabSz="914400">
              <a:spcAft>
                <a:spcPts val="600"/>
              </a:spcAft>
              <a:buFont typeface="Arial" charset="0"/>
              <a:buChar char="•"/>
              <a:defRPr/>
            </a:pPr>
            <a:r>
              <a:rPr lang="en-US" sz="2800" b="1" dirty="0" smtClean="0"/>
              <a:t>Let advanced </a:t>
            </a:r>
            <a:r>
              <a:rPr lang="en-US" sz="2800" b="1" dirty="0"/>
              <a:t>groups </a:t>
            </a:r>
            <a:r>
              <a:rPr lang="en-US" sz="2800" b="1" dirty="0" smtClean="0"/>
              <a:t>work independently </a:t>
            </a:r>
            <a:r>
              <a:rPr lang="en-US" sz="2800" dirty="0" smtClean="0"/>
              <a:t>to the end of the main exercises and get them to demo their solutions for you. If they didn’t get the most efficient solutions, encourage them to think a bit more.</a:t>
            </a:r>
          </a:p>
          <a:p>
            <a:pPr marL="971550" lvl="1" indent="-514350" defTabSz="914400">
              <a:spcAft>
                <a:spcPts val="600"/>
              </a:spcAft>
              <a:buFont typeface="Arial" charset="0"/>
              <a:buChar char="•"/>
              <a:defRPr/>
            </a:pPr>
            <a:r>
              <a:rPr lang="en-US" sz="2800" dirty="0" smtClean="0"/>
              <a:t>Maybe teaming up those students who have programming experience?</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For groups that complete the main exercises, they can continue to modify the program we provide by adding enhancements. Get them to explain what they want to try, and check in periodically. They can do anything within the structure of the game. </a:t>
            </a:r>
            <a:r>
              <a:rPr lang="en-US" sz="2800" b="1" dirty="0" smtClean="0"/>
              <a:t>Suggest enhancements and challenge them with harder tasks until time is up.</a:t>
            </a:r>
          </a:p>
        </p:txBody>
      </p:sp>
    </p:spTree>
    <p:extLst>
      <p:ext uri="{BB962C8B-B14F-4D97-AF65-F5344CB8AC3E}">
        <p14:creationId xmlns:p14="http://schemas.microsoft.com/office/powerpoint/2010/main" val="38879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smtClean="0"/>
              <a:t>Volunteer Best Practices</a:t>
            </a:r>
          </a:p>
        </p:txBody>
      </p:sp>
      <p:sp>
        <p:nvSpPr>
          <p:cNvPr id="3" name="Rectangle 2"/>
          <p:cNvSpPr/>
          <p:nvPr/>
        </p:nvSpPr>
        <p:spPr>
          <a:xfrm>
            <a:off x="370922" y="1012522"/>
            <a:ext cx="8627304" cy="4909036"/>
          </a:xfrm>
          <a:prstGeom prst="rect">
            <a:avLst/>
          </a:prstGeom>
        </p:spPr>
        <p:txBody>
          <a:bodyPr wrap="square">
            <a:spAutoFit/>
          </a:bodyPr>
          <a:lstStyle/>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b="1" dirty="0" smtClean="0"/>
              <a:t>Ask for help </a:t>
            </a:r>
            <a:r>
              <a:rPr lang="en-US" sz="2800" dirty="0" smtClean="0"/>
              <a:t>if you get into a situation that you’re not sure how to deal with, or a question you don’t know how to answer, ask for help from Ivan or Phillipa.</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As a general rule, </a:t>
            </a:r>
            <a:r>
              <a:rPr lang="en-US" sz="2800" b="1" dirty="0" smtClean="0"/>
              <a:t>volunteers do not touch laptops during hands-on sessions</a:t>
            </a:r>
            <a:r>
              <a:rPr lang="en-US" sz="2800" dirty="0" smtClean="0"/>
              <a:t>. Your goal is to talk participants through problems and guide them to come up with solutions on their own. If something outside the activity comes up (like a software crash or a hardware issue), then you can take over the laptop to get them back on track with the activity as quickly as possible.</a:t>
            </a:r>
            <a:endParaRPr lang="en-US" sz="2800" b="1" dirty="0" smtClean="0"/>
          </a:p>
        </p:txBody>
      </p:sp>
    </p:spTree>
    <p:extLst>
      <p:ext uri="{BB962C8B-B14F-4D97-AF65-F5344CB8AC3E}">
        <p14:creationId xmlns:p14="http://schemas.microsoft.com/office/powerpoint/2010/main" val="5928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246" y="2537460"/>
            <a:ext cx="5218443" cy="389769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07" y="2537460"/>
            <a:ext cx="3050885" cy="3726180"/>
          </a:xfrm>
          <a:prstGeom prst="rect">
            <a:avLst/>
          </a:prstGeom>
        </p:spPr>
      </p:pic>
      <p:grpSp>
        <p:nvGrpSpPr>
          <p:cNvPr id="46" name="Group 45"/>
          <p:cNvGrpSpPr/>
          <p:nvPr/>
        </p:nvGrpSpPr>
        <p:grpSpPr>
          <a:xfrm>
            <a:off x="7380157" y="1046265"/>
            <a:ext cx="1836229" cy="2494699"/>
            <a:chOff x="6800546" y="-57732"/>
            <a:chExt cx="2343454" cy="3183815"/>
          </a:xfrm>
        </p:grpSpPr>
        <p:sp>
          <p:nvSpPr>
            <p:cNvPr id="25" name="TextBox 24"/>
            <p:cNvSpPr txBox="1"/>
            <p:nvPr/>
          </p:nvSpPr>
          <p:spPr>
            <a:xfrm>
              <a:off x="6800546" y="-57732"/>
              <a:ext cx="2343454" cy="981985"/>
            </a:xfrm>
            <a:prstGeom prst="rect">
              <a:avLst/>
            </a:prstGeom>
            <a:noFill/>
          </p:spPr>
          <p:txBody>
            <a:bodyPr wrap="square" rtlCol="0">
              <a:spAutoFit/>
            </a:bodyPr>
            <a:lstStyle/>
            <a:p>
              <a:pPr algn="ctr">
                <a:spcAft>
                  <a:spcPts val="1800"/>
                </a:spcAft>
              </a:pPr>
              <a:r>
                <a:rPr lang="en-US" sz="4400" b="1" dirty="0" smtClean="0"/>
                <a:t>Code</a:t>
              </a:r>
            </a:p>
          </p:txBody>
        </p:sp>
        <p:cxnSp>
          <p:nvCxnSpPr>
            <p:cNvPr id="26" name="Straight Arrow Connector 25"/>
            <p:cNvCxnSpPr>
              <a:stCxn id="25" idx="2"/>
            </p:cNvCxnSpPr>
            <p:nvPr/>
          </p:nvCxnSpPr>
          <p:spPr>
            <a:xfrm flipH="1">
              <a:off x="6965630" y="924253"/>
              <a:ext cx="1006643" cy="2201830"/>
            </a:xfrm>
            <a:prstGeom prst="straightConnector1">
              <a:avLst/>
            </a:prstGeom>
            <a:ln w="76200" cmpd="sng">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5238648" y="706189"/>
            <a:ext cx="1836229" cy="2834775"/>
            <a:chOff x="4544892" y="-292182"/>
            <a:chExt cx="2343454" cy="3617830"/>
          </a:xfrm>
        </p:grpSpPr>
        <p:sp>
          <p:nvSpPr>
            <p:cNvPr id="30" name="TextBox 29"/>
            <p:cNvSpPr txBox="1"/>
            <p:nvPr/>
          </p:nvSpPr>
          <p:spPr>
            <a:xfrm>
              <a:off x="4544892" y="-292182"/>
              <a:ext cx="2343454" cy="981985"/>
            </a:xfrm>
            <a:prstGeom prst="rect">
              <a:avLst/>
            </a:prstGeom>
            <a:noFill/>
          </p:spPr>
          <p:txBody>
            <a:bodyPr wrap="square" rtlCol="0">
              <a:spAutoFit/>
            </a:bodyPr>
            <a:lstStyle/>
            <a:p>
              <a:pPr algn="ctr">
                <a:spcAft>
                  <a:spcPts val="1800"/>
                </a:spcAft>
              </a:pPr>
              <a:r>
                <a:rPr lang="en-US" sz="4400" b="1" dirty="0" smtClean="0"/>
                <a:t>Blocks</a:t>
              </a:r>
            </a:p>
          </p:txBody>
        </p:sp>
        <p:cxnSp>
          <p:nvCxnSpPr>
            <p:cNvPr id="31" name="Straight Arrow Connector 30"/>
            <p:cNvCxnSpPr>
              <a:stCxn id="30" idx="2"/>
            </p:cNvCxnSpPr>
            <p:nvPr/>
          </p:nvCxnSpPr>
          <p:spPr>
            <a:xfrm flipH="1">
              <a:off x="4647810" y="689803"/>
              <a:ext cx="1068810" cy="2635845"/>
            </a:xfrm>
            <a:prstGeom prst="straightConnector1">
              <a:avLst/>
            </a:prstGeom>
            <a:ln w="76200" cmpd="sng">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sp>
        <p:nvSpPr>
          <p:cNvPr id="17" name="Rectangle 16"/>
          <p:cNvSpPr/>
          <p:nvPr/>
        </p:nvSpPr>
        <p:spPr>
          <a:xfrm>
            <a:off x="370922" y="417211"/>
            <a:ext cx="8415269" cy="523220"/>
          </a:xfrm>
          <a:prstGeom prst="rect">
            <a:avLst/>
          </a:prstGeom>
        </p:spPr>
        <p:txBody>
          <a:bodyPr wrap="square">
            <a:spAutoFit/>
          </a:bodyPr>
          <a:lstStyle/>
          <a:p>
            <a:r>
              <a:rPr lang="en-US" sz="2800" b="1" dirty="0" smtClean="0"/>
              <a:t>Arduino &amp; </a:t>
            </a:r>
            <a:r>
              <a:rPr lang="en-US" sz="2800" b="1" dirty="0" err="1" smtClean="0"/>
              <a:t>ArduBlock</a:t>
            </a:r>
            <a:endParaRPr lang="en-US" sz="2800" b="1" dirty="0" smtClean="0"/>
          </a:p>
        </p:txBody>
      </p:sp>
      <p:grpSp>
        <p:nvGrpSpPr>
          <p:cNvPr id="23" name="Group 22"/>
          <p:cNvGrpSpPr/>
          <p:nvPr/>
        </p:nvGrpSpPr>
        <p:grpSpPr>
          <a:xfrm>
            <a:off x="443434" y="1046265"/>
            <a:ext cx="2391217" cy="2834775"/>
            <a:chOff x="4679294" y="-76976"/>
            <a:chExt cx="3051747" cy="3617830"/>
          </a:xfrm>
        </p:grpSpPr>
        <p:sp>
          <p:nvSpPr>
            <p:cNvPr id="27" name="TextBox 26"/>
            <p:cNvSpPr txBox="1"/>
            <p:nvPr/>
          </p:nvSpPr>
          <p:spPr>
            <a:xfrm>
              <a:off x="4679294" y="-76976"/>
              <a:ext cx="3051747" cy="1846133"/>
            </a:xfrm>
            <a:prstGeom prst="rect">
              <a:avLst/>
            </a:prstGeom>
            <a:noFill/>
          </p:spPr>
          <p:txBody>
            <a:bodyPr wrap="square" rtlCol="0">
              <a:spAutoFit/>
            </a:bodyPr>
            <a:lstStyle/>
            <a:p>
              <a:pPr algn="ctr">
                <a:spcAft>
                  <a:spcPts val="1800"/>
                </a:spcAft>
              </a:pPr>
              <a:r>
                <a:rPr lang="en-US" sz="4400" b="1" dirty="0" smtClean="0"/>
                <a:t>Arduino IDE</a:t>
              </a:r>
            </a:p>
          </p:txBody>
        </p:sp>
        <p:cxnSp>
          <p:nvCxnSpPr>
            <p:cNvPr id="28" name="Straight Arrow Connector 27"/>
            <p:cNvCxnSpPr>
              <a:stCxn id="27" idx="2"/>
            </p:cNvCxnSpPr>
            <p:nvPr/>
          </p:nvCxnSpPr>
          <p:spPr>
            <a:xfrm flipH="1">
              <a:off x="5233389" y="1769157"/>
              <a:ext cx="971779" cy="1771697"/>
            </a:xfrm>
            <a:prstGeom prst="straightConnector1">
              <a:avLst/>
            </a:prstGeom>
            <a:ln w="76200" cmpd="sng">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2669153" y="940431"/>
            <a:ext cx="2828246" cy="2256070"/>
            <a:chOff x="2859157" y="-473773"/>
            <a:chExt cx="3609498" cy="2879268"/>
          </a:xfrm>
        </p:grpSpPr>
        <p:sp>
          <p:nvSpPr>
            <p:cNvPr id="32" name="TextBox 31"/>
            <p:cNvSpPr txBox="1"/>
            <p:nvPr/>
          </p:nvSpPr>
          <p:spPr>
            <a:xfrm>
              <a:off x="2859157" y="-473773"/>
              <a:ext cx="3609498" cy="1846133"/>
            </a:xfrm>
            <a:prstGeom prst="rect">
              <a:avLst/>
            </a:prstGeom>
            <a:noFill/>
          </p:spPr>
          <p:txBody>
            <a:bodyPr wrap="square" rtlCol="0">
              <a:spAutoFit/>
            </a:bodyPr>
            <a:lstStyle/>
            <a:p>
              <a:pPr algn="ctr">
                <a:spcAft>
                  <a:spcPts val="1800"/>
                </a:spcAft>
              </a:pPr>
              <a:r>
                <a:rPr lang="en-US" sz="4400" b="1" dirty="0" smtClean="0"/>
                <a:t>Block</a:t>
              </a:r>
              <a:br>
                <a:rPr lang="en-US" sz="4400" b="1" dirty="0" smtClean="0"/>
              </a:br>
              <a:r>
                <a:rPr lang="en-US" sz="4400" b="1" dirty="0" smtClean="0"/>
                <a:t>Categories</a:t>
              </a:r>
            </a:p>
          </p:txBody>
        </p:sp>
        <p:cxnSp>
          <p:nvCxnSpPr>
            <p:cNvPr id="33" name="Straight Arrow Connector 32"/>
            <p:cNvCxnSpPr>
              <a:stCxn id="32" idx="2"/>
            </p:cNvCxnSpPr>
            <p:nvPr/>
          </p:nvCxnSpPr>
          <p:spPr>
            <a:xfrm>
              <a:off x="4663906" y="1372360"/>
              <a:ext cx="8973" cy="1033135"/>
            </a:xfrm>
            <a:prstGeom prst="straightConnector1">
              <a:avLst/>
            </a:prstGeom>
            <a:ln w="76200" cmpd="sng">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7440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err="1" smtClean="0"/>
              <a:t>ArduBlock</a:t>
            </a:r>
            <a:endParaRPr lang="en-US" sz="2800" b="1" dirty="0"/>
          </a:p>
        </p:txBody>
      </p:sp>
      <p:sp>
        <p:nvSpPr>
          <p:cNvPr id="3" name="Rectangle 2"/>
          <p:cNvSpPr/>
          <p:nvPr/>
        </p:nvSpPr>
        <p:spPr>
          <a:xfrm>
            <a:off x="370922" y="873697"/>
            <a:ext cx="8627304" cy="5647700"/>
          </a:xfrm>
          <a:prstGeom prst="rect">
            <a:avLst/>
          </a:prstGeom>
        </p:spPr>
        <p:txBody>
          <a:bodyPr wrap="square">
            <a:spAutoFit/>
          </a:bodyPr>
          <a:lstStyle/>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An Arduino “add-on tool” that is designed in JAVA based on MIT’s Scratch platform.</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It simply provides a graphical UI, which converts the code into the Arduino code</a:t>
            </a:r>
          </a:p>
          <a:p>
            <a:pPr marL="971550" lvl="1" indent="-514350" defTabSz="914400">
              <a:spcAft>
                <a:spcPts val="600"/>
              </a:spcAft>
              <a:buFont typeface="Arial" charset="0"/>
              <a:buChar char="•"/>
              <a:defRPr/>
            </a:pPr>
            <a:r>
              <a:rPr lang="en-US" sz="2800" dirty="0" smtClean="0"/>
              <a:t>You will be able to see the converted “Arduino Code” every time you compile the “Block Codes”</a:t>
            </a:r>
          </a:p>
          <a:p>
            <a:pPr marL="514350" lvl="0" indent="-514350" defTabSz="914400">
              <a:spcAft>
                <a:spcPts val="600"/>
              </a:spcAft>
              <a:buFont typeface="Arial" charset="0"/>
              <a:buChar char="•"/>
              <a:defRPr/>
            </a:pPr>
            <a:r>
              <a:rPr lang="en-US" sz="2800" dirty="0"/>
              <a:t>Programs are created by dragging command blocks from the blocks panel to the code area.</a:t>
            </a:r>
          </a:p>
          <a:p>
            <a:pPr marL="514350" lvl="0" indent="-514350" defTabSz="914400">
              <a:spcAft>
                <a:spcPts val="600"/>
              </a:spcAft>
              <a:buFont typeface="Arial" charset="0"/>
              <a:buChar char="•"/>
              <a:defRPr/>
            </a:pPr>
            <a:r>
              <a:rPr lang="en-US" sz="2800" dirty="0"/>
              <a:t>Blocks are arranged in categories. We will mostly be using “control blocks” and custom blocks that we designed for “</a:t>
            </a:r>
            <a:r>
              <a:rPr lang="en-US" sz="2800" dirty="0" err="1"/>
              <a:t>Grils</a:t>
            </a:r>
            <a:r>
              <a:rPr lang="en-US" sz="2800" dirty="0"/>
              <a:t> </a:t>
            </a:r>
            <a:r>
              <a:rPr lang="en-US" sz="2800" dirty="0" err="1"/>
              <a:t>Inc</a:t>
            </a:r>
            <a:r>
              <a:rPr lang="en-US" sz="2800" dirty="0"/>
              <a:t>”.</a:t>
            </a:r>
          </a:p>
          <a:p>
            <a:pPr marL="514350" indent="-514350" defTabSz="914400">
              <a:spcAft>
                <a:spcPts val="600"/>
              </a:spcAft>
              <a:buFont typeface="Arial" charset="0"/>
              <a:buChar char="•"/>
              <a:defRPr/>
            </a:pPr>
            <a:endParaRPr lang="en-US" sz="2800" dirty="0" smtClean="0"/>
          </a:p>
        </p:txBody>
      </p:sp>
    </p:spTree>
    <p:extLst>
      <p:ext uri="{BB962C8B-B14F-4D97-AF65-F5344CB8AC3E}">
        <p14:creationId xmlns:p14="http://schemas.microsoft.com/office/powerpoint/2010/main" val="144241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err="1"/>
              <a:t>ArduBlock</a:t>
            </a:r>
            <a:endParaRPr lang="en-US" sz="2800" b="1" dirty="0"/>
          </a:p>
        </p:txBody>
      </p:sp>
      <p:sp>
        <p:nvSpPr>
          <p:cNvPr id="3" name="Rectangle 2"/>
          <p:cNvSpPr/>
          <p:nvPr/>
        </p:nvSpPr>
        <p:spPr>
          <a:xfrm>
            <a:off x="370922" y="873697"/>
            <a:ext cx="8627304" cy="5216813"/>
          </a:xfrm>
          <a:prstGeom prst="rect">
            <a:avLst/>
          </a:prstGeom>
        </p:spPr>
        <p:txBody>
          <a:bodyPr wrap="square">
            <a:spAutoFit/>
          </a:bodyPr>
          <a:lstStyle/>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Blocks snap together like puzzle pieces in the code area to form instruction sequences.</a:t>
            </a:r>
            <a:endParaRPr lang="en-US" sz="2800" dirty="0"/>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When you click on a block and drag it, it drags all blocks below it in the stack.</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You delete blocks by dragging them out of the code area to the “Block Category” panel </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You can run individual blocks or stacks by double clicking on them</a:t>
            </a:r>
          </a:p>
          <a:p>
            <a:pPr marL="514350" indent="-514350" defTabSz="914400">
              <a:spcAft>
                <a:spcPts val="600"/>
              </a:spcAft>
              <a:buFont typeface="Arial" charset="0"/>
              <a:buChar char="•"/>
              <a:defRPr/>
            </a:pPr>
            <a:r>
              <a:rPr lang="en-US" sz="2800" dirty="0"/>
              <a:t>To start a program running, click the “Upload to Arduino” button on the </a:t>
            </a:r>
            <a:r>
              <a:rPr lang="en-US" sz="2800" dirty="0" err="1"/>
              <a:t>ArduBlock</a:t>
            </a:r>
            <a:r>
              <a:rPr lang="en-US" sz="2800" dirty="0"/>
              <a:t> IDE. </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endParaRPr lang="en-US" sz="2800" dirty="0" smtClean="0"/>
          </a:p>
        </p:txBody>
      </p:sp>
    </p:spTree>
    <p:extLst>
      <p:ext uri="{BB962C8B-B14F-4D97-AF65-F5344CB8AC3E}">
        <p14:creationId xmlns:p14="http://schemas.microsoft.com/office/powerpoint/2010/main" val="420542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smtClean="0"/>
              <a:t>Activities</a:t>
            </a:r>
            <a:endParaRPr lang="en-US" sz="2800" b="1" dirty="0"/>
          </a:p>
        </p:txBody>
      </p:sp>
      <p:sp>
        <p:nvSpPr>
          <p:cNvPr id="3" name="Rectangle 2"/>
          <p:cNvSpPr/>
          <p:nvPr/>
        </p:nvSpPr>
        <p:spPr>
          <a:xfrm>
            <a:off x="370922" y="873697"/>
            <a:ext cx="8627304" cy="7909858"/>
          </a:xfrm>
          <a:prstGeom prst="rect">
            <a:avLst/>
          </a:prstGeom>
        </p:spPr>
        <p:txBody>
          <a:bodyPr wrap="square">
            <a:spAutoFit/>
          </a:bodyPr>
          <a:lstStyle/>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dirty="0" smtClean="0"/>
              <a:t>A total of </a:t>
            </a:r>
            <a:r>
              <a:rPr lang="en-US" sz="2800" dirty="0" smtClean="0"/>
              <a:t>4 </a:t>
            </a:r>
            <a:r>
              <a:rPr lang="en-US" sz="2800" dirty="0" smtClean="0"/>
              <a:t>parts with sub-activities and incremental difficulty.</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b="1" dirty="0" smtClean="0"/>
              <a:t>Part 1</a:t>
            </a:r>
            <a:r>
              <a:rPr lang="en-US" sz="2800" dirty="0" smtClean="0"/>
              <a:t>: Connecting wires together</a:t>
            </a:r>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r>
              <a:rPr lang="en-US" sz="2800" b="1" dirty="0" smtClean="0"/>
              <a:t>Part 2</a:t>
            </a:r>
            <a:r>
              <a:rPr lang="en-US" sz="2800" dirty="0" smtClean="0"/>
              <a:t>: Learn how to use </a:t>
            </a:r>
            <a:r>
              <a:rPr lang="en-US" sz="2800" dirty="0" err="1" smtClean="0"/>
              <a:t>ArduBlock</a:t>
            </a:r>
            <a:endParaRPr lang="en-US" sz="2800" dirty="0" smtClean="0"/>
          </a:p>
          <a:p>
            <a:pPr marL="971550" lvl="1" indent="-514350" defTabSz="914400">
              <a:spcAft>
                <a:spcPts val="600"/>
              </a:spcAft>
              <a:buFont typeface="Arial" charset="0"/>
              <a:buChar char="•"/>
              <a:defRPr/>
            </a:pPr>
            <a:r>
              <a:rPr lang="en-US" sz="2800" dirty="0" smtClean="0"/>
              <a:t>Activity 1: upload the code to Arduino</a:t>
            </a:r>
          </a:p>
          <a:p>
            <a:pPr marL="971550" lvl="1" indent="-514350" defTabSz="914400">
              <a:spcAft>
                <a:spcPts val="600"/>
              </a:spcAft>
              <a:buFont typeface="Arial" charset="0"/>
              <a:buChar char="•"/>
              <a:defRPr/>
            </a:pPr>
            <a:r>
              <a:rPr lang="en-US" sz="2800" dirty="0"/>
              <a:t>Activity 2</a:t>
            </a:r>
            <a:r>
              <a:rPr lang="en-US" sz="2800" dirty="0" smtClean="0"/>
              <a:t>: changing color of 1 LED</a:t>
            </a:r>
          </a:p>
          <a:p>
            <a:pPr marL="971550" lvl="1" indent="-514350" defTabSz="914400">
              <a:spcAft>
                <a:spcPts val="600"/>
              </a:spcAft>
              <a:buFont typeface="Arial" charset="0"/>
              <a:buChar char="•"/>
              <a:defRPr/>
            </a:pPr>
            <a:r>
              <a:rPr lang="en-US" sz="2800" dirty="0" smtClean="0"/>
              <a:t>Activity 3: changing the position of the LED</a:t>
            </a:r>
          </a:p>
          <a:p>
            <a:pPr marL="514350" indent="-514350" defTabSz="914400">
              <a:spcAft>
                <a:spcPts val="600"/>
              </a:spcAft>
              <a:buFont typeface="Arial" charset="0"/>
              <a:buChar char="•"/>
              <a:defRPr/>
            </a:pPr>
            <a:r>
              <a:rPr lang="en-US" sz="2800" b="1" dirty="0" smtClean="0"/>
              <a:t>Part 3</a:t>
            </a:r>
            <a:r>
              <a:rPr lang="en-US" sz="2800" dirty="0" smtClean="0"/>
              <a:t>: How to get blocks to do more (how to program)</a:t>
            </a:r>
          </a:p>
          <a:p>
            <a:pPr marL="971550" lvl="1" indent="-514350" defTabSz="914400">
              <a:spcAft>
                <a:spcPts val="600"/>
              </a:spcAft>
              <a:buFont typeface="Arial" charset="0"/>
              <a:buChar char="•"/>
              <a:defRPr/>
            </a:pPr>
            <a:r>
              <a:rPr lang="en-US" sz="2800" dirty="0" smtClean="0"/>
              <a:t>Activity 1: manually changing the color of an LED from Red to Green to Blue every 1 second</a:t>
            </a:r>
          </a:p>
          <a:p>
            <a:pPr marL="971550" lvl="1" indent="-514350" defTabSz="914400">
              <a:spcAft>
                <a:spcPts val="600"/>
              </a:spcAft>
              <a:buFont typeface="Arial" charset="0"/>
              <a:buChar char="•"/>
              <a:defRPr/>
            </a:pPr>
            <a:r>
              <a:rPr lang="en-US" sz="2800" dirty="0" smtClean="0"/>
              <a:t>Activity 2: manually changing the position of an LED to the right 4 times.</a:t>
            </a:r>
          </a:p>
          <a:p>
            <a:pPr marL="514350" indent="-514350" defTabSz="914400">
              <a:spcAft>
                <a:spcPts val="600"/>
              </a:spcAft>
              <a:buFont typeface="Arial" charset="0"/>
              <a:buChar char="•"/>
              <a:defRPr/>
            </a:pPr>
            <a:endParaRPr lang="en-US" sz="2800" dirty="0" smtClean="0"/>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endParaRPr lang="en-US" sz="2800" dirty="0" smtClean="0"/>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endParaRPr lang="en-US" sz="2800" dirty="0"/>
          </a:p>
          <a:p>
            <a:pPr marL="514350" marR="0" lvl="0" indent="-514350" defTabSz="914400" eaLnBrk="1" fontAlgn="auto" latinLnBrk="0" hangingPunct="1">
              <a:lnSpc>
                <a:spcPct val="100000"/>
              </a:lnSpc>
              <a:spcBef>
                <a:spcPts val="0"/>
              </a:spcBef>
              <a:spcAft>
                <a:spcPts val="600"/>
              </a:spcAft>
              <a:buClrTx/>
              <a:buSzTx/>
              <a:buFont typeface="Arial" charset="0"/>
              <a:buChar char="•"/>
              <a:tabLst/>
              <a:defRPr/>
            </a:pPr>
            <a:endParaRPr lang="en-US" sz="2800" dirty="0" smtClean="0"/>
          </a:p>
        </p:txBody>
      </p:sp>
    </p:spTree>
    <p:extLst>
      <p:ext uri="{BB962C8B-B14F-4D97-AF65-F5344CB8AC3E}">
        <p14:creationId xmlns:p14="http://schemas.microsoft.com/office/powerpoint/2010/main" val="301498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smtClean="0"/>
              <a:t>Activities</a:t>
            </a:r>
            <a:endParaRPr lang="en-US" sz="2800" b="1" dirty="0"/>
          </a:p>
        </p:txBody>
      </p:sp>
      <p:sp>
        <p:nvSpPr>
          <p:cNvPr id="3" name="Rectangle 2"/>
          <p:cNvSpPr/>
          <p:nvPr/>
        </p:nvSpPr>
        <p:spPr>
          <a:xfrm>
            <a:off x="370922" y="873697"/>
            <a:ext cx="8627304" cy="3847207"/>
          </a:xfrm>
          <a:prstGeom prst="rect">
            <a:avLst/>
          </a:prstGeom>
        </p:spPr>
        <p:txBody>
          <a:bodyPr wrap="square">
            <a:spAutoFit/>
          </a:bodyPr>
          <a:lstStyle/>
          <a:p>
            <a:pPr marL="514350" indent="-514350" defTabSz="914400">
              <a:spcAft>
                <a:spcPts val="600"/>
              </a:spcAft>
              <a:buFont typeface="Arial" charset="0"/>
              <a:buChar char="•"/>
              <a:defRPr/>
            </a:pPr>
            <a:r>
              <a:rPr lang="en-US" sz="2800" b="1" dirty="0" smtClean="0"/>
              <a:t>Lecture: </a:t>
            </a:r>
            <a:r>
              <a:rPr lang="en-US" sz="2800" dirty="0" smtClean="0"/>
              <a:t>Learning about variables, loop, and if-statement</a:t>
            </a:r>
            <a:endParaRPr lang="en-US" sz="2800" b="1" dirty="0" smtClean="0"/>
          </a:p>
          <a:p>
            <a:pPr marL="514350" indent="-514350" defTabSz="914400">
              <a:spcAft>
                <a:spcPts val="600"/>
              </a:spcAft>
              <a:buFont typeface="Arial" charset="0"/>
              <a:buChar char="•"/>
              <a:defRPr/>
            </a:pPr>
            <a:r>
              <a:rPr lang="en-US" sz="2800" b="1" dirty="0" smtClean="0"/>
              <a:t>Part </a:t>
            </a:r>
            <a:r>
              <a:rPr lang="en-US" sz="2800" b="1" dirty="0" smtClean="0"/>
              <a:t>4</a:t>
            </a:r>
            <a:r>
              <a:rPr lang="en-US" sz="2800" dirty="0" smtClean="0"/>
              <a:t>: </a:t>
            </a:r>
            <a:r>
              <a:rPr lang="en-US" sz="2800" dirty="0"/>
              <a:t>Learning about variables, loop, and if-statement</a:t>
            </a:r>
            <a:endParaRPr lang="en-US" sz="2800" dirty="0" smtClean="0"/>
          </a:p>
          <a:p>
            <a:pPr marL="971550" lvl="1" indent="-514350" defTabSz="914400">
              <a:spcAft>
                <a:spcPts val="600"/>
              </a:spcAft>
              <a:buFont typeface="Arial" charset="0"/>
              <a:buChar char="•"/>
              <a:defRPr/>
            </a:pPr>
            <a:r>
              <a:rPr lang="en-US" sz="2800" b="1" dirty="0" smtClean="0"/>
              <a:t>Activity 1</a:t>
            </a:r>
            <a:r>
              <a:rPr lang="en-US" sz="2800" dirty="0" smtClean="0"/>
              <a:t>: using a loop to move the LED</a:t>
            </a:r>
          </a:p>
          <a:p>
            <a:pPr marL="971550" lvl="1" indent="-514350" defTabSz="914400">
              <a:spcAft>
                <a:spcPts val="600"/>
              </a:spcAft>
              <a:buFont typeface="Arial" charset="0"/>
              <a:buChar char="•"/>
              <a:defRPr/>
            </a:pPr>
            <a:r>
              <a:rPr lang="en-US" sz="2800" b="1" dirty="0" smtClean="0"/>
              <a:t>Activity 2</a:t>
            </a:r>
            <a:r>
              <a:rPr lang="en-US" sz="2800" dirty="0" smtClean="0"/>
              <a:t>: using a loop and if-statement to change colors of all </a:t>
            </a:r>
            <a:r>
              <a:rPr lang="en-US" sz="2800" dirty="0" smtClean="0"/>
              <a:t>LEDs</a:t>
            </a:r>
          </a:p>
          <a:p>
            <a:pPr marL="514350" indent="-514350" defTabSz="914400">
              <a:spcAft>
                <a:spcPts val="600"/>
              </a:spcAft>
              <a:buFont typeface="Arial" charset="0"/>
              <a:buChar char="•"/>
              <a:defRPr/>
            </a:pPr>
            <a:r>
              <a:rPr lang="en-US" sz="2800" b="1" dirty="0" smtClean="0"/>
              <a:t>Part 5</a:t>
            </a:r>
            <a:r>
              <a:rPr lang="en-US" sz="2800" dirty="0" smtClean="0"/>
              <a:t>: Students’ sharing experiences</a:t>
            </a:r>
            <a:endParaRPr lang="en-US" sz="2800" dirty="0" smtClean="0"/>
          </a:p>
        </p:txBody>
      </p:sp>
    </p:spTree>
    <p:extLst>
      <p:ext uri="{BB962C8B-B14F-4D97-AF65-F5344CB8AC3E}">
        <p14:creationId xmlns:p14="http://schemas.microsoft.com/office/powerpoint/2010/main" val="3652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0922" y="417211"/>
            <a:ext cx="8415269" cy="523220"/>
          </a:xfrm>
          <a:prstGeom prst="rect">
            <a:avLst/>
          </a:prstGeom>
        </p:spPr>
        <p:txBody>
          <a:bodyPr wrap="square">
            <a:spAutoFit/>
          </a:bodyPr>
          <a:lstStyle/>
          <a:p>
            <a:r>
              <a:rPr lang="en-US" sz="2800" b="1" dirty="0" smtClean="0"/>
              <a:t>The Activity: Play It/Code It – Instruction Handout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26" y="1083422"/>
            <a:ext cx="4354830" cy="563741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556" y="1078991"/>
            <a:ext cx="4358253" cy="5641848"/>
          </a:xfrm>
          <a:prstGeom prst="rect">
            <a:avLst/>
          </a:prstGeom>
        </p:spPr>
      </p:pic>
    </p:spTree>
    <p:extLst>
      <p:ext uri="{BB962C8B-B14F-4D97-AF65-F5344CB8AC3E}">
        <p14:creationId xmlns:p14="http://schemas.microsoft.com/office/powerpoint/2010/main" val="4201249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60295" y="2564961"/>
            <a:ext cx="10264589" cy="1323439"/>
          </a:xfrm>
          <a:prstGeom prst="rect">
            <a:avLst/>
          </a:prstGeom>
          <a:noFill/>
        </p:spPr>
        <p:txBody>
          <a:bodyPr wrap="square" rtlCol="0">
            <a:spAutoFit/>
          </a:bodyPr>
          <a:lstStyle/>
          <a:p>
            <a:pPr algn="ctr"/>
            <a:r>
              <a:rPr lang="en-US" sz="8000" b="1" smtClean="0"/>
              <a:t>Questions?</a:t>
            </a:r>
            <a:endParaRPr lang="en-US" sz="8000" b="1" dirty="0" smtClean="0"/>
          </a:p>
        </p:txBody>
      </p:sp>
    </p:spTree>
    <p:extLst>
      <p:ext uri="{BB962C8B-B14F-4D97-AF65-F5344CB8AC3E}">
        <p14:creationId xmlns:p14="http://schemas.microsoft.com/office/powerpoint/2010/main" val="362705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4431983"/>
          </a:xfrm>
          <a:prstGeom prst="rect">
            <a:avLst/>
          </a:prstGeom>
        </p:spPr>
        <p:txBody>
          <a:bodyPr wrap="square">
            <a:spAutoFit/>
          </a:bodyPr>
          <a:lstStyle/>
          <a:p>
            <a:r>
              <a:rPr lang="en-US" sz="2800" b="1" dirty="0" smtClean="0"/>
              <a:t>Outreach Training Agenda</a:t>
            </a:r>
          </a:p>
          <a:p>
            <a:endParaRPr lang="en-US" sz="2800" b="1" dirty="0"/>
          </a:p>
          <a:p>
            <a:pPr marL="514350" indent="-514350">
              <a:spcAft>
                <a:spcPts val="600"/>
              </a:spcAft>
              <a:buFont typeface="+mj-lt"/>
              <a:buAutoNum type="arabicPeriod"/>
            </a:pPr>
            <a:r>
              <a:rPr lang="en-US" sz="2800" b="1" dirty="0" smtClean="0"/>
              <a:t>Introductions</a:t>
            </a:r>
          </a:p>
          <a:p>
            <a:pPr marL="514350" indent="-514350">
              <a:spcAft>
                <a:spcPts val="600"/>
              </a:spcAft>
              <a:buFont typeface="+mj-lt"/>
              <a:buAutoNum type="arabicPeriod"/>
            </a:pPr>
            <a:r>
              <a:rPr lang="en-US" sz="2800" b="1" dirty="0" smtClean="0"/>
              <a:t>Event Description and Goals</a:t>
            </a:r>
          </a:p>
          <a:p>
            <a:pPr marL="514350" indent="-514350">
              <a:spcAft>
                <a:spcPts val="600"/>
              </a:spcAft>
              <a:buFont typeface="+mj-lt"/>
              <a:buAutoNum type="arabicPeriod"/>
            </a:pPr>
            <a:r>
              <a:rPr lang="en-US" sz="2800" b="1" dirty="0" smtClean="0"/>
              <a:t>Event Logistics and schedule for the day</a:t>
            </a:r>
          </a:p>
          <a:p>
            <a:pPr marL="514350" indent="-514350">
              <a:spcAft>
                <a:spcPts val="600"/>
              </a:spcAft>
              <a:buFont typeface="+mj-lt"/>
              <a:buAutoNum type="arabicPeriod"/>
            </a:pPr>
            <a:r>
              <a:rPr lang="en-US" sz="2800" b="1" dirty="0" smtClean="0"/>
              <a:t>Volunteer role, goals and best practices</a:t>
            </a:r>
          </a:p>
          <a:p>
            <a:pPr marL="514350" indent="-514350">
              <a:spcAft>
                <a:spcPts val="600"/>
              </a:spcAft>
              <a:buFont typeface="+mj-lt"/>
              <a:buAutoNum type="arabicPeriod"/>
            </a:pPr>
            <a:r>
              <a:rPr lang="en-US" sz="2800" b="1" dirty="0" smtClean="0"/>
              <a:t>Scratch Crash Course</a:t>
            </a:r>
          </a:p>
          <a:p>
            <a:pPr marL="514350" indent="-514350">
              <a:spcAft>
                <a:spcPts val="600"/>
              </a:spcAft>
              <a:buFont typeface="+mj-lt"/>
              <a:buAutoNum type="arabicPeriod"/>
            </a:pPr>
            <a:r>
              <a:rPr lang="en-US" sz="2800" b="1" dirty="0"/>
              <a:t>The </a:t>
            </a:r>
            <a:r>
              <a:rPr lang="en-US" sz="2800" b="1" i="1" dirty="0"/>
              <a:t>Play It/Code It </a:t>
            </a:r>
            <a:r>
              <a:rPr lang="en-US" sz="2800" b="1" dirty="0"/>
              <a:t>activity</a:t>
            </a:r>
          </a:p>
          <a:p>
            <a:pPr marL="514350" indent="-514350">
              <a:spcAft>
                <a:spcPts val="600"/>
              </a:spcAft>
              <a:buFont typeface="+mj-lt"/>
              <a:buAutoNum type="arabicPeriod"/>
            </a:pPr>
            <a:endParaRPr lang="en-US" sz="2800" b="1" dirty="0" smtClean="0"/>
          </a:p>
        </p:txBody>
      </p:sp>
    </p:spTree>
    <p:extLst>
      <p:ext uri="{BB962C8B-B14F-4D97-AF65-F5344CB8AC3E}">
        <p14:creationId xmlns:p14="http://schemas.microsoft.com/office/powerpoint/2010/main" val="12691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6940361"/>
          </a:xfrm>
          <a:prstGeom prst="rect">
            <a:avLst/>
          </a:prstGeom>
        </p:spPr>
        <p:txBody>
          <a:bodyPr wrap="square">
            <a:spAutoFit/>
          </a:bodyPr>
          <a:lstStyle/>
          <a:p>
            <a:r>
              <a:rPr lang="en-US" sz="2800" b="1" dirty="0" smtClean="0"/>
              <a:t>Event Description</a:t>
            </a:r>
          </a:p>
          <a:p>
            <a:endParaRPr lang="en-US" sz="2800" b="1" dirty="0"/>
          </a:p>
          <a:p>
            <a:pPr marL="514350" indent="-514350">
              <a:spcAft>
                <a:spcPts val="600"/>
              </a:spcAft>
              <a:buFont typeface="Arial" charset="0"/>
              <a:buChar char="•"/>
            </a:pPr>
            <a:r>
              <a:rPr lang="en-US" sz="2800" dirty="0" smtClean="0"/>
              <a:t>The </a:t>
            </a:r>
            <a:r>
              <a:rPr lang="en-US" sz="2800" dirty="0"/>
              <a:t>event is held at the Design Building</a:t>
            </a:r>
            <a:r>
              <a:rPr lang="en-US" sz="2800" dirty="0" smtClean="0"/>
              <a:t>.</a:t>
            </a:r>
          </a:p>
          <a:p>
            <a:pPr marL="514350" indent="-514350">
              <a:spcAft>
                <a:spcPts val="600"/>
              </a:spcAft>
              <a:buFont typeface="Arial" charset="0"/>
              <a:buChar char="•"/>
            </a:pPr>
            <a:r>
              <a:rPr lang="en-US" sz="2800" dirty="0" smtClean="0"/>
              <a:t>16 </a:t>
            </a:r>
            <a:r>
              <a:rPr lang="en-US" sz="2800" dirty="0"/>
              <a:t>high school girls </a:t>
            </a:r>
            <a:r>
              <a:rPr lang="en-US" sz="2800" dirty="0" smtClean="0"/>
              <a:t>(12 – 18 years old) and </a:t>
            </a:r>
            <a:r>
              <a:rPr lang="en-US" sz="2800" dirty="0"/>
              <a:t>teachers from </a:t>
            </a:r>
            <a:r>
              <a:rPr lang="en-US" sz="2800" dirty="0" smtClean="0"/>
              <a:t>Holyoke area will participate.</a:t>
            </a:r>
            <a:endParaRPr lang="en-US" sz="2800" b="1" dirty="0" smtClean="0"/>
          </a:p>
          <a:p>
            <a:pPr marL="514350" indent="-514350">
              <a:spcAft>
                <a:spcPts val="600"/>
              </a:spcAft>
              <a:buFont typeface="Arial" charset="0"/>
              <a:buChar char="•"/>
            </a:pPr>
            <a:r>
              <a:rPr lang="en-US" sz="2800" dirty="0" smtClean="0"/>
              <a:t>Long-term </a:t>
            </a:r>
            <a:r>
              <a:rPr lang="en-US" sz="2800" dirty="0"/>
              <a:t>goal is to contribute to broadening the participation of women in the technology workforce</a:t>
            </a:r>
            <a:r>
              <a:rPr lang="en-US" sz="2800" dirty="0" smtClean="0"/>
              <a:t>.</a:t>
            </a:r>
          </a:p>
          <a:p>
            <a:pPr marL="514350" indent="-514350">
              <a:spcAft>
                <a:spcPts val="600"/>
              </a:spcAft>
              <a:buFont typeface="Arial" charset="0"/>
              <a:buChar char="•"/>
            </a:pPr>
            <a:r>
              <a:rPr lang="en-US" sz="2800" dirty="0" smtClean="0"/>
              <a:t>Immediate goal is to give girls a sense of education and career opportunities in engineering and CS (STEM in general).</a:t>
            </a:r>
          </a:p>
          <a:p>
            <a:pPr marL="514350" indent="-514350">
              <a:spcAft>
                <a:spcPts val="600"/>
              </a:spcAft>
              <a:buFont typeface="Arial" charset="0"/>
              <a:buChar char="•"/>
            </a:pPr>
            <a:r>
              <a:rPr lang="en-US" sz="2800" dirty="0" smtClean="0"/>
              <a:t>The goal of our activity is to provide a fun and engaging introduction to basic ideas in computational thinking, programming, and embedded systems.</a:t>
            </a:r>
          </a:p>
          <a:p>
            <a:pPr marL="514350" indent="-514350">
              <a:spcAft>
                <a:spcPts val="600"/>
              </a:spcAft>
              <a:buFont typeface="Arial" charset="0"/>
              <a:buChar char="•"/>
            </a:pPr>
            <a:endParaRPr lang="en-US" sz="2800" dirty="0"/>
          </a:p>
        </p:txBody>
      </p:sp>
    </p:spTree>
    <p:extLst>
      <p:ext uri="{BB962C8B-B14F-4D97-AF65-F5344CB8AC3E}">
        <p14:creationId xmlns:p14="http://schemas.microsoft.com/office/powerpoint/2010/main" val="10831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2908489"/>
          </a:xfrm>
          <a:prstGeom prst="rect">
            <a:avLst/>
          </a:prstGeom>
        </p:spPr>
        <p:txBody>
          <a:bodyPr wrap="square">
            <a:spAutoFit/>
          </a:bodyPr>
          <a:lstStyle/>
          <a:p>
            <a:r>
              <a:rPr lang="en-US" sz="2800" b="1" dirty="0" smtClean="0"/>
              <a:t>Event Logistics and Schedule</a:t>
            </a:r>
          </a:p>
          <a:p>
            <a:endParaRPr lang="en-US" sz="2800" b="1" dirty="0"/>
          </a:p>
          <a:p>
            <a:pPr marL="514350" indent="-514350">
              <a:spcAft>
                <a:spcPts val="600"/>
              </a:spcAft>
              <a:buFont typeface="Arial" charset="0"/>
              <a:buChar char="•"/>
            </a:pPr>
            <a:r>
              <a:rPr lang="en-US" sz="2800" dirty="0"/>
              <a:t>Setup (</a:t>
            </a:r>
            <a:r>
              <a:rPr lang="en-US" sz="2800" dirty="0" smtClean="0"/>
              <a:t>8:50-9:50)</a:t>
            </a:r>
          </a:p>
          <a:p>
            <a:pPr marL="514350" indent="-514350">
              <a:spcAft>
                <a:spcPts val="600"/>
              </a:spcAft>
              <a:buFont typeface="Arial" charset="0"/>
              <a:buChar char="•"/>
            </a:pPr>
            <a:r>
              <a:rPr lang="en-US" sz="2800" dirty="0" smtClean="0"/>
              <a:t>Activity Sessions (9:50-11:50)</a:t>
            </a:r>
          </a:p>
          <a:p>
            <a:pPr marL="514350" indent="-514350">
              <a:spcAft>
                <a:spcPts val="600"/>
              </a:spcAft>
              <a:buFont typeface="Arial" charset="0"/>
              <a:buChar char="•"/>
            </a:pPr>
            <a:r>
              <a:rPr lang="en-US" sz="2800" dirty="0"/>
              <a:t>Teardown (</a:t>
            </a:r>
            <a:r>
              <a:rPr lang="en-US" sz="2800" dirty="0" smtClean="0"/>
              <a:t>11:50-12:20) </a:t>
            </a:r>
          </a:p>
          <a:p>
            <a:pPr marL="514350" indent="-514350">
              <a:spcAft>
                <a:spcPts val="600"/>
              </a:spcAft>
              <a:buFont typeface="Arial" charset="0"/>
              <a:buChar char="•"/>
            </a:pPr>
            <a:r>
              <a:rPr lang="en-US" sz="2800" dirty="0" smtClean="0"/>
              <a:t>Room configuration</a:t>
            </a:r>
          </a:p>
        </p:txBody>
      </p:sp>
    </p:spTree>
    <p:extLst>
      <p:ext uri="{BB962C8B-B14F-4D97-AF65-F5344CB8AC3E}">
        <p14:creationId xmlns:p14="http://schemas.microsoft.com/office/powerpoint/2010/main" val="204560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smtClean="0"/>
              <a:t>Logistics and Schedule: Setup</a:t>
            </a:r>
          </a:p>
        </p:txBody>
      </p:sp>
      <p:sp>
        <p:nvSpPr>
          <p:cNvPr id="3" name="Rectangle 2"/>
          <p:cNvSpPr/>
          <p:nvPr/>
        </p:nvSpPr>
        <p:spPr>
          <a:xfrm>
            <a:off x="377480" y="1105286"/>
            <a:ext cx="8415269" cy="4201150"/>
          </a:xfrm>
          <a:prstGeom prst="rect">
            <a:avLst/>
          </a:prstGeom>
        </p:spPr>
        <p:txBody>
          <a:bodyPr wrap="square">
            <a:spAutoFit/>
          </a:bodyPr>
          <a:lstStyle/>
          <a:p>
            <a:r>
              <a:rPr lang="en-US" sz="2800" b="1" dirty="0" smtClean="0"/>
              <a:t>Setup Team 1</a:t>
            </a:r>
            <a:endParaRPr lang="en-US" sz="2800" b="1" dirty="0"/>
          </a:p>
          <a:p>
            <a:pPr marL="457200" indent="-457200">
              <a:spcAft>
                <a:spcPts val="600"/>
              </a:spcAft>
              <a:buFont typeface="Arial" charset="0"/>
              <a:buChar char="•"/>
            </a:pPr>
            <a:r>
              <a:rPr lang="en-US" sz="2800" b="1" dirty="0" smtClean="0"/>
              <a:t>8:50</a:t>
            </a:r>
            <a:r>
              <a:rPr lang="en-US" sz="2800" b="1" dirty="0"/>
              <a:t>: </a:t>
            </a:r>
            <a:r>
              <a:rPr lang="en-US" sz="2800" dirty="0"/>
              <a:t>Meet at </a:t>
            </a:r>
            <a:r>
              <a:rPr lang="en-US" sz="2800" dirty="0" smtClean="0"/>
              <a:t>the Design Building room </a:t>
            </a:r>
            <a:r>
              <a:rPr lang="en-US" sz="2800" dirty="0"/>
              <a:t>162. </a:t>
            </a:r>
            <a:r>
              <a:rPr lang="en-US" sz="2800" dirty="0" smtClean="0"/>
              <a:t/>
            </a:r>
            <a:br>
              <a:rPr lang="en-US" sz="2800" dirty="0" smtClean="0"/>
            </a:br>
            <a:r>
              <a:rPr lang="en-US" sz="2800" dirty="0" smtClean="0"/>
              <a:t>Laptop will </a:t>
            </a:r>
            <a:r>
              <a:rPr lang="en-US" sz="2800" dirty="0"/>
              <a:t>be </a:t>
            </a:r>
            <a:r>
              <a:rPr lang="en-US" sz="2800" dirty="0" smtClean="0"/>
              <a:t>available in the room. </a:t>
            </a:r>
            <a:br>
              <a:rPr lang="en-US" sz="2800" dirty="0" smtClean="0"/>
            </a:br>
            <a:r>
              <a:rPr lang="en-US" sz="2800" dirty="0" smtClean="0"/>
              <a:t>Verify </a:t>
            </a:r>
            <a:r>
              <a:rPr lang="en-US" sz="2800" dirty="0"/>
              <a:t>arrangement of tables, chairs, power, AV</a:t>
            </a:r>
            <a:r>
              <a:rPr lang="en-US" sz="2800" dirty="0" smtClean="0"/>
              <a:t>.</a:t>
            </a:r>
          </a:p>
          <a:p>
            <a:pPr marL="457200" indent="-457200">
              <a:spcAft>
                <a:spcPts val="600"/>
              </a:spcAft>
              <a:buFont typeface="Arial" charset="0"/>
              <a:buChar char="•"/>
            </a:pPr>
            <a:r>
              <a:rPr lang="en-US" sz="2800" b="1" dirty="0" smtClean="0"/>
              <a:t>8:55-9:40</a:t>
            </a:r>
            <a:r>
              <a:rPr lang="en-US" sz="2800" b="1" dirty="0"/>
              <a:t>: </a:t>
            </a:r>
            <a:r>
              <a:rPr lang="en-US" sz="2800" dirty="0"/>
              <a:t>Unpack, plug in, boot-up, log-in, and </a:t>
            </a:r>
            <a:r>
              <a:rPr lang="en-US" sz="2800" dirty="0" smtClean="0"/>
              <a:t>install </a:t>
            </a:r>
            <a:r>
              <a:rPr lang="en-US" sz="2800" dirty="0"/>
              <a:t>drivers &amp; </a:t>
            </a:r>
            <a:r>
              <a:rPr lang="en-US" sz="2800" dirty="0" smtClean="0"/>
              <a:t>SW </a:t>
            </a:r>
            <a:r>
              <a:rPr lang="en-US" sz="2800" dirty="0"/>
              <a:t>on </a:t>
            </a:r>
            <a:r>
              <a:rPr lang="en-US" sz="2800" dirty="0" smtClean="0"/>
              <a:t>8 laptops</a:t>
            </a:r>
            <a:r>
              <a:rPr lang="en-US" sz="2800" dirty="0"/>
              <a:t>. Verify all laptops working.</a:t>
            </a:r>
          </a:p>
          <a:p>
            <a:pPr marL="457200" indent="-457200">
              <a:spcAft>
                <a:spcPts val="600"/>
              </a:spcAft>
              <a:buFont typeface="Arial" charset="0"/>
              <a:buChar char="•"/>
            </a:pPr>
            <a:r>
              <a:rPr lang="en-US" sz="2800" b="1" dirty="0" smtClean="0"/>
              <a:t>9:40-9:50</a:t>
            </a:r>
            <a:r>
              <a:rPr lang="en-US" sz="2800" dirty="0"/>
              <a:t>: Setup team break. Get name badge at registration table.</a:t>
            </a:r>
          </a:p>
          <a:p>
            <a:pPr marL="457200" indent="-457200">
              <a:spcAft>
                <a:spcPts val="600"/>
              </a:spcAft>
              <a:buFont typeface="Arial" charset="0"/>
              <a:buChar char="•"/>
            </a:pPr>
            <a:endParaRPr lang="en-US" sz="2800" dirty="0"/>
          </a:p>
        </p:txBody>
      </p:sp>
    </p:spTree>
    <p:extLst>
      <p:ext uri="{BB962C8B-B14F-4D97-AF65-F5344CB8AC3E}">
        <p14:creationId xmlns:p14="http://schemas.microsoft.com/office/powerpoint/2010/main" val="183084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smtClean="0"/>
              <a:t>Logistics and Schedule: Activity Sessions</a:t>
            </a:r>
          </a:p>
        </p:txBody>
      </p:sp>
      <p:sp>
        <p:nvSpPr>
          <p:cNvPr id="3" name="Rectangle 2"/>
          <p:cNvSpPr/>
          <p:nvPr/>
        </p:nvSpPr>
        <p:spPr>
          <a:xfrm>
            <a:off x="370922" y="1105286"/>
            <a:ext cx="8242991" cy="4001095"/>
          </a:xfrm>
          <a:prstGeom prst="rect">
            <a:avLst/>
          </a:prstGeom>
        </p:spPr>
        <p:txBody>
          <a:bodyPr wrap="square">
            <a:spAutoFit/>
          </a:bodyPr>
          <a:lstStyle/>
          <a:p>
            <a:pPr marL="457200" indent="-457200">
              <a:spcAft>
                <a:spcPts val="600"/>
              </a:spcAft>
              <a:buFont typeface="Arial" charset="0"/>
              <a:buChar char="•"/>
            </a:pPr>
            <a:r>
              <a:rPr lang="en-US" sz="2800" b="1" dirty="0" smtClean="0"/>
              <a:t>9:50-10:00</a:t>
            </a:r>
            <a:r>
              <a:rPr lang="en-US" sz="2800" dirty="0" smtClean="0"/>
              <a:t>: Introduction &amp; Demo to students</a:t>
            </a:r>
            <a:endParaRPr lang="en-US" sz="2800" b="1" dirty="0" smtClean="0"/>
          </a:p>
          <a:p>
            <a:pPr marL="457200" indent="-457200">
              <a:spcAft>
                <a:spcPts val="600"/>
              </a:spcAft>
              <a:buFont typeface="Arial" charset="0"/>
              <a:buChar char="•"/>
            </a:pPr>
            <a:r>
              <a:rPr lang="en-US" sz="2800" b="1" dirty="0" smtClean="0"/>
              <a:t>10:00 – 11:50</a:t>
            </a:r>
            <a:r>
              <a:rPr lang="en-US" sz="2800" dirty="0" smtClean="0"/>
              <a:t>: Activity Session</a:t>
            </a:r>
          </a:p>
          <a:p>
            <a:pPr marL="457200" indent="-457200">
              <a:spcAft>
                <a:spcPts val="600"/>
              </a:spcAft>
              <a:buFont typeface="Arial" charset="0"/>
              <a:buChar char="•"/>
            </a:pPr>
            <a:r>
              <a:rPr lang="en-US" sz="2800" b="1" dirty="0" smtClean="0"/>
              <a:t>11:50-12:10</a:t>
            </a:r>
            <a:r>
              <a:rPr lang="en-US" sz="2800" dirty="0"/>
              <a:t>: Remove code from laptops, power down, pack up all gear.</a:t>
            </a:r>
          </a:p>
          <a:p>
            <a:pPr marL="457200" indent="-457200">
              <a:spcAft>
                <a:spcPts val="600"/>
              </a:spcAft>
              <a:buFont typeface="Arial" charset="0"/>
              <a:buChar char="•"/>
            </a:pPr>
            <a:r>
              <a:rPr lang="en-US" sz="2800" b="1" dirty="0" smtClean="0"/>
              <a:t>12:10-12:20</a:t>
            </a:r>
            <a:r>
              <a:rPr lang="en-US" sz="2800" dirty="0" smtClean="0"/>
              <a:t>: </a:t>
            </a:r>
            <a:r>
              <a:rPr lang="en-US" sz="2800" dirty="0"/>
              <a:t>Return </a:t>
            </a:r>
            <a:r>
              <a:rPr lang="en-US" sz="2800" dirty="0" smtClean="0"/>
              <a:t>laptops</a:t>
            </a:r>
            <a:endParaRPr lang="en-US" sz="2800" dirty="0"/>
          </a:p>
          <a:p>
            <a:pPr marL="457200" indent="-457200">
              <a:spcAft>
                <a:spcPts val="600"/>
              </a:spcAft>
              <a:buFont typeface="Arial" charset="0"/>
              <a:buChar char="•"/>
            </a:pPr>
            <a:endParaRPr lang="is-IS" sz="2800" dirty="0" smtClean="0"/>
          </a:p>
          <a:p>
            <a:pPr marL="457200" indent="-457200">
              <a:spcAft>
                <a:spcPts val="600"/>
              </a:spcAft>
              <a:buFont typeface="Arial" charset="0"/>
              <a:buChar char="•"/>
            </a:pPr>
            <a:endParaRPr lang="en-US" sz="2800" dirty="0" smtClean="0"/>
          </a:p>
          <a:p>
            <a:pPr>
              <a:spcAft>
                <a:spcPts val="600"/>
              </a:spcAft>
            </a:pPr>
            <a:r>
              <a:rPr lang="en-US" sz="2800" dirty="0" smtClean="0"/>
              <a:t> </a:t>
            </a:r>
          </a:p>
        </p:txBody>
      </p:sp>
    </p:spTree>
    <p:extLst>
      <p:ext uri="{BB962C8B-B14F-4D97-AF65-F5344CB8AC3E}">
        <p14:creationId xmlns:p14="http://schemas.microsoft.com/office/powerpoint/2010/main" val="91088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a:t>Logistics and Schedule: Room </a:t>
            </a:r>
            <a:r>
              <a:rPr lang="en-US" sz="2800" b="1" dirty="0" smtClean="0"/>
              <a:t>Configuration</a:t>
            </a:r>
          </a:p>
        </p:txBody>
      </p:sp>
      <p:sp>
        <p:nvSpPr>
          <p:cNvPr id="130" name="Rectangle 129"/>
          <p:cNvSpPr/>
          <p:nvPr/>
        </p:nvSpPr>
        <p:spPr>
          <a:xfrm>
            <a:off x="4305971" y="1257151"/>
            <a:ext cx="4838029" cy="5878532"/>
          </a:xfrm>
          <a:prstGeom prst="rect">
            <a:avLst/>
          </a:prstGeom>
        </p:spPr>
        <p:txBody>
          <a:bodyPr wrap="square">
            <a:spAutoFit/>
          </a:bodyPr>
          <a:lstStyle/>
          <a:p>
            <a:pPr marL="457200" indent="-457200">
              <a:spcAft>
                <a:spcPts val="600"/>
              </a:spcAft>
              <a:buFont typeface="Arial" charset="0"/>
              <a:buChar char="•"/>
            </a:pPr>
            <a:r>
              <a:rPr lang="en-US" sz="2800" dirty="0" smtClean="0"/>
              <a:t>We will use the first 4 tables</a:t>
            </a:r>
            <a:r>
              <a:rPr lang="en-US" sz="2800" dirty="0" smtClean="0"/>
              <a:t>.</a:t>
            </a:r>
          </a:p>
          <a:p>
            <a:pPr marL="457200" indent="-457200">
              <a:spcAft>
                <a:spcPts val="600"/>
              </a:spcAft>
              <a:buFont typeface="Arial" charset="0"/>
              <a:buChar char="•"/>
            </a:pPr>
            <a:r>
              <a:rPr lang="en-US" sz="2800" dirty="0" smtClean="0"/>
              <a:t>Students will from a groups of two, but each will receive own laptop to work.</a:t>
            </a:r>
            <a:endParaRPr lang="en-US" sz="2800" dirty="0" smtClean="0"/>
          </a:p>
          <a:p>
            <a:pPr marL="457200" indent="-457200">
              <a:spcAft>
                <a:spcPts val="600"/>
              </a:spcAft>
              <a:buFont typeface="Arial" charset="0"/>
              <a:buChar char="•"/>
            </a:pPr>
            <a:r>
              <a:rPr lang="en-US" sz="2800" dirty="0" smtClean="0"/>
              <a:t>Volunteers </a:t>
            </a:r>
            <a:r>
              <a:rPr lang="en-US" sz="2800" dirty="0" smtClean="0"/>
              <a:t>will be assigned to cover </a:t>
            </a:r>
            <a:r>
              <a:rPr lang="en-US" sz="2800" dirty="0" smtClean="0"/>
              <a:t>1 </a:t>
            </a:r>
            <a:r>
              <a:rPr lang="en-US" sz="2800" dirty="0" smtClean="0"/>
              <a:t>teams </a:t>
            </a:r>
            <a:r>
              <a:rPr lang="en-US" sz="2800" dirty="0" smtClean="0"/>
              <a:t>(2 </a:t>
            </a:r>
            <a:r>
              <a:rPr lang="en-US" sz="2800" dirty="0" smtClean="0"/>
              <a:t>girls).</a:t>
            </a:r>
          </a:p>
          <a:p>
            <a:pPr marL="457200" indent="-457200">
              <a:spcAft>
                <a:spcPts val="600"/>
              </a:spcAft>
              <a:buFont typeface="Arial" charset="0"/>
              <a:buChar char="•"/>
            </a:pPr>
            <a:endParaRPr lang="en-US" sz="2800" dirty="0" smtClean="0"/>
          </a:p>
          <a:p>
            <a:pPr marL="457200" indent="-457200">
              <a:spcAft>
                <a:spcPts val="600"/>
              </a:spcAft>
              <a:buFont typeface="Arial" charset="0"/>
              <a:buChar char="•"/>
            </a:pPr>
            <a:endParaRPr lang="en-US" sz="2800" dirty="0" smtClean="0"/>
          </a:p>
          <a:p>
            <a:pPr marL="457200" indent="-457200">
              <a:spcAft>
                <a:spcPts val="600"/>
              </a:spcAft>
              <a:buFont typeface="Arial" charset="0"/>
              <a:buChar char="•"/>
            </a:pPr>
            <a:endParaRPr lang="en-US" sz="2800" dirty="0"/>
          </a:p>
          <a:p>
            <a:pPr marL="457200" indent="-457200">
              <a:spcAft>
                <a:spcPts val="600"/>
              </a:spcAft>
              <a:buFont typeface="Arial" charset="0"/>
              <a:buChar char="•"/>
            </a:pPr>
            <a:endParaRPr lang="is-IS" sz="2800" dirty="0" smtClean="0"/>
          </a:p>
          <a:p>
            <a:pPr marL="457200" indent="-457200">
              <a:spcAft>
                <a:spcPts val="600"/>
              </a:spcAft>
              <a:buFont typeface="Arial" charset="0"/>
              <a:buChar char="•"/>
            </a:pPr>
            <a:endParaRPr lang="en-US" sz="2800" dirty="0" smtClean="0"/>
          </a:p>
          <a:p>
            <a:pPr>
              <a:spcAft>
                <a:spcPts val="600"/>
              </a:spcAft>
            </a:pPr>
            <a:r>
              <a:rPr lang="en-US" sz="2800" dirty="0" smtClean="0"/>
              <a:t> </a:t>
            </a:r>
          </a:p>
        </p:txBody>
      </p:sp>
      <p:sp>
        <p:nvSpPr>
          <p:cNvPr id="7" name="Rectangle 6"/>
          <p:cNvSpPr/>
          <p:nvPr/>
        </p:nvSpPr>
        <p:spPr>
          <a:xfrm>
            <a:off x="571500" y="1257151"/>
            <a:ext cx="3406140" cy="45089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851660" y="1737360"/>
            <a:ext cx="948690"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861564" y="2343150"/>
            <a:ext cx="521524"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1494470" y="2343150"/>
            <a:ext cx="521524"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2626993" y="2332018"/>
            <a:ext cx="521524"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3216086" y="2332018"/>
            <a:ext cx="521524"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861564" y="2659870"/>
            <a:ext cx="521524"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494470" y="2659870"/>
            <a:ext cx="521524"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2626993" y="2648738"/>
            <a:ext cx="521524"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3216086" y="2648738"/>
            <a:ext cx="521524"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861564" y="2948940"/>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3" name="Rectangle 142"/>
          <p:cNvSpPr/>
          <p:nvPr/>
        </p:nvSpPr>
        <p:spPr>
          <a:xfrm>
            <a:off x="1494470" y="2948940"/>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4" name="Rectangle 143"/>
          <p:cNvSpPr/>
          <p:nvPr/>
        </p:nvSpPr>
        <p:spPr>
          <a:xfrm>
            <a:off x="2626993" y="2937808"/>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5" name="Rectangle 144"/>
          <p:cNvSpPr/>
          <p:nvPr/>
        </p:nvSpPr>
        <p:spPr>
          <a:xfrm>
            <a:off x="3216086" y="2937808"/>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6" name="Rectangle 145"/>
          <p:cNvSpPr/>
          <p:nvPr/>
        </p:nvSpPr>
        <p:spPr>
          <a:xfrm>
            <a:off x="861564" y="3226878"/>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7" name="Rectangle 146"/>
          <p:cNvSpPr/>
          <p:nvPr/>
        </p:nvSpPr>
        <p:spPr>
          <a:xfrm>
            <a:off x="1494470" y="3226878"/>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8" name="Rectangle 147"/>
          <p:cNvSpPr/>
          <p:nvPr/>
        </p:nvSpPr>
        <p:spPr>
          <a:xfrm>
            <a:off x="2626993" y="3215746"/>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9" name="Rectangle 148"/>
          <p:cNvSpPr/>
          <p:nvPr/>
        </p:nvSpPr>
        <p:spPr>
          <a:xfrm>
            <a:off x="3216086" y="3215746"/>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0" name="Rectangle 149"/>
          <p:cNvSpPr/>
          <p:nvPr/>
        </p:nvSpPr>
        <p:spPr>
          <a:xfrm>
            <a:off x="861564" y="3521459"/>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1" name="Rectangle 150"/>
          <p:cNvSpPr/>
          <p:nvPr/>
        </p:nvSpPr>
        <p:spPr>
          <a:xfrm>
            <a:off x="1494470" y="3521459"/>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2" name="Rectangle 151"/>
          <p:cNvSpPr/>
          <p:nvPr/>
        </p:nvSpPr>
        <p:spPr>
          <a:xfrm>
            <a:off x="2626993" y="3510327"/>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3" name="Rectangle 152"/>
          <p:cNvSpPr/>
          <p:nvPr/>
        </p:nvSpPr>
        <p:spPr>
          <a:xfrm>
            <a:off x="3216086" y="3510327"/>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4" name="Rectangle 153"/>
          <p:cNvSpPr/>
          <p:nvPr/>
        </p:nvSpPr>
        <p:spPr>
          <a:xfrm>
            <a:off x="861564" y="3804908"/>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5" name="Rectangle 154"/>
          <p:cNvSpPr/>
          <p:nvPr/>
        </p:nvSpPr>
        <p:spPr>
          <a:xfrm>
            <a:off x="1494470" y="3804908"/>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6" name="Rectangle 155"/>
          <p:cNvSpPr/>
          <p:nvPr/>
        </p:nvSpPr>
        <p:spPr>
          <a:xfrm>
            <a:off x="2626993" y="3793776"/>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7" name="Rectangle 156"/>
          <p:cNvSpPr/>
          <p:nvPr/>
        </p:nvSpPr>
        <p:spPr>
          <a:xfrm>
            <a:off x="3216086" y="3793776"/>
            <a:ext cx="521524" cy="171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0"/>
          <p:cNvSpPr txBox="1"/>
          <p:nvPr/>
        </p:nvSpPr>
        <p:spPr>
          <a:xfrm>
            <a:off x="1952900" y="1407424"/>
            <a:ext cx="685380" cy="369332"/>
          </a:xfrm>
          <a:prstGeom prst="rect">
            <a:avLst/>
          </a:prstGeom>
          <a:noFill/>
        </p:spPr>
        <p:txBody>
          <a:bodyPr wrap="none" rtlCol="0">
            <a:spAutoFit/>
          </a:bodyPr>
          <a:lstStyle/>
          <a:p>
            <a:r>
              <a:rPr lang="en-US" dirty="0" smtClean="0"/>
              <a:t>Front</a:t>
            </a:r>
            <a:endParaRPr lang="en-US" dirty="0"/>
          </a:p>
        </p:txBody>
      </p:sp>
      <p:sp>
        <p:nvSpPr>
          <p:cNvPr id="159" name="TextBox 158"/>
          <p:cNvSpPr txBox="1"/>
          <p:nvPr/>
        </p:nvSpPr>
        <p:spPr>
          <a:xfrm>
            <a:off x="2015994" y="5273646"/>
            <a:ext cx="622286" cy="369332"/>
          </a:xfrm>
          <a:prstGeom prst="rect">
            <a:avLst/>
          </a:prstGeom>
          <a:noFill/>
        </p:spPr>
        <p:txBody>
          <a:bodyPr wrap="none" rtlCol="0">
            <a:spAutoFit/>
          </a:bodyPr>
          <a:lstStyle/>
          <a:p>
            <a:r>
              <a:rPr lang="en-US" dirty="0" smtClean="0"/>
              <a:t>Back</a:t>
            </a:r>
            <a:endParaRPr lang="en-US" dirty="0"/>
          </a:p>
        </p:txBody>
      </p:sp>
    </p:spTree>
    <p:extLst>
      <p:ext uri="{BB962C8B-B14F-4D97-AF65-F5344CB8AC3E}">
        <p14:creationId xmlns:p14="http://schemas.microsoft.com/office/powerpoint/2010/main" val="1544158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smtClean="0"/>
              <a:t>Volunteer Role and Goals</a:t>
            </a:r>
          </a:p>
        </p:txBody>
      </p:sp>
      <p:sp>
        <p:nvSpPr>
          <p:cNvPr id="3" name="Rectangle 2"/>
          <p:cNvSpPr/>
          <p:nvPr/>
        </p:nvSpPr>
        <p:spPr>
          <a:xfrm>
            <a:off x="370922" y="1105286"/>
            <a:ext cx="8627304" cy="6232475"/>
          </a:xfrm>
          <a:prstGeom prst="rect">
            <a:avLst/>
          </a:prstGeom>
        </p:spPr>
        <p:txBody>
          <a:bodyPr wrap="square">
            <a:spAutoFit/>
          </a:bodyPr>
          <a:lstStyle/>
          <a:p>
            <a:pPr marL="457200" indent="-457200">
              <a:spcAft>
                <a:spcPts val="600"/>
              </a:spcAft>
              <a:buFont typeface="Arial" charset="0"/>
              <a:buChar char="•"/>
            </a:pPr>
            <a:r>
              <a:rPr lang="en-US" sz="2800" b="1" dirty="0" smtClean="0"/>
              <a:t>Role: </a:t>
            </a:r>
            <a:r>
              <a:rPr lang="en-US" sz="2800" dirty="0" smtClean="0"/>
              <a:t>Facilitate, guide, and coach.</a:t>
            </a:r>
          </a:p>
          <a:p>
            <a:pPr marL="457200" indent="-457200">
              <a:spcAft>
                <a:spcPts val="600"/>
              </a:spcAft>
              <a:buFont typeface="Arial" charset="0"/>
              <a:buChar char="•"/>
            </a:pPr>
            <a:r>
              <a:rPr lang="en-US" sz="2800" b="1" dirty="0" smtClean="0"/>
              <a:t>Goals 1: </a:t>
            </a:r>
            <a:r>
              <a:rPr lang="en-US" sz="2800" dirty="0" smtClean="0"/>
              <a:t>Ensure all the girls have a </a:t>
            </a:r>
            <a:r>
              <a:rPr lang="en-US" sz="2800" b="1" dirty="0" smtClean="0"/>
              <a:t>positive experience </a:t>
            </a:r>
            <a:r>
              <a:rPr lang="en-US" sz="2800" dirty="0" smtClean="0"/>
              <a:t>with the activity.</a:t>
            </a:r>
          </a:p>
          <a:p>
            <a:pPr marL="457200" indent="-457200">
              <a:spcAft>
                <a:spcPts val="600"/>
              </a:spcAft>
              <a:buFont typeface="Arial" charset="0"/>
              <a:buChar char="•"/>
            </a:pPr>
            <a:r>
              <a:rPr lang="en-US" sz="2800" b="1" dirty="0" smtClean="0"/>
              <a:t>Goal 2: </a:t>
            </a:r>
            <a:r>
              <a:rPr lang="en-US" sz="2800" dirty="0" smtClean="0"/>
              <a:t>Keep the girls </a:t>
            </a:r>
            <a:r>
              <a:rPr lang="en-US" sz="2800" b="1" dirty="0" smtClean="0"/>
              <a:t>engaged and on-task </a:t>
            </a:r>
            <a:r>
              <a:rPr lang="en-US" sz="2800" dirty="0" smtClean="0"/>
              <a:t>for the full session.</a:t>
            </a:r>
          </a:p>
          <a:p>
            <a:pPr marL="457200" indent="-457200">
              <a:spcAft>
                <a:spcPts val="600"/>
              </a:spcAft>
              <a:buFont typeface="Arial" charset="0"/>
              <a:buChar char="•"/>
            </a:pPr>
            <a:r>
              <a:rPr lang="en-US" sz="2800" b="1" dirty="0" smtClean="0"/>
              <a:t>Goal</a:t>
            </a:r>
            <a:r>
              <a:rPr lang="en-US" sz="2800" dirty="0" smtClean="0"/>
              <a:t> </a:t>
            </a:r>
            <a:r>
              <a:rPr lang="en-US" sz="2800" b="1" dirty="0" smtClean="0"/>
              <a:t>3:</a:t>
            </a:r>
            <a:r>
              <a:rPr lang="en-US" sz="2800" dirty="0" smtClean="0"/>
              <a:t> Try to </a:t>
            </a:r>
            <a:r>
              <a:rPr lang="en-US" sz="2800" b="1" dirty="0" smtClean="0"/>
              <a:t>keep frustration levels low</a:t>
            </a:r>
            <a:r>
              <a:rPr lang="en-US" sz="2800" dirty="0" smtClean="0"/>
              <a:t>.</a:t>
            </a:r>
          </a:p>
          <a:p>
            <a:pPr marL="457200" indent="-457200">
              <a:spcAft>
                <a:spcPts val="600"/>
              </a:spcAft>
              <a:buFont typeface="Arial" charset="0"/>
              <a:buChar char="•"/>
            </a:pPr>
            <a:r>
              <a:rPr lang="en-US" sz="2800" b="1" dirty="0" smtClean="0"/>
              <a:t>Goals 4: </a:t>
            </a:r>
            <a:r>
              <a:rPr lang="en-US" sz="2800" dirty="0" smtClean="0"/>
              <a:t>Convey basic material about </a:t>
            </a:r>
            <a:r>
              <a:rPr lang="en-US" sz="2800" b="1" dirty="0" smtClean="0"/>
              <a:t>computational thinking</a:t>
            </a:r>
            <a:r>
              <a:rPr lang="en-US" sz="2800" dirty="0" smtClean="0"/>
              <a:t> and programming including how to break down a problem into a sequence of steps, and how to use basic control flow (looping and conditionals).</a:t>
            </a:r>
          </a:p>
          <a:p>
            <a:pPr marL="971550" lvl="1" indent="-514350">
              <a:spcAft>
                <a:spcPts val="600"/>
              </a:spcAft>
              <a:buFont typeface="+mj-lt"/>
              <a:buAutoNum type="arabicPeriod"/>
            </a:pPr>
            <a:endParaRPr lang="en-US" sz="2800" dirty="0" smtClean="0"/>
          </a:p>
          <a:p>
            <a:pPr marL="971550" lvl="1" indent="-514350">
              <a:spcAft>
                <a:spcPts val="600"/>
              </a:spcAft>
              <a:buFont typeface="+mj-lt"/>
              <a:buAutoNum type="arabicPeriod"/>
            </a:pPr>
            <a:endParaRPr lang="en-US" sz="2800" dirty="0" smtClean="0"/>
          </a:p>
          <a:p>
            <a:pPr>
              <a:spcAft>
                <a:spcPts val="600"/>
              </a:spcAft>
            </a:pPr>
            <a:r>
              <a:rPr lang="en-US" sz="2800" dirty="0" smtClean="0"/>
              <a:t> </a:t>
            </a:r>
          </a:p>
        </p:txBody>
      </p:sp>
    </p:spTree>
    <p:extLst>
      <p:ext uri="{BB962C8B-B14F-4D97-AF65-F5344CB8AC3E}">
        <p14:creationId xmlns:p14="http://schemas.microsoft.com/office/powerpoint/2010/main" val="12172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22" y="417211"/>
            <a:ext cx="8415269" cy="523220"/>
          </a:xfrm>
          <a:prstGeom prst="rect">
            <a:avLst/>
          </a:prstGeom>
        </p:spPr>
        <p:txBody>
          <a:bodyPr wrap="square">
            <a:spAutoFit/>
          </a:bodyPr>
          <a:lstStyle/>
          <a:p>
            <a:r>
              <a:rPr lang="en-US" sz="2800" b="1" dirty="0" smtClean="0"/>
              <a:t>Volunteer Best Practices</a:t>
            </a:r>
          </a:p>
        </p:txBody>
      </p:sp>
      <p:sp>
        <p:nvSpPr>
          <p:cNvPr id="3" name="Rectangle 2"/>
          <p:cNvSpPr/>
          <p:nvPr/>
        </p:nvSpPr>
        <p:spPr>
          <a:xfrm>
            <a:off x="370922" y="1012522"/>
            <a:ext cx="8627304" cy="5847755"/>
          </a:xfrm>
          <a:prstGeom prst="rect">
            <a:avLst/>
          </a:prstGeom>
        </p:spPr>
        <p:txBody>
          <a:bodyPr wrap="square">
            <a:spAutoFit/>
          </a:bodyPr>
          <a:lstStyle/>
          <a:p>
            <a:pPr marL="514350" indent="-514350">
              <a:spcAft>
                <a:spcPts val="600"/>
              </a:spcAft>
              <a:buFont typeface="Arial" charset="0"/>
              <a:buChar char="•"/>
            </a:pPr>
            <a:r>
              <a:rPr lang="en-US" sz="2800" b="1" dirty="0" smtClean="0"/>
              <a:t>Break the ice</a:t>
            </a:r>
            <a:r>
              <a:rPr lang="en-US" sz="2800" dirty="0" smtClean="0"/>
              <a:t>. Introduce yourself. Ask some questions about what school they are from, if they have programmed before. </a:t>
            </a:r>
          </a:p>
          <a:p>
            <a:pPr marL="514350" indent="-514350">
              <a:spcAft>
                <a:spcPts val="600"/>
              </a:spcAft>
              <a:buFont typeface="Arial" charset="0"/>
              <a:buChar char="•"/>
            </a:pPr>
            <a:r>
              <a:rPr lang="en-US" sz="2800" dirty="0" smtClean="0"/>
              <a:t>For questions about how to complete the exercises, try to </a:t>
            </a:r>
            <a:r>
              <a:rPr lang="en-US" sz="2800" b="1" dirty="0" smtClean="0"/>
              <a:t>guide them in terms of how to think about the problems</a:t>
            </a:r>
            <a:r>
              <a:rPr lang="en-US" sz="2800" dirty="0" smtClean="0"/>
              <a:t>. Try prompting questions like: “How could you break this down into steps?”,  “Can you think of what the first step could be?”, “What should the next step be?”</a:t>
            </a:r>
          </a:p>
          <a:p>
            <a:pPr marL="514350" indent="-514350">
              <a:spcAft>
                <a:spcPts val="600"/>
              </a:spcAft>
              <a:buFont typeface="Arial" charset="0"/>
              <a:buChar char="•"/>
            </a:pPr>
            <a:r>
              <a:rPr lang="en-US" sz="2800" dirty="0"/>
              <a:t>You can </a:t>
            </a:r>
            <a:r>
              <a:rPr lang="en-US" sz="2800" b="1" dirty="0"/>
              <a:t>directly answer any questions about the </a:t>
            </a:r>
            <a:r>
              <a:rPr lang="en-US" sz="2800" b="1" dirty="0" err="1" smtClean="0"/>
              <a:t>ArduBlock</a:t>
            </a:r>
            <a:r>
              <a:rPr lang="en-US" sz="2800" b="1" dirty="0" smtClean="0"/>
              <a:t> interface</a:t>
            </a:r>
            <a:r>
              <a:rPr lang="en-US" sz="2800" dirty="0"/>
              <a:t>: where blocks are; how to drag, drop stack, rearrange, remove blocks; how to change between the sprites to add code to them</a:t>
            </a:r>
            <a:r>
              <a:rPr lang="en-US" sz="2800" dirty="0" smtClean="0"/>
              <a:t>.</a:t>
            </a:r>
            <a:endParaRPr lang="en-US" sz="2800" dirty="0"/>
          </a:p>
        </p:txBody>
      </p:sp>
    </p:spTree>
    <p:extLst>
      <p:ext uri="{BB962C8B-B14F-4D97-AF65-F5344CB8AC3E}">
        <p14:creationId xmlns:p14="http://schemas.microsoft.com/office/powerpoint/2010/main" val="80149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5701</TotalTime>
  <Words>1176</Words>
  <Application>Microsoft Office PowerPoint</Application>
  <PresentationFormat>On-screen Show (4:3)</PresentationFormat>
  <Paragraphs>113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UMass Amherst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Marlin</dc:creator>
  <cp:lastModifiedBy>Sunghoon Ivan Lee</cp:lastModifiedBy>
  <cp:revision>255</cp:revision>
  <cp:lastPrinted>2016-10-22T10:50:19Z</cp:lastPrinted>
  <dcterms:created xsi:type="dcterms:W3CDTF">2013-10-27T11:58:05Z</dcterms:created>
  <dcterms:modified xsi:type="dcterms:W3CDTF">2018-07-19T22:07:10Z</dcterms:modified>
</cp:coreProperties>
</file>