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7" r:id="rId5"/>
    <p:sldId id="261" r:id="rId6"/>
    <p:sldId id="264" r:id="rId7"/>
    <p:sldId id="263" r:id="rId8"/>
    <p:sldId id="262" r:id="rId9"/>
    <p:sldId id="257" r:id="rId10"/>
    <p:sldId id="258" r:id="rId11"/>
    <p:sldId id="265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3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3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8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E60C-BD80-4468-8979-71C8D031A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Motion Sensor Cat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88254-7AFF-4C85-BC82-1EA5A29EE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757" y="3509963"/>
            <a:ext cx="7478486" cy="1285648"/>
          </a:xfrm>
        </p:spPr>
        <p:txBody>
          <a:bodyPr/>
          <a:lstStyle/>
          <a:p>
            <a:r>
              <a:rPr lang="en-US" dirty="0"/>
              <a:t> An IST360 IOT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1365D-042B-40BA-ACA0-0C8E13223CCB}"/>
              </a:ext>
            </a:extLst>
          </p:cNvPr>
          <p:cNvSpPr txBox="1"/>
          <p:nvPr/>
        </p:nvSpPr>
        <p:spPr>
          <a:xfrm>
            <a:off x="9394371" y="5976256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Chaoyi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08056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F8DB-8B94-4260-9E4E-5CF1EF72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7363407" cy="1155764"/>
          </a:xfrm>
        </p:spPr>
        <p:txBody>
          <a:bodyPr/>
          <a:lstStyle/>
          <a:p>
            <a:r>
              <a:rPr lang="en-US" dirty="0"/>
              <a:t>A Sample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339B-EA88-421D-A526-A0DDA017C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3408" cy="466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BA21F-019F-45D4-81E5-C21FBAEA4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818" y="197745"/>
            <a:ext cx="3018982" cy="64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2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475F-C786-4F8E-8662-396DE6B3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FCF3-57C7-4DCB-8CE3-95BC593B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Limitation:</a:t>
            </a:r>
          </a:p>
          <a:p>
            <a:pPr lvl="1"/>
            <a:r>
              <a:rPr lang="en-US" dirty="0"/>
              <a:t>Accuracy on motion detection</a:t>
            </a:r>
          </a:p>
          <a:p>
            <a:pPr lvl="1"/>
            <a:r>
              <a:rPr lang="en-US" dirty="0"/>
              <a:t>Hard to decide a proper trigger frequency</a:t>
            </a:r>
          </a:p>
          <a:p>
            <a:pPr lvl="1"/>
            <a:r>
              <a:rPr lang="en-US" dirty="0"/>
              <a:t>Audio connection – No headphone jack on RPi Zero, need to seek a budget friendly way to play sound</a:t>
            </a:r>
          </a:p>
          <a:p>
            <a:pPr lvl="1"/>
            <a:endParaRPr lang="en-US" dirty="0"/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Automatically start &amp; run on each re/boot</a:t>
            </a:r>
          </a:p>
          <a:p>
            <a:pPr lvl="1"/>
            <a:r>
              <a:rPr lang="en-US" dirty="0"/>
              <a:t>A front-end website for checking status</a:t>
            </a:r>
          </a:p>
          <a:p>
            <a:pPr lvl="1"/>
            <a:r>
              <a:rPr lang="en-US" dirty="0"/>
              <a:t>More accurate 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291274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E60C-BD80-4468-8979-71C8D031A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350829" cy="470149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2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D7BA-AF5D-4171-84FD-4A97CBB8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7EE8-3E79-42B7-8551-31560FEA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0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F867-AB5D-45A6-8C7A-7E80A8BF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F8DA-B77E-4B5F-AF96-A1640A0B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 cat. </a:t>
            </a:r>
          </a:p>
          <a:p>
            <a:r>
              <a:rPr lang="en-US" dirty="0"/>
              <a:t>There are certain areas in the house that I do not want him to </a:t>
            </a:r>
            <a:r>
              <a:rPr lang="en-US" altLang="zh-CN" dirty="0"/>
              <a:t>pass</a:t>
            </a:r>
            <a:r>
              <a:rPr lang="en-US" dirty="0"/>
              <a:t>.</a:t>
            </a:r>
          </a:p>
          <a:p>
            <a:r>
              <a:rPr lang="en-US" dirty="0"/>
              <a:t>Like the area that I just sprayed ant killer.</a:t>
            </a:r>
          </a:p>
          <a:p>
            <a:r>
              <a:rPr lang="en-US" dirty="0"/>
              <a:t>Pet gates are expensive and sometimes don’t work in open area </a:t>
            </a:r>
          </a:p>
          <a:p>
            <a:r>
              <a:rPr lang="en-US" dirty="0"/>
              <a:t>And my cat can jump over them.</a:t>
            </a:r>
          </a:p>
          <a:p>
            <a:r>
              <a:rPr lang="en-US" dirty="0"/>
              <a:t>I need something budget friendly and can stop my cat.</a:t>
            </a:r>
          </a:p>
        </p:txBody>
      </p:sp>
    </p:spTree>
    <p:extLst>
      <p:ext uri="{BB962C8B-B14F-4D97-AF65-F5344CB8AC3E}">
        <p14:creationId xmlns:p14="http://schemas.microsoft.com/office/powerpoint/2010/main" val="170554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B5FEE3-34BC-4BA9-91C5-9E822C40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5" y="357381"/>
            <a:ext cx="11327363" cy="6385801"/>
          </a:xfrm>
          <a:prstGeom prst="rect">
            <a:avLst/>
          </a:prstGeom>
        </p:spPr>
      </p:pic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23FA3473-BEE2-4813-AB15-3F59FB559A2C}"/>
              </a:ext>
            </a:extLst>
          </p:cNvPr>
          <p:cNvSpPr/>
          <p:nvPr/>
        </p:nvSpPr>
        <p:spPr>
          <a:xfrm>
            <a:off x="1023457" y="5100506"/>
            <a:ext cx="10385571" cy="973123"/>
          </a:xfrm>
          <a:prstGeom prst="snip1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1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F867-AB5D-45A6-8C7A-7E80A8BF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F8DA-B77E-4B5F-AF96-A1640A0B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PIR motion sensors to track movements</a:t>
            </a:r>
          </a:p>
          <a:p>
            <a:r>
              <a:rPr lang="en-US" dirty="0"/>
              <a:t>Dual sensor to differentiate movements of cat from human</a:t>
            </a:r>
          </a:p>
          <a:p>
            <a:r>
              <a:rPr lang="en-US" dirty="0"/>
              <a:t>Store all captured movements into database</a:t>
            </a:r>
          </a:p>
          <a:p>
            <a:r>
              <a:rPr lang="en-US" dirty="0"/>
              <a:t>View &amp; track each recorded data</a:t>
            </a:r>
          </a:p>
          <a:p>
            <a:r>
              <a:rPr lang="en-US" dirty="0"/>
              <a:t>Sound an alarm when cat detected</a:t>
            </a:r>
          </a:p>
        </p:txBody>
      </p:sp>
    </p:spTree>
    <p:extLst>
      <p:ext uri="{BB962C8B-B14F-4D97-AF65-F5344CB8AC3E}">
        <p14:creationId xmlns:p14="http://schemas.microsoft.com/office/powerpoint/2010/main" val="252592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B80A-987F-4359-BFF6-2E630861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D3EC-E318-4C7C-AC1D-536C16B6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60303" cy="4892514"/>
          </a:xfrm>
        </p:spPr>
        <p:txBody>
          <a:bodyPr>
            <a:normAutofit/>
          </a:bodyPr>
          <a:lstStyle/>
          <a:p>
            <a:r>
              <a:rPr lang="en-US" sz="2000" dirty="0"/>
              <a:t>One RPi Zero W</a:t>
            </a:r>
          </a:p>
          <a:p>
            <a:r>
              <a:rPr lang="en-US" sz="2000" dirty="0"/>
              <a:t>Soldered female header</a:t>
            </a:r>
          </a:p>
          <a:p>
            <a:r>
              <a:rPr lang="en-US" sz="2000" dirty="0"/>
              <a:t>Jump wires</a:t>
            </a:r>
          </a:p>
          <a:p>
            <a:r>
              <a:rPr lang="en-US" sz="2000" dirty="0"/>
              <a:t>Two PIR sensors </a:t>
            </a:r>
          </a:p>
          <a:p>
            <a:pPr lvl="1"/>
            <a:r>
              <a:rPr lang="en-US" sz="1800" dirty="0"/>
              <a:t>Sensor A use pin 12 and sensor B use pin4</a:t>
            </a:r>
          </a:p>
          <a:p>
            <a:pPr lvl="1"/>
            <a:r>
              <a:rPr lang="en-US" sz="1800" dirty="0"/>
              <a:t>Sensor A will be placed about 1/2’ above the floor</a:t>
            </a:r>
          </a:p>
          <a:p>
            <a:pPr lvl="1"/>
            <a:r>
              <a:rPr lang="en-US" sz="1800" dirty="0"/>
              <a:t>Sensor B will be placed about 4‘ above the floor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325B1-E018-47E9-A192-E5774B2A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502" y="1752059"/>
            <a:ext cx="7100694" cy="3959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B0AF0D-084D-4267-A8C2-443A0116E7DD}"/>
              </a:ext>
            </a:extLst>
          </p:cNvPr>
          <p:cNvSpPr txBox="1"/>
          <p:nvPr/>
        </p:nvSpPr>
        <p:spPr>
          <a:xfrm>
            <a:off x="5127171" y="4474028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2404C-7235-4FB3-A013-395C6F3E53BC}"/>
              </a:ext>
            </a:extLst>
          </p:cNvPr>
          <p:cNvSpPr txBox="1"/>
          <p:nvPr/>
        </p:nvSpPr>
        <p:spPr>
          <a:xfrm>
            <a:off x="8704376" y="2525485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 </a:t>
            </a:r>
          </a:p>
        </p:txBody>
      </p:sp>
    </p:spTree>
    <p:extLst>
      <p:ext uri="{BB962C8B-B14F-4D97-AF65-F5344CB8AC3E}">
        <p14:creationId xmlns:p14="http://schemas.microsoft.com/office/powerpoint/2010/main" val="20664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FC5C-F220-4F6B-B03B-FAA439A0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878216" cy="1314384"/>
          </a:xfrm>
        </p:spPr>
        <p:txBody>
          <a:bodyPr/>
          <a:lstStyle/>
          <a:p>
            <a:r>
              <a:rPr lang="en-US" dirty="0"/>
              <a:t>PIR Motion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1E17-AFBD-4523-BF49-72C7D13B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8216" cy="4739951"/>
          </a:xfrm>
        </p:spPr>
        <p:txBody>
          <a:bodyPr>
            <a:normAutofit/>
          </a:bodyPr>
          <a:lstStyle/>
          <a:p>
            <a:r>
              <a:rPr lang="en-US" sz="2400" dirty="0"/>
              <a:t>Two PIR sensors </a:t>
            </a:r>
          </a:p>
          <a:p>
            <a:r>
              <a:rPr lang="en-US" sz="2400" dirty="0"/>
              <a:t>Sensor A use pin 12 and sensor B use pin4</a:t>
            </a:r>
          </a:p>
          <a:p>
            <a:r>
              <a:rPr lang="en-US" sz="2400" dirty="0"/>
              <a:t>Sensor A will be placed about 1/2’ above the floor</a:t>
            </a:r>
          </a:p>
          <a:p>
            <a:r>
              <a:rPr lang="en-US" sz="2400" dirty="0"/>
              <a:t>Sensor B will be placed about 4 feet above the floor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C26A-0776-46AF-A48C-DFB97F8E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383" y="-1"/>
            <a:ext cx="3670424" cy="4739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6F747-BFE4-42C5-A844-9970B9DC7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383" y="4655518"/>
            <a:ext cx="2648408" cy="21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3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7D00-905F-4550-B437-9DD0A720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05196" cy="1258402"/>
          </a:xfrm>
        </p:spPr>
        <p:txBody>
          <a:bodyPr/>
          <a:lstStyle/>
          <a:p>
            <a:r>
              <a:rPr lang="en-US" dirty="0"/>
              <a:t>Connect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F929-032B-469B-AAB8-ACF7CB9E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05196" cy="4873755"/>
          </a:xfrm>
        </p:spPr>
        <p:txBody>
          <a:bodyPr/>
          <a:lstStyle/>
          <a:p>
            <a:r>
              <a:rPr lang="en-US" dirty="0"/>
              <a:t>Setup MySQL database on local NAS</a:t>
            </a:r>
          </a:p>
          <a:p>
            <a:r>
              <a:rPr lang="en-US" dirty="0"/>
              <a:t>DB’s remote access only available within the local network</a:t>
            </a:r>
          </a:p>
          <a:p>
            <a:r>
              <a:rPr lang="en-US" dirty="0"/>
              <a:t>Python script remotely connect to the database through </a:t>
            </a:r>
            <a:r>
              <a:rPr lang="en-US" dirty="0" err="1"/>
              <a:t>mysql</a:t>
            </a:r>
            <a:r>
              <a:rPr lang="en-US" dirty="0"/>
              <a:t> connector</a:t>
            </a:r>
          </a:p>
          <a:p>
            <a:r>
              <a:rPr lang="en-US" dirty="0"/>
              <a:t>Functions to insert and fetch records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D6D6C-0B83-4C32-8F24-73AFEFB1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8" y="0"/>
            <a:ext cx="5430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3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F49B-BDA4-438B-AC59-EFBA51BA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95862" cy="1388174"/>
          </a:xfrm>
        </p:spPr>
        <p:txBody>
          <a:bodyPr/>
          <a:lstStyle/>
          <a:p>
            <a:r>
              <a:rPr lang="en-US" dirty="0"/>
              <a:t>Email Daily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E40AA-8911-47C4-8345-1CF8CABF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5862" cy="4779832"/>
          </a:xfrm>
        </p:spPr>
        <p:txBody>
          <a:bodyPr>
            <a:normAutofit/>
          </a:bodyPr>
          <a:lstStyle/>
          <a:p>
            <a:r>
              <a:rPr lang="en-US" sz="2400" dirty="0"/>
              <a:t>A scheduled task to send daily email contains the past 24hrs passing through records</a:t>
            </a:r>
          </a:p>
          <a:p>
            <a:r>
              <a:rPr lang="en-US" sz="2400" dirty="0"/>
              <a:t>Fetch records from database</a:t>
            </a:r>
          </a:p>
          <a:p>
            <a:r>
              <a:rPr lang="en-US" sz="2400" dirty="0"/>
              <a:t>Insert the records into an HTML file</a:t>
            </a:r>
          </a:p>
          <a:p>
            <a:r>
              <a:rPr lang="en-US" sz="2400" dirty="0"/>
              <a:t>Email the HTML file</a:t>
            </a:r>
          </a:p>
          <a:p>
            <a:r>
              <a:rPr lang="en-US" sz="2400" dirty="0"/>
              <a:t>Scheduling: 2 solution: </a:t>
            </a:r>
            <a:r>
              <a:rPr lang="en-US" sz="2400" dirty="0" err="1"/>
              <a:t>threading.Timer</a:t>
            </a:r>
            <a:r>
              <a:rPr lang="en-US" sz="2400" dirty="0"/>
              <a:t>() vs. schedule (python module)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62E59-2075-4ACB-B760-F59CA1A4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959" y="914400"/>
            <a:ext cx="6821731" cy="56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4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D7BA-AF5D-4171-84FD-4A97CBB8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7EE8-3E79-42B7-8551-31560FEA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85976" cy="488556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Use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Lato Extended"/>
              </a:rPr>
              <a:t>two</a:t>
            </a: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 PIR sensors instead of one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Lato Extended"/>
              </a:rPr>
              <a:t>Advantage: one PIR cannot differentiate cat from human passing through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Lato Extended"/>
              </a:rPr>
              <a:t>Cat can only trigger the sensor placed near ground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Lato Extended"/>
              </a:rPr>
              <a:t>Human will trigger both sensors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Challenge: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Lato Extended"/>
              </a:rPr>
              <a:t>Two PIR sensor do not necessarily being triggered simultaneously.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Need to handle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Lato Extended"/>
              </a:rPr>
              <a:t> 2 events triggered within a time frame</a:t>
            </a:r>
            <a:endParaRPr lang="en-US" sz="2000" b="0" i="0" dirty="0">
              <a:solidFill>
                <a:schemeClr val="tx1">
                  <a:lumMod val="85000"/>
                </a:schemeClr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Proposed Solution: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Async functions / Callback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Milestones: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Tested </a:t>
            </a:r>
            <a:r>
              <a:rPr lang="en-US" sz="20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GPIO.add_event_detect</a:t>
            </a: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, timeouts, etc..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Python wait/async </a:t>
            </a:r>
            <a:r>
              <a:rPr lang="en-US" sz="20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functons</a:t>
            </a:r>
            <a:endParaRPr lang="en-US" sz="2000" b="0" i="0" dirty="0">
              <a:solidFill>
                <a:schemeClr val="tx1">
                  <a:lumMod val="85000"/>
                </a:schemeClr>
              </a:solidFill>
              <a:effectLst/>
              <a:latin typeface="Lato Extended"/>
            </a:endParaRPr>
          </a:p>
          <a:p>
            <a:pPr lvl="1"/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Lato Extended"/>
              </a:rPr>
              <a:t>Continue testing</a:t>
            </a:r>
            <a:endParaRPr lang="en-US" sz="2000" b="0" i="0" dirty="0">
              <a:solidFill>
                <a:schemeClr val="tx1">
                  <a:lumMod val="85000"/>
                </a:schemeClr>
              </a:solidFill>
              <a:effectLst/>
              <a:latin typeface="Lato Extended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80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433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Lato Extended</vt:lpstr>
      <vt:lpstr>Arial</vt:lpstr>
      <vt:lpstr>Calibri</vt:lpstr>
      <vt:lpstr>Calibri Light</vt:lpstr>
      <vt:lpstr>Office Theme</vt:lpstr>
      <vt:lpstr>Motion Sensor Cat Gate</vt:lpstr>
      <vt:lpstr>Problem Description</vt:lpstr>
      <vt:lpstr>PowerPoint Presentation</vt:lpstr>
      <vt:lpstr>Proposed Solution</vt:lpstr>
      <vt:lpstr>Current Setup</vt:lpstr>
      <vt:lpstr>PIR Motion Detection</vt:lpstr>
      <vt:lpstr>Connect to Database</vt:lpstr>
      <vt:lpstr>Email Daily Report</vt:lpstr>
      <vt:lpstr>Changes &amp; Challenges</vt:lpstr>
      <vt:lpstr>A Sample Email</vt:lpstr>
      <vt:lpstr>What’s Next</vt:lpstr>
      <vt:lpstr>Thank you!  Questions?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360 Project Update</dc:title>
  <dc:creator>Phillip Wong</dc:creator>
  <cp:lastModifiedBy>Phillip Wong</cp:lastModifiedBy>
  <cp:revision>19</cp:revision>
  <dcterms:created xsi:type="dcterms:W3CDTF">2020-11-12T23:37:31Z</dcterms:created>
  <dcterms:modified xsi:type="dcterms:W3CDTF">2020-12-10T12:12:53Z</dcterms:modified>
</cp:coreProperties>
</file>