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4" r:id="rId2"/>
    <p:sldMasterId id="2147483729" r:id="rId3"/>
    <p:sldMasterId id="2147483764" r:id="rId4"/>
  </p:sldMasterIdLst>
  <p:notesMasterIdLst>
    <p:notesMasterId r:id="rId23"/>
  </p:notesMasterIdLst>
  <p:sldIdLst>
    <p:sldId id="708" r:id="rId5"/>
    <p:sldId id="683" r:id="rId6"/>
    <p:sldId id="718" r:id="rId7"/>
    <p:sldId id="695" r:id="rId8"/>
    <p:sldId id="709" r:id="rId9"/>
    <p:sldId id="710" r:id="rId10"/>
    <p:sldId id="711" r:id="rId11"/>
    <p:sldId id="715" r:id="rId12"/>
    <p:sldId id="712" r:id="rId13"/>
    <p:sldId id="713" r:id="rId14"/>
    <p:sldId id="714" r:id="rId15"/>
    <p:sldId id="716" r:id="rId16"/>
    <p:sldId id="717" r:id="rId17"/>
    <p:sldId id="686" r:id="rId18"/>
    <p:sldId id="696" r:id="rId19"/>
    <p:sldId id="685" r:id="rId20"/>
    <p:sldId id="687" r:id="rId21"/>
    <p:sldId id="6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D2C9"/>
    <a:srgbClr val="00B388"/>
    <a:srgbClr val="FF8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433" autoAdjust="0"/>
  </p:normalViewPr>
  <p:slideViewPr>
    <p:cSldViewPr snapToGrid="0">
      <p:cViewPr varScale="1">
        <p:scale>
          <a:sx n="116" d="100"/>
          <a:sy n="116" d="100"/>
        </p:scale>
        <p:origin x="336" y="108"/>
      </p:cViewPr>
      <p:guideLst>
        <p:guide orient="horz" pos="2160"/>
        <p:guide pos="3840"/>
      </p:guideLst>
    </p:cSldViewPr>
  </p:slideViewPr>
  <p:notesTextViewPr>
    <p:cViewPr>
      <p:scale>
        <a:sx n="150" d="100"/>
        <a:sy n="150" d="100"/>
      </p:scale>
      <p:origin x="0" y="0"/>
    </p:cViewPr>
  </p:notesTextViewPr>
  <p:sorterViewPr>
    <p:cViewPr varScale="1">
      <p:scale>
        <a:sx n="100" d="100"/>
        <a:sy n="100" d="100"/>
      </p:scale>
      <p:origin x="0" y="-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F957B-54D3-4AFF-AE01-73940CE30F21}" type="datetimeFigureOut">
              <a:rPr lang="en-US" smtClean="0"/>
              <a:t>9/30/2016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DF8AF-D933-4C65-BC7F-15A52EABF58C}" type="slidenum">
              <a:rPr lang="en-US" smtClean="0"/>
              <a:t>‹#›</a:t>
            </a:fld>
            <a:endParaRPr lang="en-US"/>
          </a:p>
        </p:txBody>
      </p:sp>
    </p:spTree>
    <p:extLst>
      <p:ext uri="{BB962C8B-B14F-4D97-AF65-F5344CB8AC3E}">
        <p14:creationId xmlns:p14="http://schemas.microsoft.com/office/powerpoint/2010/main" val="3001221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217250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212269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data source and data sink</a:t>
            </a:r>
            <a:r>
              <a:rPr lang="en-US" baseline="0" dirty="0" smtClean="0"/>
              <a:t> and color it</a:t>
            </a:r>
            <a:endParaRPr lang="en-US" dirty="0"/>
          </a:p>
        </p:txBody>
      </p:sp>
      <p:sp>
        <p:nvSpPr>
          <p:cNvPr id="4" name="Slide Number Placeholder 3"/>
          <p:cNvSpPr>
            <a:spLocks noGrp="1"/>
          </p:cNvSpPr>
          <p:nvPr>
            <p:ph type="sldNum" sz="quarter" idx="10"/>
          </p:nvPr>
        </p:nvSpPr>
        <p:spPr/>
        <p:txBody>
          <a:bodyPr/>
          <a:lstStyle/>
          <a:p>
            <a:fld id="{1A7DF8AF-D933-4C65-BC7F-15A52EABF58C}" type="slidenum">
              <a:rPr lang="en-US" smtClean="0"/>
              <a:t>4</a:t>
            </a:fld>
            <a:endParaRPr lang="en-US"/>
          </a:p>
        </p:txBody>
      </p:sp>
    </p:spTree>
    <p:extLst>
      <p:ext uri="{BB962C8B-B14F-4D97-AF65-F5344CB8AC3E}">
        <p14:creationId xmlns:p14="http://schemas.microsoft.com/office/powerpoint/2010/main" val="28564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dirty="0"/>
          </a:p>
        </p:txBody>
      </p:sp>
    </p:spTree>
    <p:extLst>
      <p:ext uri="{BB962C8B-B14F-4D97-AF65-F5344CB8AC3E}">
        <p14:creationId xmlns:p14="http://schemas.microsoft.com/office/powerpoint/2010/main" val="245187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6262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8613" indent="-328613">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290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5710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019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4_Title Slide with Name">
    <p:bg>
      <p:bgPr>
        <a:solidFill>
          <a:srgbClr val="202D38"/>
        </a:solidFill>
        <a:effectLst/>
      </p:bgPr>
    </p:bg>
    <p:spTree>
      <p:nvGrpSpPr>
        <p:cNvPr id="1" name=""/>
        <p:cNvGrpSpPr/>
        <p:nvPr/>
      </p:nvGrpSpPr>
      <p:grpSpPr>
        <a:xfrm>
          <a:off x="0" y="0"/>
          <a:ext cx="0" cy="0"/>
          <a:chOff x="0" y="0"/>
          <a:chExt cx="0" cy="0"/>
        </a:xfrm>
      </p:grpSpPr>
      <p:sp>
        <p:nvSpPr>
          <p:cNvPr id="3" name="Rectangle 2"/>
          <p:cNvSpPr/>
          <p:nvPr userDrawn="1"/>
        </p:nvSpPr>
        <p:spPr bwMode="ltGray">
          <a:xfrm>
            <a:off x="685800" y="4038600"/>
            <a:ext cx="10820400" cy="2133600"/>
          </a:xfrm>
          <a:prstGeom prst="rect">
            <a:avLst/>
          </a:prstGeom>
          <a:noFill/>
          <a:ln w="48260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solidFill>
                <a:prstClr val="white"/>
              </a:solidFill>
            </a:endParaRPr>
          </a:p>
        </p:txBody>
      </p:sp>
      <p:pic>
        <p:nvPicPr>
          <p:cNvPr id="4" name="Picture 3" descr="HPEDiscover2015_GRN_NEG_RGB_150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334000" cy="2352510"/>
          </a:xfrm>
          <a:prstGeom prst="rect">
            <a:avLst/>
          </a:prstGeom>
        </p:spPr>
      </p:pic>
    </p:spTree>
    <p:extLst>
      <p:ext uri="{BB962C8B-B14F-4D97-AF65-F5344CB8AC3E}">
        <p14:creationId xmlns:p14="http://schemas.microsoft.com/office/powerpoint/2010/main" val="9487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333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3882825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55562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20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024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September 30,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0842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September 30,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00885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9184" indent="-329184">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97576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September 30,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7267560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September 30,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840189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September 30,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6767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September 30,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5048191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September 30,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5445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942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44621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September 30,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9845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September 30,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128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September 30, 2016</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685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993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463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September 30,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6998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September 30,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820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7052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468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668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7086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641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48953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24668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6090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3289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September 30,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5338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September 30, 2016</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0767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5632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6762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8305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0" baseline="0">
                <a:latin typeface="+mj-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5044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284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4110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2344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4572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2277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205895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886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5456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2885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561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5484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8862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268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800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2804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3137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349621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endParaRPr>
              <a:solidFill>
                <a:prstClr val="black"/>
              </a:solidFill>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576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79749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287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7244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146763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1675663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199419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4335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7213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249290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1990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00796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2277017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631687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8613" indent="-328613">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4225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9184" indent="-329184">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942475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2754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6606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0" baseline="0">
                <a:latin typeface="+mj-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638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482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230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829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4" name="Slide Number Placeholder 3"/>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569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076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150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2148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2519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870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567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73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81475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2743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349657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2923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914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6021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endParaRPr>
              <a:solidFill>
                <a:prstClr val="black"/>
              </a:solidFill>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endParaRPr>
              <a:solidFill>
                <a:prstClr val="black"/>
              </a:solidFill>
            </a:endParaRPr>
          </a:p>
        </p:txBody>
      </p:sp>
      <p:sp>
        <p:nvSpPr>
          <p:cNvPr id="13" name="Slide Number Placeholder 12"/>
          <p:cNvSpPr>
            <a:spLocks noGrp="1"/>
          </p:cNvSpPr>
          <p:nvPr>
            <p:ph type="sldNum" sz="quarter" idx="17"/>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8634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419526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8350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5125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4_Title Slide with Name">
    <p:bg>
      <p:bgPr>
        <a:solidFill>
          <a:srgbClr val="202D38"/>
        </a:solidFill>
        <a:effectLst/>
      </p:bgPr>
    </p:bg>
    <p:spTree>
      <p:nvGrpSpPr>
        <p:cNvPr id="1" name=""/>
        <p:cNvGrpSpPr/>
        <p:nvPr/>
      </p:nvGrpSpPr>
      <p:grpSpPr>
        <a:xfrm>
          <a:off x="0" y="0"/>
          <a:ext cx="0" cy="0"/>
          <a:chOff x="0" y="0"/>
          <a:chExt cx="0" cy="0"/>
        </a:xfrm>
      </p:grpSpPr>
      <p:sp>
        <p:nvSpPr>
          <p:cNvPr id="3" name="Rectangle 2"/>
          <p:cNvSpPr/>
          <p:nvPr userDrawn="1"/>
        </p:nvSpPr>
        <p:spPr bwMode="ltGray">
          <a:xfrm>
            <a:off x="685800" y="4038600"/>
            <a:ext cx="10820400" cy="2133600"/>
          </a:xfrm>
          <a:prstGeom prst="rect">
            <a:avLst/>
          </a:prstGeom>
          <a:noFill/>
          <a:ln w="48260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solidFill>
                <a:prstClr val="white"/>
              </a:solidFill>
            </a:endParaRPr>
          </a:p>
        </p:txBody>
      </p:sp>
      <p:pic>
        <p:nvPicPr>
          <p:cNvPr id="4" name="Picture 3" descr="HPEDiscover2015_GRN_NEG_RGB_150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334000" cy="2352510"/>
          </a:xfrm>
          <a:prstGeom prst="rect">
            <a:avLst/>
          </a:prstGeom>
        </p:spPr>
      </p:pic>
    </p:spTree>
    <p:extLst>
      <p:ext uri="{BB962C8B-B14F-4D97-AF65-F5344CB8AC3E}">
        <p14:creationId xmlns:p14="http://schemas.microsoft.com/office/powerpoint/2010/main" val="299371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0" y="313419"/>
            <a:ext cx="10822941" cy="387798"/>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229247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52600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223597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4146344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42081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9260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46111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57598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2787429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15137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8613" indent="-328613">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763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29184" indent="-329184">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1918853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561118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8896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9209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0" baseline="0">
                <a:latin typeface="+mj-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0496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391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8145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1859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4024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78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875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070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endParaRPr>
              <a:solidFill>
                <a:prstClr val="white"/>
              </a:solidFill>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1215585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645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325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74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4331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624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1212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8929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endParaRPr>
              <a:solidFill>
                <a:prstClr val="black"/>
              </a:solidFill>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5856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endParaRPr>
              <a:solidFill>
                <a:prstClr val="black"/>
              </a:solidFill>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675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4408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1.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theme" Target="../theme/theme2.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image" Target="../media/image1.png"/><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theme" Target="../theme/theme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200">
                <a:solidFill>
                  <a:schemeClr val="accent5"/>
                </a:solidFill>
              </a:defRPr>
            </a:lvl1pPr>
          </a:lstStyle>
          <a:p>
            <a:fld id="{B016F8AB-BCEA-4347-8BA6-BE776009BC89}" type="slidenum">
              <a:rPr lang="en-US" smtClean="0">
                <a:solidFill>
                  <a:srgbClr val="617D78"/>
                </a:solidFill>
              </a:rPr>
              <a:pPr/>
              <a:t>‹#›</a:t>
            </a:fld>
            <a:endParaRPr lang="en-US"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11" name="TextBox 10"/>
          <p:cNvSpPr txBox="1"/>
          <p:nvPr userDrawn="1"/>
        </p:nvSpPr>
        <p:spPr>
          <a:xfrm>
            <a:off x="4602232" y="6546941"/>
            <a:ext cx="2984360" cy="191129"/>
          </a:xfrm>
          <a:prstGeom prst="rect">
            <a:avLst/>
          </a:prstGeom>
          <a:noFill/>
        </p:spPr>
        <p:txBody>
          <a:bodyPr wrap="none" lIns="0" tIns="0" rIns="0" bIns="0" rtlCol="0">
            <a:noAutofit/>
          </a:bodyPr>
          <a:lstStyle/>
          <a:p>
            <a:pPr>
              <a:lnSpc>
                <a:spcPct val="90000"/>
              </a:lnSpc>
            </a:pPr>
            <a:r>
              <a:rPr lang="en-US" sz="800" dirty="0" smtClean="0"/>
              <a:t>Hewlett</a:t>
            </a:r>
            <a:r>
              <a:rPr lang="en-US" sz="800" baseline="0" dirty="0" smtClean="0"/>
              <a:t> Packard Enterprise Confidential: Bell’s Internal Use Only</a:t>
            </a:r>
            <a:endParaRPr lang="en-US" sz="800" dirty="0"/>
          </a:p>
        </p:txBody>
      </p:sp>
      <p:pic>
        <p:nvPicPr>
          <p:cNvPr id="12" name="Picture 11"/>
          <p:cNvPicPr>
            <a:picLocks noChangeAspect="1"/>
          </p:cNvPicPr>
          <p:nvPr userDrawn="1"/>
        </p:nvPicPr>
        <p:blipFill>
          <a:blip r:embed="rId35"/>
          <a:stretch>
            <a:fillRect/>
          </a:stretch>
        </p:blipFill>
        <p:spPr>
          <a:xfrm>
            <a:off x="10433251" y="6281947"/>
            <a:ext cx="615749" cy="475529"/>
          </a:xfrm>
          <a:prstGeom prst="rect">
            <a:avLst/>
          </a:prstGeom>
        </p:spPr>
      </p:pic>
    </p:spTree>
    <p:extLst>
      <p:ext uri="{BB962C8B-B14F-4D97-AF65-F5344CB8AC3E}">
        <p14:creationId xmlns:p14="http://schemas.microsoft.com/office/powerpoint/2010/main" val="971059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11" name="TextBox 10"/>
          <p:cNvSpPr txBox="1"/>
          <p:nvPr userDrawn="1"/>
        </p:nvSpPr>
        <p:spPr>
          <a:xfrm>
            <a:off x="4602232" y="6546941"/>
            <a:ext cx="2984360" cy="191129"/>
          </a:xfrm>
          <a:prstGeom prst="rect">
            <a:avLst/>
          </a:prstGeom>
          <a:noFill/>
        </p:spPr>
        <p:txBody>
          <a:bodyPr wrap="none" lIns="0" tIns="0" rIns="0" bIns="0" rtlCol="0">
            <a:noAutofit/>
          </a:bodyPr>
          <a:lstStyle/>
          <a:p>
            <a:pPr>
              <a:lnSpc>
                <a:spcPct val="90000"/>
              </a:lnSpc>
            </a:pPr>
            <a:r>
              <a:rPr lang="en-US" sz="800" dirty="0" smtClean="0"/>
              <a:t>Hewlett</a:t>
            </a:r>
            <a:r>
              <a:rPr lang="en-US" sz="800" baseline="0" dirty="0" smtClean="0"/>
              <a:t> Packard Enterprise Confidential: Bell’s Internal Use Only</a:t>
            </a:r>
            <a:endParaRPr lang="en-US" sz="800" dirty="0"/>
          </a:p>
        </p:txBody>
      </p:sp>
      <p:pic>
        <p:nvPicPr>
          <p:cNvPr id="12" name="Picture 11"/>
          <p:cNvPicPr>
            <a:picLocks noChangeAspect="1"/>
          </p:cNvPicPr>
          <p:nvPr userDrawn="1"/>
        </p:nvPicPr>
        <p:blipFill>
          <a:blip r:embed="rId37"/>
          <a:stretch>
            <a:fillRect/>
          </a:stretch>
        </p:blipFill>
        <p:spPr>
          <a:xfrm>
            <a:off x="10433251" y="6281947"/>
            <a:ext cx="615749" cy="475529"/>
          </a:xfrm>
          <a:prstGeom prst="rect">
            <a:avLst/>
          </a:prstGeom>
        </p:spPr>
      </p:pic>
    </p:spTree>
    <p:extLst>
      <p:ext uri="{BB962C8B-B14F-4D97-AF65-F5344CB8AC3E}">
        <p14:creationId xmlns:p14="http://schemas.microsoft.com/office/powerpoint/2010/main" val="12248931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 id="2147483728" r:id="rId34"/>
    <p:sldLayoutId id="2147483806"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11" name="TextBox 10"/>
          <p:cNvSpPr txBox="1"/>
          <p:nvPr userDrawn="1"/>
        </p:nvSpPr>
        <p:spPr>
          <a:xfrm>
            <a:off x="4602232" y="6546941"/>
            <a:ext cx="2984360" cy="191129"/>
          </a:xfrm>
          <a:prstGeom prst="rect">
            <a:avLst/>
          </a:prstGeom>
          <a:noFill/>
        </p:spPr>
        <p:txBody>
          <a:bodyPr wrap="none" lIns="0" tIns="0" rIns="0" bIns="0" rtlCol="0">
            <a:noAutofit/>
          </a:bodyPr>
          <a:lstStyle/>
          <a:p>
            <a:pPr>
              <a:lnSpc>
                <a:spcPct val="90000"/>
              </a:lnSpc>
            </a:pPr>
            <a:r>
              <a:rPr lang="en-US" sz="800" dirty="0" smtClean="0"/>
              <a:t>Hewlett</a:t>
            </a:r>
            <a:r>
              <a:rPr lang="en-US" sz="800" baseline="0" dirty="0" smtClean="0"/>
              <a:t> Packard Enterprise Confidential: Bell’s Internal Use Only</a:t>
            </a:r>
            <a:endParaRPr lang="en-US" sz="800" dirty="0"/>
          </a:p>
        </p:txBody>
      </p:sp>
      <p:pic>
        <p:nvPicPr>
          <p:cNvPr id="12" name="Picture 11"/>
          <p:cNvPicPr>
            <a:picLocks noChangeAspect="1"/>
          </p:cNvPicPr>
          <p:nvPr userDrawn="1"/>
        </p:nvPicPr>
        <p:blipFill>
          <a:blip r:embed="rId36"/>
          <a:stretch>
            <a:fillRect/>
          </a:stretch>
        </p:blipFill>
        <p:spPr>
          <a:xfrm>
            <a:off x="10433251" y="6281947"/>
            <a:ext cx="615749" cy="475529"/>
          </a:xfrm>
          <a:prstGeom prst="rect">
            <a:avLst/>
          </a:prstGeom>
        </p:spPr>
      </p:pic>
    </p:spTree>
    <p:extLst>
      <p:ext uri="{BB962C8B-B14F-4D97-AF65-F5344CB8AC3E}">
        <p14:creationId xmlns:p14="http://schemas.microsoft.com/office/powerpoint/2010/main" val="6055468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September 30, 2016</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46216372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457200"/>
            <a:ext cx="10822941" cy="387798"/>
          </a:xfrm>
        </p:spPr>
        <p:txBody>
          <a:bodyPr/>
          <a:lstStyle/>
          <a:p>
            <a:r>
              <a:rPr lang="en-US" dirty="0" smtClean="0"/>
              <a:t>Bell CI Requirements: Target Architecture</a:t>
            </a:r>
            <a:endParaRPr lang="en-US" dirty="0"/>
          </a:p>
        </p:txBody>
      </p:sp>
      <p:pic>
        <p:nvPicPr>
          <p:cNvPr id="22" name="Picture 2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32" y="1017865"/>
            <a:ext cx="10916872" cy="5523905"/>
          </a:xfrm>
          <a:prstGeom prst="rect">
            <a:avLst/>
          </a:prstGeom>
          <a:noFill/>
          <a:ln>
            <a:noFill/>
          </a:ln>
        </p:spPr>
      </p:pic>
    </p:spTree>
    <p:extLst>
      <p:ext uri="{BB962C8B-B14F-4D97-AF65-F5344CB8AC3E}">
        <p14:creationId xmlns:p14="http://schemas.microsoft.com/office/powerpoint/2010/main" val="1715887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Csv Merge </a:t>
            </a:r>
            <a:r>
              <a:rPr lang="en-US" dirty="0" err="1" smtClean="0"/>
              <a:t>Cmd</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2433852" y="850899"/>
            <a:ext cx="7324295" cy="5156201"/>
          </a:xfrm>
          <a:prstGeom prst="rect">
            <a:avLst/>
          </a:prstGeom>
        </p:spPr>
      </p:pic>
    </p:spTree>
    <p:extLst>
      <p:ext uri="{BB962C8B-B14F-4D97-AF65-F5344CB8AC3E}">
        <p14:creationId xmlns:p14="http://schemas.microsoft.com/office/powerpoint/2010/main" val="301714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Csv Aggregate </a:t>
            </a:r>
            <a:r>
              <a:rPr lang="en-US" dirty="0" err="1" smtClean="0"/>
              <a:t>Cmd</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724291" y="666489"/>
            <a:ext cx="4595138" cy="6066997"/>
          </a:xfrm>
          <a:prstGeom prst="rect">
            <a:avLst/>
          </a:prstGeom>
        </p:spPr>
      </p:pic>
    </p:spTree>
    <p:extLst>
      <p:ext uri="{BB962C8B-B14F-4D97-AF65-F5344CB8AC3E}">
        <p14:creationId xmlns:p14="http://schemas.microsoft.com/office/powerpoint/2010/main" val="38488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Sample Project 1: Location </a:t>
            </a:r>
            <a:r>
              <a:rPr lang="en-US" sz="2400" dirty="0"/>
              <a:t>Based Services </a:t>
            </a:r>
            <a:r>
              <a:rPr lang="en-US" sz="2400" dirty="0" smtClean="0"/>
              <a:t>Analytics </a:t>
            </a:r>
            <a:r>
              <a:rPr lang="en-US" sz="2400" dirty="0"/>
              <a:t/>
            </a:r>
            <a:br>
              <a:rPr lang="en-US" sz="2400" dirty="0"/>
            </a:br>
            <a:endParaRPr lang="en-US" sz="2400" dirty="0"/>
          </a:p>
        </p:txBody>
      </p:sp>
      <p:sp>
        <p:nvSpPr>
          <p:cNvPr id="6" name="Content Placeholder 5"/>
          <p:cNvSpPr>
            <a:spLocks noGrp="1"/>
          </p:cNvSpPr>
          <p:nvPr>
            <p:ph sz="half" idx="1"/>
          </p:nvPr>
        </p:nvSpPr>
        <p:spPr/>
        <p:txBody>
          <a:bodyPr>
            <a:normAutofit fontScale="62500" lnSpcReduction="20000"/>
          </a:bodyPr>
          <a:lstStyle/>
          <a:p>
            <a:pPr marL="457200" indent="-457200">
              <a:buFont typeface="Arial" panose="020B0604020202020204" pitchFamily="34" charset="0"/>
              <a:buChar char="•"/>
            </a:pPr>
            <a:r>
              <a:rPr lang="en-US" sz="2200" dirty="0"/>
              <a:t>HP provide the Assisted GPS (A-GPS) </a:t>
            </a:r>
            <a:r>
              <a:rPr lang="en-US" sz="2200" dirty="0" smtClean="0"/>
              <a:t>Location Based Services (LBS) platform </a:t>
            </a:r>
            <a:r>
              <a:rPr lang="en-US" sz="2200" dirty="0"/>
              <a:t>for low-power, 3G A-GPS and Advanced Forward Link Trilateration (ALFT) </a:t>
            </a:r>
            <a:r>
              <a:rPr lang="en-US" sz="2200" dirty="0" smtClean="0"/>
              <a:t>location </a:t>
            </a:r>
            <a:r>
              <a:rPr lang="en-US" sz="2200" dirty="0"/>
              <a:t>service in 2005</a:t>
            </a:r>
          </a:p>
          <a:p>
            <a:pPr marL="457200" indent="-457200">
              <a:buFont typeface="Arial" panose="020B0604020202020204" pitchFamily="34" charset="0"/>
              <a:buChar char="•"/>
            </a:pPr>
            <a:r>
              <a:rPr lang="en-US" sz="2200" dirty="0" smtClean="0"/>
              <a:t>The </a:t>
            </a:r>
            <a:r>
              <a:rPr lang="en-US" sz="2200" dirty="0"/>
              <a:t>CSP purchased Hughes Telematics in 2012, and launched a Fleet Tracking service in 2013, exclusive to the CSP’s network</a:t>
            </a:r>
          </a:p>
          <a:p>
            <a:pPr marL="457200" indent="-457200">
              <a:buFont typeface="Arial" panose="020B0604020202020204" pitchFamily="34" charset="0"/>
              <a:buChar char="•"/>
            </a:pPr>
            <a:r>
              <a:rPr lang="en-US" sz="2200" dirty="0" smtClean="0"/>
              <a:t>With </a:t>
            </a:r>
            <a:r>
              <a:rPr lang="en-US" sz="2200" dirty="0"/>
              <a:t>Internet of Things (IoT) and Machine to Machine (M2M) acceleration via Communication Service Provider (CSP) Fleet Tracking service, rapid growth demand generated on the HP CMS A-GPS Position Determining Entity (PDE) platform, and the CSP’s 4G A-GPS PDE platform </a:t>
            </a:r>
          </a:p>
          <a:p>
            <a:pPr marL="457200" indent="-457200">
              <a:buFont typeface="Arial" panose="020B0604020202020204" pitchFamily="34" charset="0"/>
              <a:buChar char="•"/>
            </a:pPr>
            <a:r>
              <a:rPr lang="en-US" sz="2200" dirty="0"/>
              <a:t>Analytics are needed to correlate highest users of A-GPS look-up by device type, geo-graphic location, MSISDN and application, to plan and proactively manage this growth and SLA’s for applications and partners. </a:t>
            </a:r>
          </a:p>
          <a:p>
            <a:pPr marL="457200" indent="-457200">
              <a:buFont typeface="Arial" panose="020B0604020202020204" pitchFamily="34" charset="0"/>
              <a:buChar char="•"/>
            </a:pPr>
            <a:r>
              <a:rPr lang="en-US" sz="2200" dirty="0"/>
              <a:t>The HP Big Data Analytics solution resolves these challenges.  The HP CMS Smart Profile Server (SPS) </a:t>
            </a:r>
            <a:r>
              <a:rPr lang="en-US" sz="2200" dirty="0" smtClean="0"/>
              <a:t>with Hadoop Extract Transfer and Load (ETL) solution </a:t>
            </a:r>
            <a:r>
              <a:rPr lang="en-US" sz="2200" dirty="0"/>
              <a:t>allows the operator to  manage growth patterns and peak usage of the PDE system.</a:t>
            </a:r>
          </a:p>
          <a:p>
            <a:pPr marL="457200" indent="-457200">
              <a:buFont typeface="Arial" panose="020B0604020202020204" pitchFamily="34" charset="0"/>
              <a:buChar char="•"/>
            </a:pPr>
            <a:r>
              <a:rPr lang="en-US" sz="2200" dirty="0" smtClean="0"/>
              <a:t>The Hadoop </a:t>
            </a:r>
            <a:r>
              <a:rPr lang="en-US" sz="2200" dirty="0"/>
              <a:t>ETL </a:t>
            </a:r>
            <a:r>
              <a:rPr lang="en-US" sz="2200" dirty="0" smtClean="0"/>
              <a:t>is used </a:t>
            </a:r>
            <a:r>
              <a:rPr lang="en-US" sz="2200" dirty="0"/>
              <a:t>to load </a:t>
            </a:r>
            <a:r>
              <a:rPr lang="en-US" sz="2200" dirty="0" smtClean="0"/>
              <a:t>large amounts of data  and </a:t>
            </a:r>
            <a:r>
              <a:rPr lang="en-US" sz="2200" dirty="0"/>
              <a:t>convert from binary to CSV files for the SPS platform</a:t>
            </a:r>
            <a:endParaRPr lang="en-US" dirty="0"/>
          </a:p>
        </p:txBody>
      </p:sp>
      <p:pic>
        <p:nvPicPr>
          <p:cNvPr id="8" name="Content Placeholder 7"/>
          <p:cNvPicPr>
            <a:picLocks noGrp="1" noChangeAspect="1"/>
          </p:cNvPicPr>
          <p:nvPr>
            <p:ph sz="half" idx="2"/>
          </p:nvPr>
        </p:nvPicPr>
        <p:blipFill>
          <a:blip r:embed="rId2"/>
          <a:stretch>
            <a:fillRect/>
          </a:stretch>
        </p:blipFill>
        <p:spPr>
          <a:xfrm>
            <a:off x="6477000" y="1981200"/>
            <a:ext cx="5303837" cy="2984532"/>
          </a:xfrm>
          <a:prstGeom prst="rect">
            <a:avLst/>
          </a:prstGeom>
        </p:spPr>
      </p:pic>
      <p:sp>
        <p:nvSpPr>
          <p:cNvPr id="4" name="Footer Placeholder 3"/>
          <p:cNvSpPr>
            <a:spLocks noGrp="1"/>
          </p:cNvSpPr>
          <p:nvPr>
            <p:ph type="ftr" sz="quarter" idx="11"/>
          </p:nvPr>
        </p:nvSpPr>
        <p:spPr/>
        <p:txBody>
          <a:bodyPr/>
          <a:lstStyle/>
          <a:p>
            <a:r>
              <a:rPr lang="en-US" dirty="0" smtClean="0"/>
              <a:t>HPE Proprietary and Confidential</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pPr/>
              <a:t>12</a:t>
            </a:fld>
            <a:endParaRPr lang="en-US" dirty="0"/>
          </a:p>
        </p:txBody>
      </p:sp>
    </p:spTree>
    <p:extLst>
      <p:ext uri="{BB962C8B-B14F-4D97-AF65-F5344CB8AC3E}">
        <p14:creationId xmlns:p14="http://schemas.microsoft.com/office/powerpoint/2010/main" val="324024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LBS (SPS) System Architecture</a:t>
            </a:r>
            <a:br>
              <a:rPr lang="en-US" dirty="0" smtClean="0"/>
            </a:br>
            <a:endParaRPr lang="en-US" dirty="0"/>
          </a:p>
        </p:txBody>
      </p:sp>
      <p:sp>
        <p:nvSpPr>
          <p:cNvPr id="9" name="Rounded Rectangle 8"/>
          <p:cNvSpPr/>
          <p:nvPr/>
        </p:nvSpPr>
        <p:spPr>
          <a:xfrm>
            <a:off x="5858933" y="1545264"/>
            <a:ext cx="4786493" cy="3552973"/>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11" name="Rounded Rectangle 10"/>
          <p:cNvSpPr/>
          <p:nvPr/>
        </p:nvSpPr>
        <p:spPr>
          <a:xfrm>
            <a:off x="7020909" y="2055046"/>
            <a:ext cx="3248619" cy="2474920"/>
          </a:xfrm>
          <a:prstGeom prst="roundRect">
            <a:avLst>
              <a:gd name="adj" fmla="val 4821"/>
            </a:avLst>
          </a:prstGeom>
          <a:solidFill>
            <a:schemeClr val="tx2">
              <a:lumMod val="20000"/>
              <a:lumOff val="80000"/>
            </a:schemeClr>
          </a:solidFill>
          <a:ln w="12700" cap="flat" cmpd="sng" algn="ctr">
            <a:solidFill>
              <a:srgbClr val="1F77B4"/>
            </a:solidFill>
            <a:prstDash val="solid"/>
          </a:ln>
          <a:effectLst/>
        </p:spPr>
        <p:txBody>
          <a:bodyPr lIns="0" tIns="0" rIns="0" bIns="0" rtlCol="0" anchor="b"/>
          <a:lstStyle/>
          <a:p>
            <a:pPr algn="ctr" defTabSz="430213">
              <a:buSzPct val="100000"/>
            </a:pPr>
            <a:r>
              <a:rPr lang="en-US" sz="1400" b="1" dirty="0" smtClean="0">
                <a:solidFill>
                  <a:srgbClr val="002060"/>
                </a:solidFill>
              </a:rPr>
              <a:t>Data Analytics Layer</a:t>
            </a:r>
            <a:endParaRPr lang="en-US" sz="1400" b="1" dirty="0">
              <a:solidFill>
                <a:srgbClr val="002060"/>
              </a:solidFill>
            </a:endParaRPr>
          </a:p>
        </p:txBody>
      </p:sp>
      <p:sp>
        <p:nvSpPr>
          <p:cNvPr id="13" name="Rounded Rectangle 12"/>
          <p:cNvSpPr/>
          <p:nvPr/>
        </p:nvSpPr>
        <p:spPr>
          <a:xfrm>
            <a:off x="11005625" y="2673559"/>
            <a:ext cx="1055745" cy="95991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white"/>
                </a:solidFill>
              </a:rPr>
              <a:t>Analytics &amp; Reporting</a:t>
            </a:r>
          </a:p>
          <a:p>
            <a:pPr algn="ctr"/>
            <a:r>
              <a:rPr lang="en-US" sz="1200" b="1" dirty="0" smtClean="0">
                <a:solidFill>
                  <a:prstClr val="white"/>
                </a:solidFill>
              </a:rPr>
              <a:t>(Tableau)</a:t>
            </a:r>
            <a:endParaRPr lang="en-US" sz="1200" b="1" dirty="0">
              <a:solidFill>
                <a:prstClr val="white"/>
              </a:solidFill>
            </a:endParaRPr>
          </a:p>
        </p:txBody>
      </p:sp>
      <p:sp>
        <p:nvSpPr>
          <p:cNvPr id="15" name="Rectangle 14"/>
          <p:cNvSpPr/>
          <p:nvPr/>
        </p:nvSpPr>
        <p:spPr>
          <a:xfrm>
            <a:off x="6747321" y="4640333"/>
            <a:ext cx="3402471" cy="400110"/>
          </a:xfrm>
          <a:prstGeom prst="rect">
            <a:avLst/>
          </a:prstGeom>
        </p:spPr>
        <p:txBody>
          <a:bodyPr wrap="none">
            <a:spAutoFit/>
          </a:bodyPr>
          <a:lstStyle/>
          <a:p>
            <a:pPr algn="ctr"/>
            <a:r>
              <a:rPr lang="it-IT" sz="2000" b="1" dirty="0">
                <a:solidFill>
                  <a:prstClr val="black"/>
                </a:solidFill>
              </a:rPr>
              <a:t>HP Smart Profile </a:t>
            </a:r>
            <a:r>
              <a:rPr lang="it-IT" sz="2000" b="1" dirty="0" smtClean="0">
                <a:solidFill>
                  <a:prstClr val="black"/>
                </a:solidFill>
              </a:rPr>
              <a:t>Server (SPS)</a:t>
            </a:r>
            <a:endParaRPr lang="en-US" sz="2000" b="1" dirty="0">
              <a:solidFill>
                <a:prstClr val="black"/>
              </a:solidFill>
            </a:endParaRPr>
          </a:p>
        </p:txBody>
      </p:sp>
      <p:sp>
        <p:nvSpPr>
          <p:cNvPr id="16" name="Rounded Rectangle 15"/>
          <p:cNvSpPr/>
          <p:nvPr/>
        </p:nvSpPr>
        <p:spPr>
          <a:xfrm>
            <a:off x="7250898" y="3083222"/>
            <a:ext cx="2665167" cy="988164"/>
          </a:xfrm>
          <a:prstGeom prst="roundRect">
            <a:avLst>
              <a:gd name="adj" fmla="val 7301"/>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smtClean="0">
                <a:solidFill>
                  <a:prstClr val="white"/>
                </a:solidFill>
              </a:rPr>
              <a:t>Analytics Core Platform</a:t>
            </a:r>
            <a:endParaRPr lang="en-US" sz="1400" b="1" dirty="0">
              <a:solidFill>
                <a:prstClr val="white"/>
              </a:solidFill>
            </a:endParaRPr>
          </a:p>
        </p:txBody>
      </p:sp>
      <p:sp>
        <p:nvSpPr>
          <p:cNvPr id="17" name="Rectangle 16"/>
          <p:cNvSpPr/>
          <p:nvPr/>
        </p:nvSpPr>
        <p:spPr>
          <a:xfrm>
            <a:off x="7341978" y="3125088"/>
            <a:ext cx="1429056" cy="32545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KPI Engine</a:t>
            </a:r>
            <a:endParaRPr lang="en-US" sz="1100" dirty="0">
              <a:solidFill>
                <a:prstClr val="black"/>
              </a:solidFill>
            </a:endParaRPr>
          </a:p>
        </p:txBody>
      </p:sp>
      <p:sp>
        <p:nvSpPr>
          <p:cNvPr id="18" name="Rectangle 17"/>
          <p:cNvSpPr/>
          <p:nvPr/>
        </p:nvSpPr>
        <p:spPr>
          <a:xfrm>
            <a:off x="7353267" y="3520310"/>
            <a:ext cx="1424008" cy="33351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Scheduler Engine</a:t>
            </a:r>
            <a:endParaRPr lang="en-US" sz="1100" dirty="0">
              <a:solidFill>
                <a:prstClr val="black"/>
              </a:solidFill>
            </a:endParaRPr>
          </a:p>
        </p:txBody>
      </p:sp>
      <p:sp>
        <p:nvSpPr>
          <p:cNvPr id="19" name="Rounded Rectangle 18"/>
          <p:cNvSpPr/>
          <p:nvPr/>
        </p:nvSpPr>
        <p:spPr>
          <a:xfrm>
            <a:off x="7250898" y="2274856"/>
            <a:ext cx="2677772" cy="756045"/>
          </a:xfrm>
          <a:prstGeom prst="roundRect">
            <a:avLst>
              <a:gd name="adj" fmla="val 12874"/>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a:solidFill>
                  <a:prstClr val="white"/>
                </a:solidFill>
              </a:rPr>
              <a:t>Analytics Value </a:t>
            </a:r>
            <a:r>
              <a:rPr lang="en-US" sz="1200" b="1" dirty="0" smtClean="0">
                <a:solidFill>
                  <a:prstClr val="white"/>
                </a:solidFill>
              </a:rPr>
              <a:t>Packs</a:t>
            </a:r>
            <a:endParaRPr lang="en-US" sz="1200" b="1" dirty="0">
              <a:solidFill>
                <a:prstClr val="white"/>
              </a:solidFill>
            </a:endParaRPr>
          </a:p>
        </p:txBody>
      </p:sp>
      <p:sp>
        <p:nvSpPr>
          <p:cNvPr id="20" name="Round Diagonal Corner Rectangle 19"/>
          <p:cNvSpPr/>
          <p:nvPr/>
        </p:nvSpPr>
        <p:spPr>
          <a:xfrm flipH="1">
            <a:off x="7505518" y="2348187"/>
            <a:ext cx="2213339" cy="331867"/>
          </a:xfrm>
          <a:prstGeom prst="round2DiagRect">
            <a:avLst>
              <a:gd name="adj1" fmla="val 0"/>
              <a:gd name="adj2"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Context Preferences Value Pack</a:t>
            </a:r>
            <a:endParaRPr lang="en-US" sz="1100" dirty="0">
              <a:solidFill>
                <a:prstClr val="black"/>
              </a:solidFill>
            </a:endParaRPr>
          </a:p>
        </p:txBody>
      </p:sp>
      <p:sp>
        <p:nvSpPr>
          <p:cNvPr id="21" name="Rectangle 20"/>
          <p:cNvSpPr/>
          <p:nvPr/>
        </p:nvSpPr>
        <p:spPr>
          <a:xfrm>
            <a:off x="225778" y="2034100"/>
            <a:ext cx="91031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PDE binary files</a:t>
            </a:r>
            <a:endParaRPr lang="en-US" sz="1100" b="1" dirty="0">
              <a:solidFill>
                <a:prstClr val="black"/>
              </a:solidFill>
            </a:endParaRPr>
          </a:p>
        </p:txBody>
      </p:sp>
      <p:sp>
        <p:nvSpPr>
          <p:cNvPr id="23" name="Right Arrow 22"/>
          <p:cNvSpPr/>
          <p:nvPr/>
        </p:nvSpPr>
        <p:spPr>
          <a:xfrm>
            <a:off x="10276555" y="3083222"/>
            <a:ext cx="750333" cy="23852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sp>
        <p:nvSpPr>
          <p:cNvPr id="27" name="Can 26"/>
          <p:cNvSpPr/>
          <p:nvPr/>
        </p:nvSpPr>
        <p:spPr>
          <a:xfrm>
            <a:off x="8852359" y="3178416"/>
            <a:ext cx="898565" cy="542797"/>
          </a:xfrm>
          <a:prstGeom prst="can">
            <a:avLst/>
          </a:prstGeom>
          <a:solidFill>
            <a:srgbClr val="C4ED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2"/>
          <a:stretch>
            <a:fillRect/>
          </a:stretch>
        </p:blipFill>
        <p:spPr>
          <a:xfrm>
            <a:off x="8975883" y="3371350"/>
            <a:ext cx="656490" cy="220538"/>
          </a:xfrm>
          <a:prstGeom prst="rect">
            <a:avLst/>
          </a:prstGeom>
          <a:ln>
            <a:noFill/>
          </a:ln>
        </p:spPr>
      </p:pic>
      <p:sp>
        <p:nvSpPr>
          <p:cNvPr id="29" name="Rounded Rectangle 28"/>
          <p:cNvSpPr/>
          <p:nvPr/>
        </p:nvSpPr>
        <p:spPr>
          <a:xfrm>
            <a:off x="2277365" y="1545265"/>
            <a:ext cx="3307518" cy="35529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32" name="Rectangle 31"/>
          <p:cNvSpPr/>
          <p:nvPr/>
        </p:nvSpPr>
        <p:spPr>
          <a:xfrm>
            <a:off x="2991796" y="3499886"/>
            <a:ext cx="1819921" cy="707886"/>
          </a:xfrm>
          <a:prstGeom prst="rect">
            <a:avLst/>
          </a:prstGeom>
          <a:solidFill>
            <a:schemeClr val="accent1">
              <a:lumMod val="20000"/>
              <a:lumOff val="80000"/>
            </a:schemeClr>
          </a:solidFill>
        </p:spPr>
        <p:txBody>
          <a:bodyPr wrap="none">
            <a:spAutoFit/>
          </a:bodyPr>
          <a:lstStyle/>
          <a:p>
            <a:pPr algn="ctr"/>
            <a:r>
              <a:rPr lang="it-IT" sz="2000" b="1" dirty="0" smtClean="0">
                <a:solidFill>
                  <a:prstClr val="black"/>
                </a:solidFill>
              </a:rPr>
              <a:t>HP CMS </a:t>
            </a:r>
          </a:p>
          <a:p>
            <a:pPr algn="ctr"/>
            <a:r>
              <a:rPr lang="it-IT" sz="2000" b="1" dirty="0" smtClean="0">
                <a:solidFill>
                  <a:prstClr val="black"/>
                </a:solidFill>
              </a:rPr>
              <a:t>ETL Function</a:t>
            </a:r>
            <a:endParaRPr lang="en-US" sz="2000" b="1" dirty="0">
              <a:solidFill>
                <a:prstClr val="black"/>
              </a:solidFill>
            </a:endParaRPr>
          </a:p>
        </p:txBody>
      </p:sp>
      <p:sp>
        <p:nvSpPr>
          <p:cNvPr id="33" name="Right Arrow 32"/>
          <p:cNvSpPr/>
          <p:nvPr/>
        </p:nvSpPr>
        <p:spPr>
          <a:xfrm>
            <a:off x="5553498" y="3055123"/>
            <a:ext cx="1532259" cy="29182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pic>
        <p:nvPicPr>
          <p:cNvPr id="34" name="Picture 33"/>
          <p:cNvPicPr>
            <a:picLocks noChangeAspect="1"/>
          </p:cNvPicPr>
          <p:nvPr/>
        </p:nvPicPr>
        <p:blipFill>
          <a:blip r:embed="rId3"/>
          <a:stretch>
            <a:fillRect/>
          </a:stretch>
        </p:blipFill>
        <p:spPr>
          <a:xfrm>
            <a:off x="2677160" y="2103716"/>
            <a:ext cx="2552454" cy="1422082"/>
          </a:xfrm>
          <a:prstGeom prst="rect">
            <a:avLst/>
          </a:prstGeom>
        </p:spPr>
      </p:pic>
      <p:sp>
        <p:nvSpPr>
          <p:cNvPr id="36" name="Rectangle 35"/>
          <p:cNvSpPr/>
          <p:nvPr/>
        </p:nvSpPr>
        <p:spPr>
          <a:xfrm>
            <a:off x="225778" y="3105967"/>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SGS-IWF (XML)</a:t>
            </a:r>
            <a:endParaRPr lang="en-US" sz="1100" b="1" dirty="0">
              <a:solidFill>
                <a:prstClr val="black"/>
              </a:solidFill>
            </a:endParaRPr>
          </a:p>
        </p:txBody>
      </p:sp>
      <p:sp>
        <p:nvSpPr>
          <p:cNvPr id="2" name="TextBox 1"/>
          <p:cNvSpPr txBox="1"/>
          <p:nvPr/>
        </p:nvSpPr>
        <p:spPr>
          <a:xfrm>
            <a:off x="2626364" y="2197889"/>
            <a:ext cx="2500881" cy="400110"/>
          </a:xfrm>
          <a:prstGeom prst="rect">
            <a:avLst/>
          </a:prstGeom>
          <a:noFill/>
        </p:spPr>
        <p:txBody>
          <a:bodyPr wrap="square" rtlCol="0">
            <a:spAutoFit/>
          </a:bodyPr>
          <a:lstStyle/>
          <a:p>
            <a:pPr marL="0" algn="ctr" defTabSz="430213">
              <a:spcAft>
                <a:spcPts val="400"/>
              </a:spcAft>
              <a:buSzPct val="100000"/>
            </a:pPr>
            <a:r>
              <a:rPr lang="en-US" sz="2000" b="1" dirty="0" smtClean="0">
                <a:solidFill>
                  <a:srgbClr val="000000"/>
                </a:solidFill>
                <a:latin typeface="HP Simplified" pitchFamily="34" charset="0"/>
                <a:cs typeface="HP Simplified" pitchFamily="34" charset="0"/>
              </a:rPr>
              <a:t>HADOOP</a:t>
            </a:r>
          </a:p>
        </p:txBody>
      </p:sp>
      <p:sp>
        <p:nvSpPr>
          <p:cNvPr id="3" name="TextBox 2"/>
          <p:cNvSpPr txBox="1"/>
          <p:nvPr/>
        </p:nvSpPr>
        <p:spPr>
          <a:xfrm>
            <a:off x="8966415" y="3513767"/>
            <a:ext cx="826234" cy="200055"/>
          </a:xfrm>
          <a:prstGeom prst="rect">
            <a:avLst/>
          </a:prstGeom>
          <a:noFill/>
        </p:spPr>
        <p:txBody>
          <a:bodyPr wrap="square" rtlCol="0">
            <a:spAutoFit/>
          </a:bodyPr>
          <a:lstStyle/>
          <a:p>
            <a:pPr marL="0" defTabSz="430213">
              <a:spcAft>
                <a:spcPts val="400"/>
              </a:spcAft>
              <a:buSzPct val="100000"/>
            </a:pPr>
            <a:r>
              <a:rPr lang="en-US" sz="700" dirty="0" smtClean="0">
                <a:solidFill>
                  <a:srgbClr val="000000"/>
                </a:solidFill>
                <a:latin typeface="HP Simplified" pitchFamily="34" charset="0"/>
                <a:cs typeface="HP Simplified" pitchFamily="34" charset="0"/>
              </a:rPr>
              <a:t>Database</a:t>
            </a:r>
          </a:p>
        </p:txBody>
      </p:sp>
      <p:sp>
        <p:nvSpPr>
          <p:cNvPr id="35" name="Rectangle 34"/>
          <p:cNvSpPr/>
          <p:nvPr/>
        </p:nvSpPr>
        <p:spPr>
          <a:xfrm>
            <a:off x="225778" y="3982919"/>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a:t>
            </a:r>
            <a:r>
              <a:rPr lang="en-US" sz="1100" b="1" dirty="0" err="1" smtClean="0">
                <a:solidFill>
                  <a:prstClr val="black"/>
                </a:solidFill>
              </a:rPr>
              <a:t>vSMSC</a:t>
            </a:r>
            <a:r>
              <a:rPr lang="en-US" sz="1100" b="1" dirty="0" smtClean="0">
                <a:solidFill>
                  <a:prstClr val="black"/>
                </a:solidFill>
              </a:rPr>
              <a:t> (XML)</a:t>
            </a:r>
            <a:endParaRPr lang="en-US" sz="1100" b="1" dirty="0">
              <a:solidFill>
                <a:prstClr val="black"/>
              </a:solidFill>
            </a:endParaRPr>
          </a:p>
        </p:txBody>
      </p:sp>
      <p:sp>
        <p:nvSpPr>
          <p:cNvPr id="39" name="Rectangle 38"/>
          <p:cNvSpPr/>
          <p:nvPr/>
        </p:nvSpPr>
        <p:spPr>
          <a:xfrm>
            <a:off x="1260194"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E911</a:t>
            </a:r>
            <a:endParaRPr lang="en-US" sz="1100" b="1" dirty="0">
              <a:solidFill>
                <a:prstClr val="black"/>
              </a:solidFill>
            </a:endParaRPr>
          </a:p>
        </p:txBody>
      </p:sp>
      <p:sp>
        <p:nvSpPr>
          <p:cNvPr id="40" name="Rectangle 39"/>
          <p:cNvSpPr/>
          <p:nvPr/>
        </p:nvSpPr>
        <p:spPr>
          <a:xfrm>
            <a:off x="2438400" y="5445174"/>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Femtocell</a:t>
            </a:r>
            <a:endParaRPr lang="en-US" sz="1100" b="1" dirty="0">
              <a:solidFill>
                <a:prstClr val="black"/>
              </a:solidFill>
            </a:endParaRPr>
          </a:p>
        </p:txBody>
      </p:sp>
      <p:sp>
        <p:nvSpPr>
          <p:cNvPr id="41" name="TextBox 40"/>
          <p:cNvSpPr txBox="1"/>
          <p:nvPr/>
        </p:nvSpPr>
        <p:spPr>
          <a:xfrm>
            <a:off x="9510142" y="4128818"/>
            <a:ext cx="1379320" cy="338554"/>
          </a:xfrm>
          <a:prstGeom prst="rect">
            <a:avLst/>
          </a:prstGeom>
          <a:noFill/>
        </p:spPr>
        <p:txBody>
          <a:bodyPr wrap="square" rtlCol="0">
            <a:spAutoFit/>
          </a:bodyPr>
          <a:lstStyle/>
          <a:p>
            <a:pPr marL="0" algn="ctr" defTabSz="430213">
              <a:spcAft>
                <a:spcPts val="400"/>
              </a:spcAft>
              <a:buSzPct val="100000"/>
            </a:pPr>
            <a:r>
              <a:rPr lang="en-US" sz="1600" b="1" dirty="0">
                <a:solidFill>
                  <a:prstClr val="black"/>
                </a:solidFill>
              </a:rPr>
              <a:t>HADOOP</a:t>
            </a:r>
          </a:p>
        </p:txBody>
      </p:sp>
      <p:sp>
        <p:nvSpPr>
          <p:cNvPr id="42" name="Rectangle 41"/>
          <p:cNvSpPr/>
          <p:nvPr/>
        </p:nvSpPr>
        <p:spPr>
          <a:xfrm>
            <a:off x="3733800"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DEG</a:t>
            </a:r>
            <a:endParaRPr lang="en-US" sz="1100" b="1" dirty="0">
              <a:solidFill>
                <a:prstClr val="black"/>
              </a:solidFill>
            </a:endParaRPr>
          </a:p>
        </p:txBody>
      </p:sp>
      <p:sp>
        <p:nvSpPr>
          <p:cNvPr id="43" name="Rectangle 42"/>
          <p:cNvSpPr/>
          <p:nvPr/>
        </p:nvSpPr>
        <p:spPr>
          <a:xfrm>
            <a:off x="5029200" y="543842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HLR/HSS</a:t>
            </a:r>
            <a:endParaRPr lang="en-US" sz="1100" b="1" dirty="0">
              <a:solidFill>
                <a:prstClr val="black"/>
              </a:solidFill>
            </a:endParaRPr>
          </a:p>
        </p:txBody>
      </p:sp>
      <p:cxnSp>
        <p:nvCxnSpPr>
          <p:cNvPr id="5" name="Straight Arrow Connector 4"/>
          <p:cNvCxnSpPr>
            <a:stCxn id="39" idx="0"/>
          </p:cNvCxnSpPr>
          <p:nvPr/>
        </p:nvCxnSpPr>
        <p:spPr>
          <a:xfrm flipV="1">
            <a:off x="1718087" y="5030471"/>
            <a:ext cx="908277" cy="428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0" idx="0"/>
          </p:cNvCxnSpPr>
          <p:nvPr/>
        </p:nvCxnSpPr>
        <p:spPr>
          <a:xfrm flipV="1">
            <a:off x="2896293" y="5092566"/>
            <a:ext cx="183854" cy="3526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2" idx="0"/>
          </p:cNvCxnSpPr>
          <p:nvPr/>
        </p:nvCxnSpPr>
        <p:spPr>
          <a:xfrm flipH="1" flipV="1">
            <a:off x="4074499" y="5092026"/>
            <a:ext cx="117194" cy="367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0"/>
          </p:cNvCxnSpPr>
          <p:nvPr/>
        </p:nvCxnSpPr>
        <p:spPr>
          <a:xfrm flipH="1" flipV="1">
            <a:off x="5229614" y="5040443"/>
            <a:ext cx="257479" cy="397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3"/>
          </p:cNvCxnSpPr>
          <p:nvPr/>
        </p:nvCxnSpPr>
        <p:spPr>
          <a:xfrm flipV="1">
            <a:off x="1136094" y="2385743"/>
            <a:ext cx="114127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flipV="1">
            <a:off x="1141564" y="3450542"/>
            <a:ext cx="1159698" cy="7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3"/>
          </p:cNvCxnSpPr>
          <p:nvPr/>
        </p:nvCxnSpPr>
        <p:spPr>
          <a:xfrm flipV="1">
            <a:off x="1141564" y="4327184"/>
            <a:ext cx="1159698" cy="73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1" idx="0"/>
          </p:cNvCxnSpPr>
          <p:nvPr/>
        </p:nvCxnSpPr>
        <p:spPr>
          <a:xfrm>
            <a:off x="9632373" y="3761112"/>
            <a:ext cx="567429" cy="3677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86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Project 2: </a:t>
            </a:r>
            <a:r>
              <a:rPr lang="en-US" dirty="0" smtClean="0"/>
              <a:t>Mobile Terminated Core Nokia Analytics Overview</a:t>
            </a:r>
            <a:endParaRPr lang="en-US" dirty="0"/>
          </a:p>
        </p:txBody>
      </p:sp>
      <p:sp>
        <p:nvSpPr>
          <p:cNvPr id="6" name="Content Placeholder 5"/>
          <p:cNvSpPr>
            <a:spLocks noGrp="1"/>
          </p:cNvSpPr>
          <p:nvPr>
            <p:ph idx="1"/>
          </p:nvPr>
        </p:nvSpPr>
        <p:spPr/>
        <p:txBody>
          <a:bodyPr/>
          <a:lstStyle/>
          <a:p>
            <a:r>
              <a:rPr lang="en-US" dirty="0" smtClean="0"/>
              <a:t>Verizon is deploying new Mobile Terminated Call (MTC) virtual equipment, </a:t>
            </a:r>
            <a:r>
              <a:rPr lang="en-US" dirty="0"/>
              <a:t>the SGS-IWF and </a:t>
            </a:r>
            <a:r>
              <a:rPr lang="en-US" dirty="0" smtClean="0"/>
              <a:t>vSMSC</a:t>
            </a:r>
          </a:p>
          <a:p>
            <a:r>
              <a:rPr lang="en-US" dirty="0" smtClean="0"/>
              <a:t>Nokia could not provide the KPI’s and data to integrate to customer’s Operations reporting environment</a:t>
            </a:r>
          </a:p>
          <a:p>
            <a:r>
              <a:rPr lang="en-US" dirty="0" smtClean="0"/>
              <a:t>Instead, Verizon has contracted with HPE to provide the analytics for these components using the HPE LBS Analytics SPS platform, currently operation at Verizon</a:t>
            </a:r>
          </a:p>
          <a:p>
            <a:r>
              <a:rPr lang="en-US" dirty="0" smtClean="0"/>
              <a:t>HPE will interface to the SGS-IWF and SMSC components and collect data from these systems</a:t>
            </a:r>
          </a:p>
          <a:p>
            <a:r>
              <a:rPr lang="en-US" dirty="0" smtClean="0"/>
              <a:t>The SPS will ingest this data, and dashboards will be created from the data</a:t>
            </a:r>
          </a:p>
          <a:p>
            <a:r>
              <a:rPr lang="en-US" dirty="0" smtClean="0"/>
              <a:t>The existing Verizon system had hardware capacity to install and operate this new MTC Core Analytics Value Pack</a:t>
            </a:r>
          </a:p>
        </p:txBody>
      </p:sp>
      <p:sp>
        <p:nvSpPr>
          <p:cNvPr id="8" name="Footer Placeholder 7"/>
          <p:cNvSpPr>
            <a:spLocks noGrp="1"/>
          </p:cNvSpPr>
          <p:nvPr>
            <p:ph type="ftr" sz="quarter" idx="11"/>
          </p:nvPr>
        </p:nvSpPr>
        <p:spPr/>
        <p:txBody>
          <a:bodyPr/>
          <a:lstStyle/>
          <a:p>
            <a:r>
              <a:rPr lang="en-US" dirty="0" smtClean="0"/>
              <a:t>HPE Proprietary and Confidential</a:t>
            </a:r>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pPr/>
              <a:t>14</a:t>
            </a:fld>
            <a:endParaRPr lang="en-US" dirty="0"/>
          </a:p>
        </p:txBody>
      </p:sp>
    </p:spTree>
    <p:extLst>
      <p:ext uri="{BB962C8B-B14F-4D97-AF65-F5344CB8AC3E}">
        <p14:creationId xmlns:p14="http://schemas.microsoft.com/office/powerpoint/2010/main" val="4051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Project 2: MTC Core Analysis</a:t>
            </a:r>
            <a:endParaRPr lang="en-US" dirty="0"/>
          </a:p>
        </p:txBody>
      </p:sp>
      <p:pic>
        <p:nvPicPr>
          <p:cNvPr id="6" name="Content Placeholder 5"/>
          <p:cNvPicPr>
            <a:picLocks noGrp="1" noChangeAspect="1"/>
          </p:cNvPicPr>
          <p:nvPr>
            <p:ph idx="1"/>
          </p:nvPr>
        </p:nvPicPr>
        <p:blipFill rotWithShape="1">
          <a:blip r:embed="rId2"/>
          <a:srcRect l="1438" r="46704" b="7450"/>
          <a:stretch/>
        </p:blipFill>
        <p:spPr>
          <a:xfrm>
            <a:off x="335360" y="1772816"/>
            <a:ext cx="6767671" cy="3672408"/>
          </a:xfrm>
          <a:prstGeom prst="rect">
            <a:avLst/>
          </a:prstGeom>
        </p:spPr>
      </p:pic>
      <p:sp>
        <p:nvSpPr>
          <p:cNvPr id="3" name="Slide Number Placeholder 2"/>
          <p:cNvSpPr>
            <a:spLocks noGrp="1"/>
          </p:cNvSpPr>
          <p:nvPr>
            <p:ph type="sldNum" sz="quarter" idx="12"/>
          </p:nvPr>
        </p:nvSpPr>
        <p:spPr/>
        <p:txBody>
          <a:bodyPr/>
          <a:lstStyle/>
          <a:p>
            <a:fld id="{B016F8AB-BCEA-4347-8BA6-BE776009BC89}" type="slidenum">
              <a:rPr lang="en-US" smtClean="0"/>
              <a:t>15</a:t>
            </a:fld>
            <a:endParaRPr lang="en-US" dirty="0"/>
          </a:p>
        </p:txBody>
      </p:sp>
      <p:cxnSp>
        <p:nvCxnSpPr>
          <p:cNvPr id="12" name="Straight Arrow Connector 11"/>
          <p:cNvCxnSpPr/>
          <p:nvPr/>
        </p:nvCxnSpPr>
        <p:spPr>
          <a:xfrm>
            <a:off x="9420532" y="3284984"/>
            <a:ext cx="4198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03031" y="3284984"/>
            <a:ext cx="5765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59496" y="1371600"/>
            <a:ext cx="1684179" cy="249299"/>
          </a:xfrm>
          <a:prstGeom prst="rect">
            <a:avLst/>
          </a:prstGeom>
          <a:noFill/>
        </p:spPr>
        <p:txBody>
          <a:bodyPr wrap="none" lIns="0" tIns="0" rIns="0" bIns="0" rtlCol="0">
            <a:spAutoFit/>
          </a:bodyPr>
          <a:lstStyle/>
          <a:p>
            <a:pPr>
              <a:lnSpc>
                <a:spcPct val="90000"/>
              </a:lnSpc>
            </a:pPr>
            <a:r>
              <a:rPr lang="en-US" dirty="0" smtClean="0"/>
              <a:t>Nokia XML input</a:t>
            </a:r>
            <a:endParaRPr lang="en-US" dirty="0"/>
          </a:p>
        </p:txBody>
      </p:sp>
      <p:sp>
        <p:nvSpPr>
          <p:cNvPr id="17" name="TextBox 16"/>
          <p:cNvSpPr txBox="1"/>
          <p:nvPr/>
        </p:nvSpPr>
        <p:spPr>
          <a:xfrm>
            <a:off x="10128448" y="3160334"/>
            <a:ext cx="1449115" cy="249299"/>
          </a:xfrm>
          <a:prstGeom prst="rect">
            <a:avLst/>
          </a:prstGeom>
          <a:noFill/>
        </p:spPr>
        <p:txBody>
          <a:bodyPr wrap="none" lIns="0" tIns="0" rIns="0" bIns="0" rtlCol="0">
            <a:spAutoFit/>
          </a:bodyPr>
          <a:lstStyle/>
          <a:p>
            <a:pPr>
              <a:lnSpc>
                <a:spcPct val="90000"/>
              </a:lnSpc>
            </a:pPr>
            <a:r>
              <a:rPr lang="en-US" dirty="0" smtClean="0"/>
              <a:t>CSV for SPS </a:t>
            </a:r>
            <a:endParaRPr lang="en-US" dirty="0"/>
          </a:p>
        </p:txBody>
      </p:sp>
      <p:pic>
        <p:nvPicPr>
          <p:cNvPr id="18" name="Picture 17"/>
          <p:cNvPicPr>
            <a:picLocks noChangeAspect="1"/>
          </p:cNvPicPr>
          <p:nvPr/>
        </p:nvPicPr>
        <p:blipFill>
          <a:blip r:embed="rId3"/>
          <a:stretch>
            <a:fillRect/>
          </a:stretch>
        </p:blipFill>
        <p:spPr>
          <a:xfrm>
            <a:off x="6387748" y="924825"/>
            <a:ext cx="2257828" cy="5506043"/>
          </a:xfrm>
          <a:prstGeom prst="rect">
            <a:avLst/>
          </a:prstGeom>
        </p:spPr>
      </p:pic>
      <p:pic>
        <p:nvPicPr>
          <p:cNvPr id="7" name="Picture 6"/>
          <p:cNvPicPr>
            <a:picLocks noChangeAspect="1"/>
          </p:cNvPicPr>
          <p:nvPr/>
        </p:nvPicPr>
        <p:blipFill>
          <a:blip r:embed="rId4"/>
          <a:stretch>
            <a:fillRect/>
          </a:stretch>
        </p:blipFill>
        <p:spPr>
          <a:xfrm>
            <a:off x="7679539" y="2492896"/>
            <a:ext cx="1740993" cy="1872208"/>
          </a:xfrm>
          <a:prstGeom prst="rect">
            <a:avLst/>
          </a:prstGeom>
        </p:spPr>
      </p:pic>
      <p:sp>
        <p:nvSpPr>
          <p:cNvPr id="16" name="TextBox 15"/>
          <p:cNvSpPr txBox="1"/>
          <p:nvPr/>
        </p:nvSpPr>
        <p:spPr>
          <a:xfrm>
            <a:off x="7893894" y="2078992"/>
            <a:ext cx="1312282" cy="249299"/>
          </a:xfrm>
          <a:prstGeom prst="rect">
            <a:avLst/>
          </a:prstGeom>
          <a:noFill/>
        </p:spPr>
        <p:txBody>
          <a:bodyPr wrap="none" lIns="0" tIns="0" rIns="0" bIns="0" rtlCol="0">
            <a:spAutoFit/>
          </a:bodyPr>
          <a:lstStyle/>
          <a:p>
            <a:pPr>
              <a:lnSpc>
                <a:spcPct val="90000"/>
              </a:lnSpc>
            </a:pPr>
            <a:r>
              <a:rPr lang="en-US" dirty="0" smtClean="0"/>
              <a:t>ETL Process</a:t>
            </a:r>
            <a:endParaRPr lang="en-US" dirty="0"/>
          </a:p>
        </p:txBody>
      </p:sp>
      <p:sp>
        <p:nvSpPr>
          <p:cNvPr id="21" name="Rounded Rectangle 20"/>
          <p:cNvSpPr/>
          <p:nvPr/>
        </p:nvSpPr>
        <p:spPr bwMode="ltGray">
          <a:xfrm>
            <a:off x="7893894" y="4911074"/>
            <a:ext cx="3240360" cy="156170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1400" dirty="0"/>
              <a:t>ETL process provides dynamic discovery of XML data from Nokia</a:t>
            </a:r>
          </a:p>
          <a:p>
            <a:pPr>
              <a:lnSpc>
                <a:spcPct val="90000"/>
              </a:lnSpc>
            </a:pPr>
            <a:endParaRPr lang="en-US" sz="1400" dirty="0"/>
          </a:p>
          <a:p>
            <a:pPr marL="285750" indent="-285750">
              <a:lnSpc>
                <a:spcPct val="90000"/>
              </a:lnSpc>
              <a:buFont typeface="Arial" panose="020B0604020202020204" pitchFamily="34" charset="0"/>
              <a:buChar char="•"/>
            </a:pPr>
            <a:r>
              <a:rPr lang="en-US" sz="1400" dirty="0"/>
              <a:t>Changes made in the XML data are automatically discovered and stored in the database </a:t>
            </a:r>
          </a:p>
        </p:txBody>
      </p:sp>
    </p:spTree>
    <p:extLst>
      <p:ext uri="{BB962C8B-B14F-4D97-AF65-F5344CB8AC3E}">
        <p14:creationId xmlns:p14="http://schemas.microsoft.com/office/powerpoint/2010/main" val="174847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Sample Project 3: E911 Analytic System Architecture</a:t>
            </a:r>
            <a:br>
              <a:rPr lang="en-US" dirty="0" smtClean="0"/>
            </a:br>
            <a:endParaRPr lang="en-US" dirty="0"/>
          </a:p>
        </p:txBody>
      </p:sp>
      <p:sp>
        <p:nvSpPr>
          <p:cNvPr id="9" name="Rounded Rectangle 8"/>
          <p:cNvSpPr/>
          <p:nvPr/>
        </p:nvSpPr>
        <p:spPr>
          <a:xfrm>
            <a:off x="5858933" y="1545264"/>
            <a:ext cx="4786493" cy="3552973"/>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11" name="Rounded Rectangle 10"/>
          <p:cNvSpPr/>
          <p:nvPr/>
        </p:nvSpPr>
        <p:spPr>
          <a:xfrm>
            <a:off x="7020909" y="2055046"/>
            <a:ext cx="3248619" cy="2474920"/>
          </a:xfrm>
          <a:prstGeom prst="roundRect">
            <a:avLst>
              <a:gd name="adj" fmla="val 4821"/>
            </a:avLst>
          </a:prstGeom>
          <a:solidFill>
            <a:schemeClr val="tx2">
              <a:lumMod val="20000"/>
              <a:lumOff val="80000"/>
            </a:schemeClr>
          </a:solidFill>
          <a:ln w="12700" cap="flat" cmpd="sng" algn="ctr">
            <a:solidFill>
              <a:srgbClr val="1F77B4"/>
            </a:solidFill>
            <a:prstDash val="solid"/>
          </a:ln>
          <a:effectLst/>
        </p:spPr>
        <p:txBody>
          <a:bodyPr lIns="0" tIns="0" rIns="0" bIns="0" rtlCol="0" anchor="b"/>
          <a:lstStyle/>
          <a:p>
            <a:pPr algn="ctr" defTabSz="430213">
              <a:buSzPct val="100000"/>
            </a:pPr>
            <a:r>
              <a:rPr lang="en-US" sz="1400" b="1" dirty="0" smtClean="0">
                <a:solidFill>
                  <a:srgbClr val="002060"/>
                </a:solidFill>
              </a:rPr>
              <a:t>Data Analytics Layer</a:t>
            </a:r>
            <a:endParaRPr lang="en-US" sz="1400" b="1" dirty="0">
              <a:solidFill>
                <a:srgbClr val="002060"/>
              </a:solidFill>
            </a:endParaRPr>
          </a:p>
        </p:txBody>
      </p:sp>
      <p:sp>
        <p:nvSpPr>
          <p:cNvPr id="13" name="Rounded Rectangle 12"/>
          <p:cNvSpPr/>
          <p:nvPr/>
        </p:nvSpPr>
        <p:spPr>
          <a:xfrm>
            <a:off x="11005625" y="2673559"/>
            <a:ext cx="1055745" cy="95991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white"/>
                </a:solidFill>
              </a:rPr>
              <a:t>Analytics &amp; Reporting</a:t>
            </a:r>
          </a:p>
          <a:p>
            <a:pPr algn="ctr"/>
            <a:r>
              <a:rPr lang="en-US" sz="1200" b="1" dirty="0" smtClean="0">
                <a:solidFill>
                  <a:prstClr val="white"/>
                </a:solidFill>
              </a:rPr>
              <a:t>(Tableau)</a:t>
            </a:r>
            <a:endParaRPr lang="en-US" sz="1200" b="1" dirty="0">
              <a:solidFill>
                <a:prstClr val="white"/>
              </a:solidFill>
            </a:endParaRPr>
          </a:p>
        </p:txBody>
      </p:sp>
      <p:sp>
        <p:nvSpPr>
          <p:cNvPr id="15" name="Rectangle 14"/>
          <p:cNvSpPr/>
          <p:nvPr/>
        </p:nvSpPr>
        <p:spPr>
          <a:xfrm>
            <a:off x="6747321" y="4640333"/>
            <a:ext cx="3402471" cy="400110"/>
          </a:xfrm>
          <a:prstGeom prst="rect">
            <a:avLst/>
          </a:prstGeom>
        </p:spPr>
        <p:txBody>
          <a:bodyPr wrap="none">
            <a:spAutoFit/>
          </a:bodyPr>
          <a:lstStyle/>
          <a:p>
            <a:pPr algn="ctr"/>
            <a:r>
              <a:rPr lang="it-IT" sz="2000" b="1" dirty="0">
                <a:solidFill>
                  <a:prstClr val="black"/>
                </a:solidFill>
              </a:rPr>
              <a:t>HP Smart Profile </a:t>
            </a:r>
            <a:r>
              <a:rPr lang="it-IT" sz="2000" b="1" dirty="0" smtClean="0">
                <a:solidFill>
                  <a:prstClr val="black"/>
                </a:solidFill>
              </a:rPr>
              <a:t>Server (SPS)</a:t>
            </a:r>
            <a:endParaRPr lang="en-US" sz="2000" b="1" dirty="0">
              <a:solidFill>
                <a:prstClr val="black"/>
              </a:solidFill>
            </a:endParaRPr>
          </a:p>
        </p:txBody>
      </p:sp>
      <p:sp>
        <p:nvSpPr>
          <p:cNvPr id="16" name="Rounded Rectangle 15"/>
          <p:cNvSpPr/>
          <p:nvPr/>
        </p:nvSpPr>
        <p:spPr>
          <a:xfrm>
            <a:off x="7250898" y="3083222"/>
            <a:ext cx="2665167" cy="988164"/>
          </a:xfrm>
          <a:prstGeom prst="roundRect">
            <a:avLst>
              <a:gd name="adj" fmla="val 7301"/>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smtClean="0">
                <a:solidFill>
                  <a:prstClr val="white"/>
                </a:solidFill>
              </a:rPr>
              <a:t>Analytics Core Platform</a:t>
            </a:r>
            <a:endParaRPr lang="en-US" sz="1400" b="1" dirty="0">
              <a:solidFill>
                <a:prstClr val="white"/>
              </a:solidFill>
            </a:endParaRPr>
          </a:p>
        </p:txBody>
      </p:sp>
      <p:sp>
        <p:nvSpPr>
          <p:cNvPr id="17" name="Rectangle 16"/>
          <p:cNvSpPr/>
          <p:nvPr/>
        </p:nvSpPr>
        <p:spPr>
          <a:xfrm>
            <a:off x="7341978" y="3125088"/>
            <a:ext cx="1429056" cy="32545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KPI Engine</a:t>
            </a:r>
            <a:endParaRPr lang="en-US" sz="1100" dirty="0">
              <a:solidFill>
                <a:prstClr val="black"/>
              </a:solidFill>
            </a:endParaRPr>
          </a:p>
        </p:txBody>
      </p:sp>
      <p:sp>
        <p:nvSpPr>
          <p:cNvPr id="18" name="Rectangle 17"/>
          <p:cNvSpPr/>
          <p:nvPr/>
        </p:nvSpPr>
        <p:spPr>
          <a:xfrm>
            <a:off x="7353267" y="3520310"/>
            <a:ext cx="1424008" cy="33351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Scheduler Engine</a:t>
            </a:r>
            <a:endParaRPr lang="en-US" sz="1100" dirty="0">
              <a:solidFill>
                <a:prstClr val="black"/>
              </a:solidFill>
            </a:endParaRPr>
          </a:p>
        </p:txBody>
      </p:sp>
      <p:sp>
        <p:nvSpPr>
          <p:cNvPr id="19" name="Rounded Rectangle 18"/>
          <p:cNvSpPr/>
          <p:nvPr/>
        </p:nvSpPr>
        <p:spPr>
          <a:xfrm>
            <a:off x="7250898" y="2274856"/>
            <a:ext cx="2677772" cy="756045"/>
          </a:xfrm>
          <a:prstGeom prst="roundRect">
            <a:avLst>
              <a:gd name="adj" fmla="val 12874"/>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a:solidFill>
                  <a:prstClr val="white"/>
                </a:solidFill>
              </a:rPr>
              <a:t>Analytics Value </a:t>
            </a:r>
            <a:r>
              <a:rPr lang="en-US" sz="1200" b="1" dirty="0" smtClean="0">
                <a:solidFill>
                  <a:prstClr val="white"/>
                </a:solidFill>
              </a:rPr>
              <a:t>Packs</a:t>
            </a:r>
            <a:endParaRPr lang="en-US" sz="1200" b="1" dirty="0">
              <a:solidFill>
                <a:prstClr val="white"/>
              </a:solidFill>
            </a:endParaRPr>
          </a:p>
        </p:txBody>
      </p:sp>
      <p:sp>
        <p:nvSpPr>
          <p:cNvPr id="20" name="Round Diagonal Corner Rectangle 19"/>
          <p:cNvSpPr/>
          <p:nvPr/>
        </p:nvSpPr>
        <p:spPr>
          <a:xfrm flipH="1">
            <a:off x="7505518" y="2348187"/>
            <a:ext cx="2213339" cy="331867"/>
          </a:xfrm>
          <a:prstGeom prst="round2DiagRect">
            <a:avLst>
              <a:gd name="adj1" fmla="val 0"/>
              <a:gd name="adj2"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Value Packs</a:t>
            </a:r>
            <a:endParaRPr lang="en-US" sz="1100" dirty="0">
              <a:solidFill>
                <a:prstClr val="black"/>
              </a:solidFill>
            </a:endParaRPr>
          </a:p>
        </p:txBody>
      </p:sp>
      <p:sp>
        <p:nvSpPr>
          <p:cNvPr id="21" name="Rectangle 20"/>
          <p:cNvSpPr/>
          <p:nvPr/>
        </p:nvSpPr>
        <p:spPr>
          <a:xfrm>
            <a:off x="196527" y="1682146"/>
            <a:ext cx="91031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LBS</a:t>
            </a:r>
            <a:endParaRPr lang="en-US" sz="1100" b="1" dirty="0">
              <a:solidFill>
                <a:prstClr val="black"/>
              </a:solidFill>
            </a:endParaRPr>
          </a:p>
        </p:txBody>
      </p:sp>
      <p:sp>
        <p:nvSpPr>
          <p:cNvPr id="23" name="Right Arrow 22"/>
          <p:cNvSpPr/>
          <p:nvPr/>
        </p:nvSpPr>
        <p:spPr>
          <a:xfrm>
            <a:off x="10276555" y="3083222"/>
            <a:ext cx="750333" cy="23852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sp>
        <p:nvSpPr>
          <p:cNvPr id="27" name="Can 26"/>
          <p:cNvSpPr/>
          <p:nvPr/>
        </p:nvSpPr>
        <p:spPr>
          <a:xfrm>
            <a:off x="8852359" y="3178416"/>
            <a:ext cx="898565" cy="542797"/>
          </a:xfrm>
          <a:prstGeom prst="can">
            <a:avLst/>
          </a:prstGeom>
          <a:solidFill>
            <a:srgbClr val="C4ED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2"/>
          <a:stretch>
            <a:fillRect/>
          </a:stretch>
        </p:blipFill>
        <p:spPr>
          <a:xfrm>
            <a:off x="8975883" y="3371350"/>
            <a:ext cx="656490" cy="220538"/>
          </a:xfrm>
          <a:prstGeom prst="rect">
            <a:avLst/>
          </a:prstGeom>
          <a:ln>
            <a:noFill/>
          </a:ln>
        </p:spPr>
      </p:pic>
      <p:sp>
        <p:nvSpPr>
          <p:cNvPr id="29" name="Rounded Rectangle 28"/>
          <p:cNvSpPr/>
          <p:nvPr/>
        </p:nvSpPr>
        <p:spPr>
          <a:xfrm>
            <a:off x="2277365" y="1545265"/>
            <a:ext cx="3307518" cy="35529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32" name="Rectangle 31"/>
          <p:cNvSpPr/>
          <p:nvPr/>
        </p:nvSpPr>
        <p:spPr>
          <a:xfrm>
            <a:off x="2991796" y="3499886"/>
            <a:ext cx="1819921" cy="707886"/>
          </a:xfrm>
          <a:prstGeom prst="rect">
            <a:avLst/>
          </a:prstGeom>
          <a:solidFill>
            <a:schemeClr val="accent1">
              <a:lumMod val="20000"/>
              <a:lumOff val="80000"/>
            </a:schemeClr>
          </a:solidFill>
        </p:spPr>
        <p:txBody>
          <a:bodyPr wrap="none">
            <a:spAutoFit/>
          </a:bodyPr>
          <a:lstStyle/>
          <a:p>
            <a:pPr algn="ctr"/>
            <a:r>
              <a:rPr lang="it-IT" sz="2000" b="1" dirty="0" smtClean="0">
                <a:solidFill>
                  <a:prstClr val="black"/>
                </a:solidFill>
              </a:rPr>
              <a:t>HP CMS </a:t>
            </a:r>
          </a:p>
          <a:p>
            <a:pPr algn="ctr"/>
            <a:r>
              <a:rPr lang="it-IT" sz="2000" b="1" dirty="0" smtClean="0">
                <a:solidFill>
                  <a:prstClr val="black"/>
                </a:solidFill>
              </a:rPr>
              <a:t>ETL Function</a:t>
            </a:r>
            <a:endParaRPr lang="en-US" sz="2000" b="1" dirty="0">
              <a:solidFill>
                <a:prstClr val="black"/>
              </a:solidFill>
            </a:endParaRPr>
          </a:p>
        </p:txBody>
      </p:sp>
      <p:sp>
        <p:nvSpPr>
          <p:cNvPr id="33" name="Right Arrow 32"/>
          <p:cNvSpPr/>
          <p:nvPr/>
        </p:nvSpPr>
        <p:spPr>
          <a:xfrm>
            <a:off x="5553498" y="3055123"/>
            <a:ext cx="1425686" cy="29182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pic>
        <p:nvPicPr>
          <p:cNvPr id="34" name="Picture 33"/>
          <p:cNvPicPr>
            <a:picLocks noChangeAspect="1"/>
          </p:cNvPicPr>
          <p:nvPr/>
        </p:nvPicPr>
        <p:blipFill>
          <a:blip r:embed="rId3"/>
          <a:stretch>
            <a:fillRect/>
          </a:stretch>
        </p:blipFill>
        <p:spPr>
          <a:xfrm>
            <a:off x="2677160" y="2103716"/>
            <a:ext cx="2552454" cy="1422082"/>
          </a:xfrm>
          <a:prstGeom prst="rect">
            <a:avLst/>
          </a:prstGeom>
        </p:spPr>
      </p:pic>
      <p:sp>
        <p:nvSpPr>
          <p:cNvPr id="36" name="Rectangle 35"/>
          <p:cNvSpPr/>
          <p:nvPr/>
        </p:nvSpPr>
        <p:spPr>
          <a:xfrm>
            <a:off x="206786" y="2453543"/>
            <a:ext cx="91578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MTC </a:t>
            </a:r>
            <a:endParaRPr lang="en-US" sz="1100" b="1" dirty="0">
              <a:solidFill>
                <a:prstClr val="black"/>
              </a:solidFill>
            </a:endParaRPr>
          </a:p>
        </p:txBody>
      </p:sp>
      <p:sp>
        <p:nvSpPr>
          <p:cNvPr id="2" name="TextBox 1"/>
          <p:cNvSpPr txBox="1"/>
          <p:nvPr/>
        </p:nvSpPr>
        <p:spPr>
          <a:xfrm>
            <a:off x="2626364" y="2197889"/>
            <a:ext cx="2500881" cy="400110"/>
          </a:xfrm>
          <a:prstGeom prst="rect">
            <a:avLst/>
          </a:prstGeom>
          <a:noFill/>
        </p:spPr>
        <p:txBody>
          <a:bodyPr wrap="square" rtlCol="0">
            <a:spAutoFit/>
          </a:bodyPr>
          <a:lstStyle/>
          <a:p>
            <a:pPr marL="0" algn="ctr" defTabSz="430213">
              <a:spcAft>
                <a:spcPts val="400"/>
              </a:spcAft>
              <a:buSzPct val="100000"/>
            </a:pPr>
            <a:r>
              <a:rPr lang="en-US" sz="2000" b="1" dirty="0" smtClean="0">
                <a:solidFill>
                  <a:srgbClr val="000000"/>
                </a:solidFill>
                <a:latin typeface="HP Simplified" pitchFamily="34" charset="0"/>
                <a:cs typeface="HP Simplified" pitchFamily="34" charset="0"/>
              </a:rPr>
              <a:t>HADOOP</a:t>
            </a:r>
          </a:p>
        </p:txBody>
      </p:sp>
      <p:sp>
        <p:nvSpPr>
          <p:cNvPr id="3" name="TextBox 2"/>
          <p:cNvSpPr txBox="1"/>
          <p:nvPr/>
        </p:nvSpPr>
        <p:spPr>
          <a:xfrm>
            <a:off x="8966415" y="3513767"/>
            <a:ext cx="826234" cy="200055"/>
          </a:xfrm>
          <a:prstGeom prst="rect">
            <a:avLst/>
          </a:prstGeom>
          <a:noFill/>
        </p:spPr>
        <p:txBody>
          <a:bodyPr wrap="square" rtlCol="0">
            <a:spAutoFit/>
          </a:bodyPr>
          <a:lstStyle/>
          <a:p>
            <a:pPr marL="0" defTabSz="430213">
              <a:spcAft>
                <a:spcPts val="400"/>
              </a:spcAft>
              <a:buSzPct val="100000"/>
            </a:pPr>
            <a:r>
              <a:rPr lang="en-US" sz="700" dirty="0" smtClean="0">
                <a:solidFill>
                  <a:srgbClr val="000000"/>
                </a:solidFill>
                <a:latin typeface="HP Simplified" pitchFamily="34" charset="0"/>
                <a:cs typeface="HP Simplified" pitchFamily="34" charset="0"/>
              </a:rPr>
              <a:t>Database</a:t>
            </a:r>
          </a:p>
        </p:txBody>
      </p:sp>
      <p:sp>
        <p:nvSpPr>
          <p:cNvPr id="39" name="Rectangle 38"/>
          <p:cNvSpPr/>
          <p:nvPr/>
        </p:nvSpPr>
        <p:spPr>
          <a:xfrm>
            <a:off x="2705686" y="5656688"/>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E911</a:t>
            </a:r>
            <a:endParaRPr lang="en-US" sz="1100" b="1" dirty="0">
              <a:solidFill>
                <a:prstClr val="black"/>
              </a:solidFill>
            </a:endParaRPr>
          </a:p>
        </p:txBody>
      </p:sp>
      <p:sp>
        <p:nvSpPr>
          <p:cNvPr id="40" name="Rectangle 39"/>
          <p:cNvSpPr/>
          <p:nvPr/>
        </p:nvSpPr>
        <p:spPr>
          <a:xfrm>
            <a:off x="206786" y="3321750"/>
            <a:ext cx="91578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Femtocell</a:t>
            </a:r>
            <a:endParaRPr lang="en-US" sz="1100" b="1" dirty="0">
              <a:solidFill>
                <a:prstClr val="black"/>
              </a:solidFill>
            </a:endParaRPr>
          </a:p>
        </p:txBody>
      </p:sp>
      <p:sp>
        <p:nvSpPr>
          <p:cNvPr id="42" name="Rectangle 41"/>
          <p:cNvSpPr/>
          <p:nvPr/>
        </p:nvSpPr>
        <p:spPr>
          <a:xfrm>
            <a:off x="206786" y="4134574"/>
            <a:ext cx="91578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SPC</a:t>
            </a:r>
            <a:endParaRPr lang="en-US" sz="1100" b="1" dirty="0">
              <a:solidFill>
                <a:prstClr val="black"/>
              </a:solidFill>
            </a:endParaRPr>
          </a:p>
        </p:txBody>
      </p:sp>
      <p:cxnSp>
        <p:nvCxnSpPr>
          <p:cNvPr id="5" name="Straight Arrow Connector 4"/>
          <p:cNvCxnSpPr>
            <a:stCxn id="39" idx="0"/>
          </p:cNvCxnSpPr>
          <p:nvPr/>
        </p:nvCxnSpPr>
        <p:spPr>
          <a:xfrm flipV="1">
            <a:off x="3163579" y="5098237"/>
            <a:ext cx="52101" cy="558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22572" y="3760607"/>
            <a:ext cx="1141271" cy="32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2" idx="3"/>
          </p:cNvCxnSpPr>
          <p:nvPr/>
        </p:nvCxnSpPr>
        <p:spPr>
          <a:xfrm flipV="1">
            <a:off x="1122572" y="4463894"/>
            <a:ext cx="1147766" cy="223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3"/>
          </p:cNvCxnSpPr>
          <p:nvPr/>
        </p:nvCxnSpPr>
        <p:spPr>
          <a:xfrm>
            <a:off x="1106843" y="2033790"/>
            <a:ext cx="12112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flipV="1">
            <a:off x="1122572" y="2798119"/>
            <a:ext cx="1159698" cy="7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353945" y="5983670"/>
            <a:ext cx="910316" cy="703287"/>
          </a:xfrm>
          <a:prstGeom prst="rect">
            <a:avLst/>
          </a:prstGeom>
          <a:solidFill>
            <a:srgbClr val="FFC000"/>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Currently under contract</a:t>
            </a:r>
            <a:endParaRPr lang="en-US" sz="1100" b="1" dirty="0">
              <a:solidFill>
                <a:prstClr val="black"/>
              </a:solidFill>
            </a:endParaRPr>
          </a:p>
        </p:txBody>
      </p:sp>
      <p:sp>
        <p:nvSpPr>
          <p:cNvPr id="38" name="Rectangle 37"/>
          <p:cNvSpPr/>
          <p:nvPr/>
        </p:nvSpPr>
        <p:spPr>
          <a:xfrm>
            <a:off x="10617711" y="6008331"/>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In work </a:t>
            </a:r>
            <a:endParaRPr lang="en-US" sz="1100" b="1" dirty="0">
              <a:solidFill>
                <a:prstClr val="black"/>
              </a:solidFill>
            </a:endParaRPr>
          </a:p>
        </p:txBody>
      </p:sp>
      <p:sp>
        <p:nvSpPr>
          <p:cNvPr id="41" name="Rectangle 40"/>
          <p:cNvSpPr/>
          <p:nvPr/>
        </p:nvSpPr>
        <p:spPr>
          <a:xfrm>
            <a:off x="4079365" y="5679475"/>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PKI, SYSLOG, others</a:t>
            </a:r>
            <a:endParaRPr lang="en-US" sz="1100" b="1" dirty="0">
              <a:solidFill>
                <a:prstClr val="black"/>
              </a:solidFill>
            </a:endParaRPr>
          </a:p>
        </p:txBody>
      </p:sp>
      <p:cxnSp>
        <p:nvCxnSpPr>
          <p:cNvPr id="43" name="Straight Arrow Connector 42"/>
          <p:cNvCxnSpPr>
            <a:stCxn id="41" idx="0"/>
          </p:cNvCxnSpPr>
          <p:nvPr/>
        </p:nvCxnSpPr>
        <p:spPr>
          <a:xfrm flipV="1">
            <a:off x="4537258" y="5121024"/>
            <a:ext cx="52101" cy="558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7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Project 4: SPC (DEG) Analytics Overview</a:t>
            </a:r>
            <a:endParaRPr lang="en-US" dirty="0"/>
          </a:p>
        </p:txBody>
      </p:sp>
      <p:sp>
        <p:nvSpPr>
          <p:cNvPr id="6" name="Subtitle 5"/>
          <p:cNvSpPr>
            <a:spLocks noGrp="1"/>
          </p:cNvSpPr>
          <p:nvPr>
            <p:ph type="body" sz="quarter" idx="13"/>
          </p:nvPr>
        </p:nvSpPr>
        <p:spPr>
          <a:xfrm>
            <a:off x="609440" y="1143000"/>
            <a:ext cx="10969943" cy="381000"/>
          </a:xfrm>
        </p:spPr>
        <p:txBody>
          <a:bodyPr/>
          <a:lstStyle/>
          <a:p>
            <a:r>
              <a:rPr lang="en-US" sz="2000" dirty="0" smtClean="0"/>
              <a:t>Up to 70 X Speed Improvement and Simplified Analysis and ETL Using the SPS DAL</a:t>
            </a:r>
            <a:endParaRPr lang="en-US" sz="2000" dirty="0"/>
          </a:p>
        </p:txBody>
      </p:sp>
      <p:sp>
        <p:nvSpPr>
          <p:cNvPr id="4" name="Content Placeholder 3"/>
          <p:cNvSpPr>
            <a:spLocks noGrp="1"/>
          </p:cNvSpPr>
          <p:nvPr>
            <p:ph idx="1"/>
          </p:nvPr>
        </p:nvSpPr>
        <p:spPr/>
        <p:txBody>
          <a:bodyPr/>
          <a:lstStyle/>
          <a:p>
            <a:r>
              <a:rPr lang="en-US" b="1" dirty="0" smtClean="0"/>
              <a:t>Overview</a:t>
            </a:r>
          </a:p>
          <a:p>
            <a:r>
              <a:rPr lang="en-US" dirty="0" smtClean="0"/>
              <a:t>Verizon has deployed the Subscriber Profile Controller (SPC) to provide subscriber authentication and application authorization of 4G services hosted by ASPs </a:t>
            </a:r>
          </a:p>
          <a:p>
            <a:r>
              <a:rPr lang="en-US" dirty="0" smtClean="0"/>
              <a:t>The SPC Management Complex uses data from the SPC to provide robust reports with graphical displays that are interactive and allow the user flexibility to view the report based on their needs </a:t>
            </a:r>
          </a:p>
          <a:p>
            <a:r>
              <a:rPr lang="en-US" dirty="0" smtClean="0"/>
              <a:t>The Management Complex also provides reporting capabilities around hardware and OS metrics that display database growth for Unique Identifier Header (UIDH) and the subscriber base</a:t>
            </a:r>
          </a:p>
          <a:p>
            <a:r>
              <a:rPr lang="en-US" b="1" dirty="0" smtClean="0"/>
              <a:t>Business Need</a:t>
            </a:r>
          </a:p>
          <a:p>
            <a:r>
              <a:rPr lang="en-US" dirty="0" smtClean="0"/>
              <a:t>Due to the growth of the SPC, the Management Complex reporting capabilities are approaching the limits of the current Oracle database causing reports to run too slowly (in excess of 10 minutes)</a:t>
            </a:r>
          </a:p>
          <a:p>
            <a:r>
              <a:rPr lang="en-US" dirty="0" smtClean="0"/>
              <a:t>HPE has conducted a Proof of Concept with the SPS offering improvement in analysis time, a much simpler process for Extract, Transfer, and Load (ETL), and improved analysis capabilities</a:t>
            </a:r>
            <a:endParaRPr lang="en-US" dirty="0"/>
          </a:p>
        </p:txBody>
      </p:sp>
    </p:spTree>
    <p:extLst>
      <p:ext uri="{BB962C8B-B14F-4D97-AF65-F5344CB8AC3E}">
        <p14:creationId xmlns:p14="http://schemas.microsoft.com/office/powerpoint/2010/main" val="156112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Project 5: Femtocell Analytics</a:t>
            </a:r>
            <a:endParaRPr lang="en-US" dirty="0"/>
          </a:p>
        </p:txBody>
      </p:sp>
      <p:sp>
        <p:nvSpPr>
          <p:cNvPr id="6" name="Content Placeholder 5"/>
          <p:cNvSpPr>
            <a:spLocks noGrp="1"/>
          </p:cNvSpPr>
          <p:nvPr>
            <p:ph idx="1"/>
          </p:nvPr>
        </p:nvSpPr>
        <p:spPr/>
        <p:txBody>
          <a:bodyPr>
            <a:noAutofit/>
          </a:bodyPr>
          <a:lstStyle/>
          <a:p>
            <a:r>
              <a:rPr lang="en-US" sz="1600" dirty="0" smtClean="0"/>
              <a:t>The </a:t>
            </a:r>
            <a:r>
              <a:rPr lang="en-US" sz="1600" dirty="0"/>
              <a:t>femto access point (</a:t>
            </a:r>
            <a:r>
              <a:rPr lang="en-US" sz="1600" dirty="0" smtClean="0"/>
              <a:t>FAP) is </a:t>
            </a:r>
            <a:r>
              <a:rPr lang="en-US" sz="1600" dirty="0"/>
              <a:t>a </a:t>
            </a:r>
            <a:r>
              <a:rPr lang="en-US" sz="1600" dirty="0" smtClean="0"/>
              <a:t>Samsung hardware </a:t>
            </a:r>
            <a:r>
              <a:rPr lang="en-US" sz="1600" dirty="0"/>
              <a:t>device located at the customer’s premise that interfaces with mobile devices over-the air radio interface. </a:t>
            </a:r>
          </a:p>
          <a:p>
            <a:r>
              <a:rPr lang="en-US" sz="1600" dirty="0" smtClean="0"/>
              <a:t>Verizon has contracted with HPE to provide Femtocell analytics using the SPS analytics system</a:t>
            </a:r>
          </a:p>
          <a:p>
            <a:r>
              <a:rPr lang="en-US" sz="1600" dirty="0" smtClean="0"/>
              <a:t>Analytics reports include:</a:t>
            </a:r>
          </a:p>
          <a:p>
            <a:pPr lvl="1"/>
            <a:r>
              <a:rPr lang="en-US" sz="1400" dirty="0" smtClean="0"/>
              <a:t>In </a:t>
            </a:r>
            <a:r>
              <a:rPr lang="en-US" sz="1400" dirty="0"/>
              <a:t>service units - band </a:t>
            </a:r>
            <a:r>
              <a:rPr lang="en-US" sz="1400" dirty="0" smtClean="0"/>
              <a:t>class </a:t>
            </a:r>
            <a:endParaRPr lang="en-US" sz="1400" dirty="0"/>
          </a:p>
          <a:p>
            <a:pPr lvl="1"/>
            <a:r>
              <a:rPr lang="en-US" sz="1400" dirty="0"/>
              <a:t>RRC connection setup failure %</a:t>
            </a:r>
          </a:p>
          <a:p>
            <a:pPr lvl="1"/>
            <a:r>
              <a:rPr lang="en-US" sz="1400" dirty="0"/>
              <a:t>RRC Connection Ues</a:t>
            </a:r>
          </a:p>
          <a:p>
            <a:pPr lvl="1"/>
            <a:r>
              <a:rPr lang="en-US" sz="1400" dirty="0" smtClean="0"/>
              <a:t>ERAB </a:t>
            </a:r>
            <a:r>
              <a:rPr lang="en-US" sz="1400" dirty="0"/>
              <a:t>setup failures, ERAB drops</a:t>
            </a:r>
          </a:p>
          <a:p>
            <a:pPr lvl="1"/>
            <a:r>
              <a:rPr lang="en-US" sz="1400" dirty="0" smtClean="0"/>
              <a:t>S1 </a:t>
            </a:r>
            <a:r>
              <a:rPr lang="en-US" sz="1400" dirty="0"/>
              <a:t>handover failures</a:t>
            </a:r>
          </a:p>
          <a:p>
            <a:pPr lvl="1"/>
            <a:r>
              <a:rPr lang="en-US" sz="1400" dirty="0"/>
              <a:t>S1 HO failures by Market ID</a:t>
            </a:r>
          </a:p>
          <a:p>
            <a:pPr lvl="1"/>
            <a:r>
              <a:rPr lang="en-US" sz="1400" dirty="0"/>
              <a:t>X2 handover failures</a:t>
            </a:r>
          </a:p>
          <a:p>
            <a:pPr lvl="1"/>
            <a:r>
              <a:rPr lang="en-US" sz="1400" dirty="0" smtClean="0"/>
              <a:t>Throughput, </a:t>
            </a:r>
            <a:r>
              <a:rPr lang="en-US" sz="1400" dirty="0"/>
              <a:t>d</a:t>
            </a:r>
            <a:r>
              <a:rPr lang="en-US" sz="1400" dirty="0" smtClean="0"/>
              <a:t>ownlink volume, uplink </a:t>
            </a:r>
            <a:r>
              <a:rPr lang="en-US" sz="1400" dirty="0"/>
              <a:t>volume</a:t>
            </a:r>
          </a:p>
          <a:p>
            <a:pPr lvl="1"/>
            <a:r>
              <a:rPr lang="en-US" sz="1400" dirty="0"/>
              <a:t>Volume vs. number of eFemtos</a:t>
            </a:r>
          </a:p>
          <a:p>
            <a:pPr lvl="1"/>
            <a:r>
              <a:rPr lang="en-US" sz="1400" dirty="0" smtClean="0"/>
              <a:t>Number </a:t>
            </a:r>
            <a:r>
              <a:rPr lang="en-US" sz="1400" dirty="0"/>
              <a:t>of devices reporting VoLTE</a:t>
            </a:r>
          </a:p>
          <a:p>
            <a:pPr lvl="1"/>
            <a:r>
              <a:rPr lang="en-US" sz="1400" dirty="0"/>
              <a:t>QCI1 setup failures</a:t>
            </a:r>
          </a:p>
          <a:p>
            <a:endParaRPr lang="en-US" sz="1600" dirty="0"/>
          </a:p>
          <a:p>
            <a:endParaRPr lang="en-US" sz="1600" dirty="0"/>
          </a:p>
        </p:txBody>
      </p:sp>
    </p:spTree>
    <p:extLst>
      <p:ext uri="{BB962C8B-B14F-4D97-AF65-F5344CB8AC3E}">
        <p14:creationId xmlns:p14="http://schemas.microsoft.com/office/powerpoint/2010/main" val="337389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9319758" cy="576263"/>
          </a:xfrm>
        </p:spPr>
        <p:txBody>
          <a:bodyPr/>
          <a:lstStyle/>
          <a:p>
            <a:r>
              <a:rPr lang="en-US" smtClean="0"/>
              <a:t>Hadoop ETL Demo</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a:t>
            </a:fld>
            <a:endParaRPr lang="en-US"/>
          </a:p>
        </p:txBody>
      </p:sp>
    </p:spTree>
    <p:extLst>
      <p:ext uri="{BB962C8B-B14F-4D97-AF65-F5344CB8AC3E}">
        <p14:creationId xmlns:p14="http://schemas.microsoft.com/office/powerpoint/2010/main" val="43129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Hadoop ETL Platform</a:t>
            </a:r>
            <a:endParaRPr lang="en-US" dirty="0"/>
          </a:p>
        </p:txBody>
      </p:sp>
      <p:sp>
        <p:nvSpPr>
          <p:cNvPr id="9" name="Rounded Rectangle 8"/>
          <p:cNvSpPr/>
          <p:nvPr/>
        </p:nvSpPr>
        <p:spPr>
          <a:xfrm>
            <a:off x="5858933" y="1545264"/>
            <a:ext cx="4388937" cy="3552973"/>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11" name="Rounded Rectangle 10"/>
          <p:cNvSpPr/>
          <p:nvPr/>
        </p:nvSpPr>
        <p:spPr>
          <a:xfrm>
            <a:off x="6510155" y="2055046"/>
            <a:ext cx="3248619" cy="2474920"/>
          </a:xfrm>
          <a:prstGeom prst="roundRect">
            <a:avLst>
              <a:gd name="adj" fmla="val 4821"/>
            </a:avLst>
          </a:prstGeom>
          <a:solidFill>
            <a:schemeClr val="tx2">
              <a:lumMod val="20000"/>
              <a:lumOff val="80000"/>
            </a:schemeClr>
          </a:solidFill>
          <a:ln w="12700" cap="flat" cmpd="sng" algn="ctr">
            <a:solidFill>
              <a:srgbClr val="1F77B4"/>
            </a:solidFill>
            <a:prstDash val="solid"/>
          </a:ln>
          <a:effectLst/>
        </p:spPr>
        <p:txBody>
          <a:bodyPr lIns="0" tIns="0" rIns="0" bIns="0" rtlCol="0" anchor="b"/>
          <a:lstStyle/>
          <a:p>
            <a:pPr algn="ctr" defTabSz="430213">
              <a:buSzPct val="100000"/>
            </a:pPr>
            <a:r>
              <a:rPr lang="en-US" sz="1400" b="1" dirty="0" smtClean="0">
                <a:solidFill>
                  <a:srgbClr val="002060"/>
                </a:solidFill>
              </a:rPr>
              <a:t>Data Analytics Layer</a:t>
            </a:r>
            <a:endParaRPr lang="en-US" sz="1400" b="1" dirty="0">
              <a:solidFill>
                <a:srgbClr val="002060"/>
              </a:solidFill>
            </a:endParaRPr>
          </a:p>
        </p:txBody>
      </p:sp>
      <p:sp>
        <p:nvSpPr>
          <p:cNvPr id="13" name="Rounded Rectangle 12"/>
          <p:cNvSpPr/>
          <p:nvPr/>
        </p:nvSpPr>
        <p:spPr>
          <a:xfrm>
            <a:off x="10758485" y="2673559"/>
            <a:ext cx="1055745" cy="95991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prstClr val="white"/>
                </a:solidFill>
              </a:rPr>
              <a:t>Analytics &amp; Reporting</a:t>
            </a:r>
          </a:p>
          <a:p>
            <a:pPr algn="ctr"/>
            <a:r>
              <a:rPr lang="en-US" sz="1200" b="1" dirty="0" smtClean="0">
                <a:solidFill>
                  <a:prstClr val="white"/>
                </a:solidFill>
              </a:rPr>
              <a:t>(Tableau)</a:t>
            </a:r>
            <a:endParaRPr lang="en-US" sz="1200" b="1" dirty="0">
              <a:solidFill>
                <a:prstClr val="white"/>
              </a:solidFill>
            </a:endParaRPr>
          </a:p>
        </p:txBody>
      </p:sp>
      <p:sp>
        <p:nvSpPr>
          <p:cNvPr id="15" name="Rectangle 14"/>
          <p:cNvSpPr/>
          <p:nvPr/>
        </p:nvSpPr>
        <p:spPr>
          <a:xfrm>
            <a:off x="6318949" y="4640333"/>
            <a:ext cx="3402471" cy="400110"/>
          </a:xfrm>
          <a:prstGeom prst="rect">
            <a:avLst/>
          </a:prstGeom>
        </p:spPr>
        <p:txBody>
          <a:bodyPr wrap="none">
            <a:spAutoFit/>
          </a:bodyPr>
          <a:lstStyle/>
          <a:p>
            <a:pPr algn="ctr"/>
            <a:r>
              <a:rPr lang="it-IT" sz="2000" b="1" dirty="0">
                <a:solidFill>
                  <a:prstClr val="black"/>
                </a:solidFill>
              </a:rPr>
              <a:t>HP Smart Profile </a:t>
            </a:r>
            <a:r>
              <a:rPr lang="it-IT" sz="2000" b="1" dirty="0" smtClean="0">
                <a:solidFill>
                  <a:prstClr val="black"/>
                </a:solidFill>
              </a:rPr>
              <a:t>Server (SPS)</a:t>
            </a:r>
            <a:endParaRPr lang="en-US" sz="2000" b="1" dirty="0">
              <a:solidFill>
                <a:prstClr val="black"/>
              </a:solidFill>
            </a:endParaRPr>
          </a:p>
        </p:txBody>
      </p:sp>
      <p:sp>
        <p:nvSpPr>
          <p:cNvPr id="16" name="Rounded Rectangle 15"/>
          <p:cNvSpPr/>
          <p:nvPr/>
        </p:nvSpPr>
        <p:spPr>
          <a:xfrm>
            <a:off x="6740144" y="3083222"/>
            <a:ext cx="2665167" cy="988164"/>
          </a:xfrm>
          <a:prstGeom prst="roundRect">
            <a:avLst>
              <a:gd name="adj" fmla="val 7301"/>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smtClean="0">
                <a:solidFill>
                  <a:prstClr val="white"/>
                </a:solidFill>
              </a:rPr>
              <a:t>Analytics Core Platform</a:t>
            </a:r>
            <a:endParaRPr lang="en-US" sz="1400" b="1" dirty="0">
              <a:solidFill>
                <a:prstClr val="white"/>
              </a:solidFill>
            </a:endParaRPr>
          </a:p>
        </p:txBody>
      </p:sp>
      <p:sp>
        <p:nvSpPr>
          <p:cNvPr id="17" name="Rectangle 16"/>
          <p:cNvSpPr/>
          <p:nvPr/>
        </p:nvSpPr>
        <p:spPr>
          <a:xfrm>
            <a:off x="6831224" y="3125088"/>
            <a:ext cx="1429056" cy="32545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KPI Engine</a:t>
            </a:r>
            <a:endParaRPr lang="en-US" sz="1100" dirty="0">
              <a:solidFill>
                <a:prstClr val="black"/>
              </a:solidFill>
            </a:endParaRPr>
          </a:p>
        </p:txBody>
      </p:sp>
      <p:sp>
        <p:nvSpPr>
          <p:cNvPr id="18" name="Rectangle 17"/>
          <p:cNvSpPr/>
          <p:nvPr/>
        </p:nvSpPr>
        <p:spPr>
          <a:xfrm>
            <a:off x="6842513" y="3520310"/>
            <a:ext cx="1424008" cy="33351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Scheduler Engine</a:t>
            </a:r>
            <a:endParaRPr lang="en-US" sz="1100" dirty="0">
              <a:solidFill>
                <a:prstClr val="black"/>
              </a:solidFill>
            </a:endParaRPr>
          </a:p>
        </p:txBody>
      </p:sp>
      <p:sp>
        <p:nvSpPr>
          <p:cNvPr id="19" name="Rounded Rectangle 18"/>
          <p:cNvSpPr/>
          <p:nvPr/>
        </p:nvSpPr>
        <p:spPr>
          <a:xfrm>
            <a:off x="6740144" y="2274856"/>
            <a:ext cx="2677772" cy="756045"/>
          </a:xfrm>
          <a:prstGeom prst="roundRect">
            <a:avLst>
              <a:gd name="adj" fmla="val 12874"/>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defTabSz="609585">
              <a:lnSpc>
                <a:spcPct val="85000"/>
              </a:lnSpc>
            </a:pPr>
            <a:r>
              <a:rPr lang="en-US" sz="1200" b="1" dirty="0">
                <a:solidFill>
                  <a:prstClr val="white"/>
                </a:solidFill>
              </a:rPr>
              <a:t>Analytics Value </a:t>
            </a:r>
            <a:r>
              <a:rPr lang="en-US" sz="1200" b="1" dirty="0" smtClean="0">
                <a:solidFill>
                  <a:prstClr val="white"/>
                </a:solidFill>
              </a:rPr>
              <a:t>Packs</a:t>
            </a:r>
            <a:endParaRPr lang="en-US" sz="1200" b="1" dirty="0">
              <a:solidFill>
                <a:prstClr val="white"/>
              </a:solidFill>
            </a:endParaRPr>
          </a:p>
        </p:txBody>
      </p:sp>
      <p:sp>
        <p:nvSpPr>
          <p:cNvPr id="20" name="Round Diagonal Corner Rectangle 19"/>
          <p:cNvSpPr/>
          <p:nvPr/>
        </p:nvSpPr>
        <p:spPr>
          <a:xfrm flipH="1">
            <a:off x="6994764" y="2348187"/>
            <a:ext cx="2213339" cy="331867"/>
          </a:xfrm>
          <a:prstGeom prst="round2DiagRect">
            <a:avLst>
              <a:gd name="adj1" fmla="val 0"/>
              <a:gd name="adj2"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US" sz="1100" dirty="0" smtClean="0">
                <a:solidFill>
                  <a:prstClr val="black"/>
                </a:solidFill>
              </a:rPr>
              <a:t>Context Preferences Value Pack</a:t>
            </a:r>
            <a:endParaRPr lang="en-US" sz="1100" dirty="0">
              <a:solidFill>
                <a:prstClr val="black"/>
              </a:solidFill>
            </a:endParaRPr>
          </a:p>
        </p:txBody>
      </p:sp>
      <p:sp>
        <p:nvSpPr>
          <p:cNvPr id="21" name="Rectangle 20"/>
          <p:cNvSpPr/>
          <p:nvPr/>
        </p:nvSpPr>
        <p:spPr>
          <a:xfrm>
            <a:off x="225778" y="2034100"/>
            <a:ext cx="91031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 PDE binary files</a:t>
            </a:r>
            <a:endParaRPr lang="en-US" sz="1100" b="1" dirty="0">
              <a:solidFill>
                <a:prstClr val="black"/>
              </a:solidFill>
            </a:endParaRPr>
          </a:p>
        </p:txBody>
      </p:sp>
      <p:sp>
        <p:nvSpPr>
          <p:cNvPr id="23" name="Right Arrow 22"/>
          <p:cNvSpPr/>
          <p:nvPr/>
        </p:nvSpPr>
        <p:spPr>
          <a:xfrm>
            <a:off x="9790225" y="3083222"/>
            <a:ext cx="989524" cy="23852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sp>
        <p:nvSpPr>
          <p:cNvPr id="27" name="Can 26"/>
          <p:cNvSpPr/>
          <p:nvPr/>
        </p:nvSpPr>
        <p:spPr>
          <a:xfrm>
            <a:off x="8341605" y="3178416"/>
            <a:ext cx="898565" cy="542797"/>
          </a:xfrm>
          <a:prstGeom prst="can">
            <a:avLst/>
          </a:prstGeom>
          <a:solidFill>
            <a:srgbClr val="C4ED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28" name="Picture 27"/>
          <p:cNvPicPr>
            <a:picLocks noChangeAspect="1"/>
          </p:cNvPicPr>
          <p:nvPr/>
        </p:nvPicPr>
        <p:blipFill>
          <a:blip r:embed="rId2"/>
          <a:stretch>
            <a:fillRect/>
          </a:stretch>
        </p:blipFill>
        <p:spPr>
          <a:xfrm>
            <a:off x="8465129" y="3371350"/>
            <a:ext cx="656490" cy="220538"/>
          </a:xfrm>
          <a:prstGeom prst="rect">
            <a:avLst/>
          </a:prstGeom>
          <a:ln>
            <a:noFill/>
          </a:ln>
        </p:spPr>
      </p:pic>
      <p:sp>
        <p:nvSpPr>
          <p:cNvPr id="29" name="Rounded Rectangle 28"/>
          <p:cNvSpPr/>
          <p:nvPr/>
        </p:nvSpPr>
        <p:spPr>
          <a:xfrm>
            <a:off x="2277365" y="1545265"/>
            <a:ext cx="3307518" cy="35529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b"/>
          <a:lstStyle/>
          <a:p>
            <a:pPr algn="ctr"/>
            <a:endParaRPr lang="en-US" sz="1867" b="1" dirty="0">
              <a:solidFill>
                <a:prstClr val="black">
                  <a:lumMod val="50000"/>
                  <a:lumOff val="50000"/>
                </a:prstClr>
              </a:solidFill>
            </a:endParaRPr>
          </a:p>
        </p:txBody>
      </p:sp>
      <p:sp>
        <p:nvSpPr>
          <p:cNvPr id="32" name="Rectangle 31"/>
          <p:cNvSpPr/>
          <p:nvPr/>
        </p:nvSpPr>
        <p:spPr>
          <a:xfrm>
            <a:off x="2991796" y="3499886"/>
            <a:ext cx="1819921" cy="707886"/>
          </a:xfrm>
          <a:prstGeom prst="rect">
            <a:avLst/>
          </a:prstGeom>
          <a:solidFill>
            <a:schemeClr val="accent1">
              <a:lumMod val="20000"/>
              <a:lumOff val="80000"/>
            </a:schemeClr>
          </a:solidFill>
        </p:spPr>
        <p:txBody>
          <a:bodyPr wrap="none">
            <a:spAutoFit/>
          </a:bodyPr>
          <a:lstStyle/>
          <a:p>
            <a:pPr algn="ctr"/>
            <a:r>
              <a:rPr lang="it-IT" sz="2000" b="1" dirty="0" smtClean="0">
                <a:solidFill>
                  <a:prstClr val="black"/>
                </a:solidFill>
              </a:rPr>
              <a:t>HP CMS </a:t>
            </a:r>
          </a:p>
          <a:p>
            <a:pPr algn="ctr"/>
            <a:r>
              <a:rPr lang="it-IT" sz="2000" b="1" dirty="0" smtClean="0">
                <a:solidFill>
                  <a:prstClr val="black"/>
                </a:solidFill>
              </a:rPr>
              <a:t>ETL Function</a:t>
            </a:r>
            <a:endParaRPr lang="en-US" sz="2000" b="1" dirty="0">
              <a:solidFill>
                <a:prstClr val="black"/>
              </a:solidFill>
            </a:endParaRPr>
          </a:p>
        </p:txBody>
      </p:sp>
      <p:sp>
        <p:nvSpPr>
          <p:cNvPr id="33" name="Right Arrow 32"/>
          <p:cNvSpPr/>
          <p:nvPr/>
        </p:nvSpPr>
        <p:spPr>
          <a:xfrm>
            <a:off x="5553499" y="3055123"/>
            <a:ext cx="956656" cy="29182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prstClr val="white"/>
              </a:solidFill>
            </a:endParaRPr>
          </a:p>
        </p:txBody>
      </p:sp>
      <p:pic>
        <p:nvPicPr>
          <p:cNvPr id="34" name="Picture 33"/>
          <p:cNvPicPr>
            <a:picLocks noChangeAspect="1"/>
          </p:cNvPicPr>
          <p:nvPr/>
        </p:nvPicPr>
        <p:blipFill>
          <a:blip r:embed="rId3"/>
          <a:stretch>
            <a:fillRect/>
          </a:stretch>
        </p:blipFill>
        <p:spPr>
          <a:xfrm>
            <a:off x="2677160" y="2103716"/>
            <a:ext cx="2552454" cy="1422082"/>
          </a:xfrm>
          <a:prstGeom prst="rect">
            <a:avLst/>
          </a:prstGeom>
        </p:spPr>
      </p:pic>
      <p:sp>
        <p:nvSpPr>
          <p:cNvPr id="36" name="Rectangle 35"/>
          <p:cNvSpPr/>
          <p:nvPr/>
        </p:nvSpPr>
        <p:spPr>
          <a:xfrm>
            <a:off x="225778" y="3105967"/>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SGS-IWF (XML)</a:t>
            </a:r>
            <a:endParaRPr lang="en-US" sz="1100" b="1" dirty="0">
              <a:solidFill>
                <a:prstClr val="black"/>
              </a:solidFill>
            </a:endParaRPr>
          </a:p>
        </p:txBody>
      </p:sp>
      <p:sp>
        <p:nvSpPr>
          <p:cNvPr id="2" name="TextBox 1"/>
          <p:cNvSpPr txBox="1"/>
          <p:nvPr/>
        </p:nvSpPr>
        <p:spPr>
          <a:xfrm>
            <a:off x="2626364" y="2197889"/>
            <a:ext cx="2500881" cy="400110"/>
          </a:xfrm>
          <a:prstGeom prst="rect">
            <a:avLst/>
          </a:prstGeom>
          <a:noFill/>
        </p:spPr>
        <p:txBody>
          <a:bodyPr wrap="square" rtlCol="0">
            <a:spAutoFit/>
          </a:bodyPr>
          <a:lstStyle/>
          <a:p>
            <a:pPr marL="0" algn="ctr" defTabSz="430213">
              <a:spcAft>
                <a:spcPts val="400"/>
              </a:spcAft>
              <a:buSzPct val="100000"/>
            </a:pPr>
            <a:r>
              <a:rPr lang="en-US" sz="2000" b="1" dirty="0" smtClean="0">
                <a:solidFill>
                  <a:srgbClr val="000000"/>
                </a:solidFill>
                <a:latin typeface="HP Simplified" pitchFamily="34" charset="0"/>
                <a:cs typeface="HP Simplified" pitchFamily="34" charset="0"/>
              </a:rPr>
              <a:t>HADOOP</a:t>
            </a:r>
          </a:p>
        </p:txBody>
      </p:sp>
      <p:sp>
        <p:nvSpPr>
          <p:cNvPr id="3" name="TextBox 2"/>
          <p:cNvSpPr txBox="1"/>
          <p:nvPr/>
        </p:nvSpPr>
        <p:spPr>
          <a:xfrm>
            <a:off x="8455661" y="3513767"/>
            <a:ext cx="826234" cy="200055"/>
          </a:xfrm>
          <a:prstGeom prst="rect">
            <a:avLst/>
          </a:prstGeom>
          <a:noFill/>
        </p:spPr>
        <p:txBody>
          <a:bodyPr wrap="square" rtlCol="0">
            <a:spAutoFit/>
          </a:bodyPr>
          <a:lstStyle/>
          <a:p>
            <a:pPr marL="0" defTabSz="430213">
              <a:spcAft>
                <a:spcPts val="400"/>
              </a:spcAft>
              <a:buSzPct val="100000"/>
            </a:pPr>
            <a:r>
              <a:rPr lang="en-US" sz="700" dirty="0" smtClean="0">
                <a:solidFill>
                  <a:srgbClr val="000000"/>
                </a:solidFill>
                <a:latin typeface="HP Simplified" pitchFamily="34" charset="0"/>
                <a:cs typeface="HP Simplified" pitchFamily="34" charset="0"/>
              </a:rPr>
              <a:t>Database</a:t>
            </a:r>
          </a:p>
        </p:txBody>
      </p:sp>
      <p:sp>
        <p:nvSpPr>
          <p:cNvPr id="35" name="Rectangle 34"/>
          <p:cNvSpPr/>
          <p:nvPr/>
        </p:nvSpPr>
        <p:spPr>
          <a:xfrm>
            <a:off x="225778" y="3982919"/>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Nokia </a:t>
            </a:r>
            <a:r>
              <a:rPr lang="en-US" sz="1100" b="1" dirty="0" err="1" smtClean="0">
                <a:solidFill>
                  <a:prstClr val="black"/>
                </a:solidFill>
              </a:rPr>
              <a:t>vSMSC</a:t>
            </a:r>
            <a:r>
              <a:rPr lang="en-US" sz="1100" b="1" dirty="0" smtClean="0">
                <a:solidFill>
                  <a:prstClr val="black"/>
                </a:solidFill>
              </a:rPr>
              <a:t> (XML)</a:t>
            </a:r>
            <a:endParaRPr lang="en-US" sz="1100" b="1" dirty="0">
              <a:solidFill>
                <a:prstClr val="black"/>
              </a:solidFill>
            </a:endParaRPr>
          </a:p>
        </p:txBody>
      </p:sp>
      <p:sp>
        <p:nvSpPr>
          <p:cNvPr id="39" name="Rectangle 38"/>
          <p:cNvSpPr/>
          <p:nvPr/>
        </p:nvSpPr>
        <p:spPr>
          <a:xfrm>
            <a:off x="1260194"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E911</a:t>
            </a:r>
            <a:endParaRPr lang="en-US" sz="1100" b="1" dirty="0">
              <a:solidFill>
                <a:prstClr val="black"/>
              </a:solidFill>
            </a:endParaRPr>
          </a:p>
        </p:txBody>
      </p:sp>
      <p:sp>
        <p:nvSpPr>
          <p:cNvPr id="40" name="Rectangle 39"/>
          <p:cNvSpPr/>
          <p:nvPr/>
        </p:nvSpPr>
        <p:spPr>
          <a:xfrm>
            <a:off x="2438400" y="5445174"/>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Femtocell</a:t>
            </a:r>
            <a:endParaRPr lang="en-US" sz="1100" b="1" dirty="0">
              <a:solidFill>
                <a:prstClr val="black"/>
              </a:solidFill>
            </a:endParaRPr>
          </a:p>
        </p:txBody>
      </p:sp>
      <p:sp>
        <p:nvSpPr>
          <p:cNvPr id="41" name="TextBox 40"/>
          <p:cNvSpPr txBox="1"/>
          <p:nvPr/>
        </p:nvSpPr>
        <p:spPr>
          <a:xfrm>
            <a:off x="8999388" y="4128818"/>
            <a:ext cx="1379320" cy="338554"/>
          </a:xfrm>
          <a:prstGeom prst="rect">
            <a:avLst/>
          </a:prstGeom>
          <a:noFill/>
        </p:spPr>
        <p:txBody>
          <a:bodyPr wrap="square" rtlCol="0">
            <a:spAutoFit/>
          </a:bodyPr>
          <a:lstStyle/>
          <a:p>
            <a:pPr marL="0" algn="ctr" defTabSz="430213">
              <a:spcAft>
                <a:spcPts val="400"/>
              </a:spcAft>
              <a:buSzPct val="100000"/>
            </a:pPr>
            <a:r>
              <a:rPr lang="en-US" sz="1600" b="1" dirty="0">
                <a:solidFill>
                  <a:prstClr val="black"/>
                </a:solidFill>
              </a:rPr>
              <a:t>HADOOP</a:t>
            </a:r>
          </a:p>
        </p:txBody>
      </p:sp>
      <p:sp>
        <p:nvSpPr>
          <p:cNvPr id="42" name="Rectangle 41"/>
          <p:cNvSpPr/>
          <p:nvPr/>
        </p:nvSpPr>
        <p:spPr>
          <a:xfrm>
            <a:off x="3733800" y="545905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DEG</a:t>
            </a:r>
            <a:endParaRPr lang="en-US" sz="1100" b="1" dirty="0">
              <a:solidFill>
                <a:prstClr val="black"/>
              </a:solidFill>
            </a:endParaRPr>
          </a:p>
        </p:txBody>
      </p:sp>
      <p:sp>
        <p:nvSpPr>
          <p:cNvPr id="43" name="Rectangle 42"/>
          <p:cNvSpPr/>
          <p:nvPr/>
        </p:nvSpPr>
        <p:spPr>
          <a:xfrm>
            <a:off x="5029200" y="5438422"/>
            <a:ext cx="915786" cy="703287"/>
          </a:xfrm>
          <a:prstGeom prst="rect">
            <a:avLst/>
          </a:prstGeom>
          <a:solidFill>
            <a:schemeClr val="bg2"/>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prstClr val="black"/>
                </a:solidFill>
              </a:rPr>
              <a:t>HLR/HSS</a:t>
            </a:r>
            <a:endParaRPr lang="en-US" sz="1100" b="1" dirty="0">
              <a:solidFill>
                <a:prstClr val="black"/>
              </a:solidFill>
            </a:endParaRPr>
          </a:p>
        </p:txBody>
      </p:sp>
      <p:cxnSp>
        <p:nvCxnSpPr>
          <p:cNvPr id="5" name="Straight Arrow Connector 4"/>
          <p:cNvCxnSpPr>
            <a:stCxn id="39" idx="0"/>
          </p:cNvCxnSpPr>
          <p:nvPr/>
        </p:nvCxnSpPr>
        <p:spPr>
          <a:xfrm flipV="1">
            <a:off x="1718087" y="5030471"/>
            <a:ext cx="908277" cy="428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0" idx="0"/>
          </p:cNvCxnSpPr>
          <p:nvPr/>
        </p:nvCxnSpPr>
        <p:spPr>
          <a:xfrm flipV="1">
            <a:off x="2896293" y="5092566"/>
            <a:ext cx="183854" cy="3526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2" idx="0"/>
          </p:cNvCxnSpPr>
          <p:nvPr/>
        </p:nvCxnSpPr>
        <p:spPr>
          <a:xfrm flipH="1" flipV="1">
            <a:off x="4074499" y="5092026"/>
            <a:ext cx="117194" cy="367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0"/>
          </p:cNvCxnSpPr>
          <p:nvPr/>
        </p:nvCxnSpPr>
        <p:spPr>
          <a:xfrm flipH="1" flipV="1">
            <a:off x="5229614" y="5040443"/>
            <a:ext cx="257479" cy="397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3"/>
          </p:cNvCxnSpPr>
          <p:nvPr/>
        </p:nvCxnSpPr>
        <p:spPr>
          <a:xfrm flipV="1">
            <a:off x="1136094" y="2385743"/>
            <a:ext cx="114127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3"/>
          </p:cNvCxnSpPr>
          <p:nvPr/>
        </p:nvCxnSpPr>
        <p:spPr>
          <a:xfrm flipV="1">
            <a:off x="1141564" y="3450542"/>
            <a:ext cx="1159698" cy="7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3"/>
          </p:cNvCxnSpPr>
          <p:nvPr/>
        </p:nvCxnSpPr>
        <p:spPr>
          <a:xfrm flipV="1">
            <a:off x="1141564" y="4327184"/>
            <a:ext cx="1159698" cy="73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1" idx="0"/>
          </p:cNvCxnSpPr>
          <p:nvPr/>
        </p:nvCxnSpPr>
        <p:spPr>
          <a:xfrm>
            <a:off x="9121619" y="3761112"/>
            <a:ext cx="567429" cy="3677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62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Definition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dirty="0"/>
          </a:p>
        </p:txBody>
      </p:sp>
      <p:pic>
        <p:nvPicPr>
          <p:cNvPr id="3" name="Picture 2"/>
          <p:cNvPicPr>
            <a:picLocks noChangeAspect="1"/>
          </p:cNvPicPr>
          <p:nvPr/>
        </p:nvPicPr>
        <p:blipFill>
          <a:blip r:embed="rId3"/>
          <a:stretch>
            <a:fillRect/>
          </a:stretch>
        </p:blipFill>
        <p:spPr>
          <a:xfrm>
            <a:off x="98854" y="148277"/>
            <a:ext cx="11936627" cy="6769100"/>
          </a:xfrm>
          <a:prstGeom prst="rect">
            <a:avLst/>
          </a:prstGeom>
        </p:spPr>
      </p:pic>
    </p:spTree>
    <p:extLst>
      <p:ext uri="{BB962C8B-B14F-4D97-AF65-F5344CB8AC3E}">
        <p14:creationId xmlns:p14="http://schemas.microsoft.com/office/powerpoint/2010/main" val="277696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Flow Batch Execution on hive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dirty="0"/>
          </a:p>
        </p:txBody>
      </p:sp>
      <p:pic>
        <p:nvPicPr>
          <p:cNvPr id="3" name="Picture 2"/>
          <p:cNvPicPr>
            <a:picLocks noChangeAspect="1"/>
          </p:cNvPicPr>
          <p:nvPr/>
        </p:nvPicPr>
        <p:blipFill>
          <a:blip r:embed="rId2"/>
          <a:stretch>
            <a:fillRect/>
          </a:stretch>
        </p:blipFill>
        <p:spPr>
          <a:xfrm>
            <a:off x="107092" y="542925"/>
            <a:ext cx="11964666" cy="5772150"/>
          </a:xfrm>
          <a:prstGeom prst="rect">
            <a:avLst/>
          </a:prstGeom>
        </p:spPr>
      </p:pic>
    </p:spTree>
    <p:extLst>
      <p:ext uri="{BB962C8B-B14F-4D97-AF65-F5344CB8AC3E}">
        <p14:creationId xmlns:p14="http://schemas.microsoft.com/office/powerpoint/2010/main" val="6099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Flow Streaming Execution on Spark</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2795587" y="1171575"/>
            <a:ext cx="6600825" cy="4514850"/>
          </a:xfrm>
          <a:prstGeom prst="rect">
            <a:avLst/>
          </a:prstGeom>
        </p:spPr>
      </p:pic>
    </p:spTree>
    <p:extLst>
      <p:ext uri="{BB962C8B-B14F-4D97-AF65-F5344CB8AC3E}">
        <p14:creationId xmlns:p14="http://schemas.microsoft.com/office/powerpoint/2010/main" val="355893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Flow Monitoring</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64" y="591064"/>
            <a:ext cx="11038703" cy="6209270"/>
          </a:xfrm>
          <a:prstGeom prst="rect">
            <a:avLst/>
          </a:prstGeom>
        </p:spPr>
      </p:pic>
    </p:spTree>
    <p:extLst>
      <p:ext uri="{BB962C8B-B14F-4D97-AF65-F5344CB8AC3E}">
        <p14:creationId xmlns:p14="http://schemas.microsoft.com/office/powerpoint/2010/main" val="231460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Reusable/Extensible </a:t>
            </a:r>
            <a:r>
              <a:rPr lang="en-US" dirty="0" err="1" smtClean="0"/>
              <a:t>Cmd</a:t>
            </a:r>
            <a:r>
              <a:rPr lang="en-US" dirty="0" smtClean="0"/>
              <a:t> Library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dirty="0"/>
          </a:p>
        </p:txBody>
      </p:sp>
      <p:pic>
        <p:nvPicPr>
          <p:cNvPr id="7" name="Picture 6"/>
          <p:cNvPicPr>
            <a:picLocks noChangeAspect="1"/>
          </p:cNvPicPr>
          <p:nvPr/>
        </p:nvPicPr>
        <p:blipFill>
          <a:blip r:embed="rId2"/>
          <a:stretch>
            <a:fillRect/>
          </a:stretch>
        </p:blipFill>
        <p:spPr>
          <a:xfrm>
            <a:off x="1659253" y="629336"/>
            <a:ext cx="8428651" cy="7988301"/>
          </a:xfrm>
          <a:prstGeom prst="rect">
            <a:avLst/>
          </a:prstGeom>
        </p:spPr>
      </p:pic>
    </p:spTree>
    <p:extLst>
      <p:ext uri="{BB962C8B-B14F-4D97-AF65-F5344CB8AC3E}">
        <p14:creationId xmlns:p14="http://schemas.microsoft.com/office/powerpoint/2010/main" val="17618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53" y="116743"/>
            <a:ext cx="10969943" cy="852364"/>
          </a:xfrm>
        </p:spPr>
        <p:txBody>
          <a:bodyPr/>
          <a:lstStyle/>
          <a:p>
            <a:r>
              <a:rPr lang="en-US" dirty="0" smtClean="0"/>
              <a:t>Csv Transform </a:t>
            </a:r>
            <a:r>
              <a:rPr lang="en-US" dirty="0" err="1" smtClean="0"/>
              <a:t>Cmd</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2706768" y="461664"/>
            <a:ext cx="6778464" cy="6527801"/>
          </a:xfrm>
          <a:prstGeom prst="rect">
            <a:avLst/>
          </a:prstGeom>
        </p:spPr>
      </p:pic>
    </p:spTree>
    <p:extLst>
      <p:ext uri="{BB962C8B-B14F-4D97-AF65-F5344CB8AC3E}">
        <p14:creationId xmlns:p14="http://schemas.microsoft.com/office/powerpoint/2010/main" val="13628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9050" algn="ctr">
          <a:solidFill>
            <a:srgbClr val="2AD2C9"/>
          </a:solidFill>
          <a:miter lim="800000"/>
          <a:headEnd/>
          <a:tailEnd/>
        </a:ln>
      </a:spPr>
      <a:bodyPr wrap="square" tIns="0" rIns="0" bIns="0" anchor="ctr">
        <a:spAutoFit/>
      </a:bodyPr>
      <a:lstStyle>
        <a:defPPr marL="36000">
          <a:defRPr sz="1333" dirty="0">
            <a:latin typeface="HP Simplified" panose="020B0604020204020204" pitchFamily="34" charset="0"/>
            <a:ea typeface="PMingLiU" pitchFamily="18" charset="-120"/>
          </a:defRPr>
        </a:defPPr>
      </a:lst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1_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DLON_SpeakerTemplate (3).potx [Read-Only]" id="{758A028E-8E92-42E1-9F63-066E00A5311F}" vid="{E5A01814-44FF-4632-A275-7A2DDC537973}"/>
    </a:ext>
  </a:extLst>
</a:theme>
</file>

<file path=ppt/theme/theme3.xml><?xml version="1.0" encoding="utf-8"?>
<a:theme xmlns:a="http://schemas.openxmlformats.org/drawingml/2006/main" name="2_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DLON_SpeakerTemplate (3).potx [Read-Only]" id="{758A028E-8E92-42E1-9F63-066E00A5311F}" vid="{E5A01814-44FF-4632-A275-7A2DDC537973}"/>
    </a:ext>
  </a:extLst>
</a:theme>
</file>

<file path=ppt/theme/theme4.xml><?xml version="1.0" encoding="utf-8"?>
<a:theme xmlns:a="http://schemas.openxmlformats.org/drawingml/2006/main" name="4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17182</TotalTime>
  <Words>899</Words>
  <Application>Microsoft Office PowerPoint</Application>
  <PresentationFormat>Widescreen</PresentationFormat>
  <Paragraphs>140</Paragraphs>
  <Slides>18</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Metric Bold</vt:lpstr>
      <vt:lpstr>Metric Regular</vt:lpstr>
      <vt:lpstr>Arial</vt:lpstr>
      <vt:lpstr>Calibri</vt:lpstr>
      <vt:lpstr>HP Simplified</vt:lpstr>
      <vt:lpstr>HPE_Standard_Metric_16x9_v2</vt:lpstr>
      <vt:lpstr>1_HPE_Standard_Metric_16x9_v2</vt:lpstr>
      <vt:lpstr>2_HPE_Standard_Metric_16x9_v2</vt:lpstr>
      <vt:lpstr>4_HPE_Standard_Arial_16x9_v2</vt:lpstr>
      <vt:lpstr>Bell CI Requirements: Target Architecture</vt:lpstr>
      <vt:lpstr>Hadoop ETL Demo</vt:lpstr>
      <vt:lpstr>Hadoop ETL Platform</vt:lpstr>
      <vt:lpstr>Flow Definition</vt:lpstr>
      <vt:lpstr>Flow Batch Execution on hive</vt:lpstr>
      <vt:lpstr>Flow Streaming Execution on Spark</vt:lpstr>
      <vt:lpstr>Flow Monitoring</vt:lpstr>
      <vt:lpstr>Reusable/Extensible Cmd Library</vt:lpstr>
      <vt:lpstr>Csv Transform Cmd</vt:lpstr>
      <vt:lpstr>Csv Merge Cmd</vt:lpstr>
      <vt:lpstr>Csv Aggregate Cmd</vt:lpstr>
      <vt:lpstr>Sample Project 1: Location Based Services Analytics  </vt:lpstr>
      <vt:lpstr>LBS (SPS) System Architecture </vt:lpstr>
      <vt:lpstr>Example Project 2: Mobile Terminated Core Nokia Analytics Overview</vt:lpstr>
      <vt:lpstr>Sample Project 2: MTC Core Analysis</vt:lpstr>
      <vt:lpstr>Sample Project 3: E911 Analytic System Architecture </vt:lpstr>
      <vt:lpstr>Sample Project 4: SPC (DEG) Analytics Overview</vt:lpstr>
      <vt:lpstr>Sample Project 5: Femtocell Analytics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FutureCom</dc:title>
  <dc:creator>Runner, Shalanne</dc:creator>
  <cp:lastModifiedBy>Cheng, Yi</cp:lastModifiedBy>
  <cp:revision>602</cp:revision>
  <dcterms:created xsi:type="dcterms:W3CDTF">2015-09-14T23:41:48Z</dcterms:created>
  <dcterms:modified xsi:type="dcterms:W3CDTF">2016-09-30T13:04:35Z</dcterms:modified>
</cp:coreProperties>
</file>