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63" r:id="rId5"/>
    <p:sldId id="259" r:id="rId6"/>
    <p:sldId id="260" r:id="rId7"/>
    <p:sldId id="261"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114" d="100"/>
          <a:sy n="114"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204785B-31E1-4E0F-B5E7-318F1F721DD1}" type="datetimeFigureOut">
              <a:rPr lang="en-US" smtClean="0"/>
              <a:t>5/28/2018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39F6497-B016-46BB-80EE-60656F7D0CF4}" type="slidenum">
              <a:rPr lang="en-US" smtClean="0"/>
              <a:t>‹#›</a:t>
            </a:fld>
            <a:endParaRPr lang="en-US"/>
          </a:p>
        </p:txBody>
      </p:sp>
    </p:spTree>
    <p:extLst>
      <p:ext uri="{BB962C8B-B14F-4D97-AF65-F5344CB8AC3E}">
        <p14:creationId xmlns:p14="http://schemas.microsoft.com/office/powerpoint/2010/main" val="80119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4785B-31E1-4E0F-B5E7-318F1F721DD1}"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F6497-B016-46BB-80EE-60656F7D0CF4}" type="slidenum">
              <a:rPr lang="en-US" smtClean="0"/>
              <a:t>‹#›</a:t>
            </a:fld>
            <a:endParaRPr lang="en-US"/>
          </a:p>
        </p:txBody>
      </p:sp>
    </p:spTree>
    <p:extLst>
      <p:ext uri="{BB962C8B-B14F-4D97-AF65-F5344CB8AC3E}">
        <p14:creationId xmlns:p14="http://schemas.microsoft.com/office/powerpoint/2010/main" val="208926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204785B-31E1-4E0F-B5E7-318F1F721DD1}" type="datetimeFigureOut">
              <a:rPr lang="en-US" smtClean="0"/>
              <a:t>5/28/2018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39F6497-B016-46BB-80EE-60656F7D0CF4}" type="slidenum">
              <a:rPr lang="en-US" smtClean="0"/>
              <a:t>‹#›</a:t>
            </a:fld>
            <a:endParaRPr lang="en-US"/>
          </a:p>
        </p:txBody>
      </p:sp>
    </p:spTree>
    <p:extLst>
      <p:ext uri="{BB962C8B-B14F-4D97-AF65-F5344CB8AC3E}">
        <p14:creationId xmlns:p14="http://schemas.microsoft.com/office/powerpoint/2010/main" val="26299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4785B-31E1-4E0F-B5E7-318F1F721DD1}"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39F6497-B016-46BB-80EE-60656F7D0CF4}" type="slidenum">
              <a:rPr lang="en-US" smtClean="0"/>
              <a:t>‹#›</a:t>
            </a:fld>
            <a:endParaRPr lang="en-US"/>
          </a:p>
        </p:txBody>
      </p:sp>
    </p:spTree>
    <p:extLst>
      <p:ext uri="{BB962C8B-B14F-4D97-AF65-F5344CB8AC3E}">
        <p14:creationId xmlns:p14="http://schemas.microsoft.com/office/powerpoint/2010/main" val="97341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204785B-31E1-4E0F-B5E7-318F1F721DD1}" type="datetimeFigureOut">
              <a:rPr lang="en-US" smtClean="0"/>
              <a:t>5/28/2018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39F6497-B016-46BB-80EE-60656F7D0CF4}" type="slidenum">
              <a:rPr lang="en-US" smtClean="0"/>
              <a:t>‹#›</a:t>
            </a:fld>
            <a:endParaRPr lang="en-US"/>
          </a:p>
        </p:txBody>
      </p:sp>
    </p:spTree>
    <p:extLst>
      <p:ext uri="{BB962C8B-B14F-4D97-AF65-F5344CB8AC3E}">
        <p14:creationId xmlns:p14="http://schemas.microsoft.com/office/powerpoint/2010/main" val="330909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4785B-31E1-4E0F-B5E7-318F1F721DD1}"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F6497-B016-46BB-80EE-60656F7D0CF4}" type="slidenum">
              <a:rPr lang="en-US" smtClean="0"/>
              <a:t>‹#›</a:t>
            </a:fld>
            <a:endParaRPr lang="en-US"/>
          </a:p>
        </p:txBody>
      </p:sp>
    </p:spTree>
    <p:extLst>
      <p:ext uri="{BB962C8B-B14F-4D97-AF65-F5344CB8AC3E}">
        <p14:creationId xmlns:p14="http://schemas.microsoft.com/office/powerpoint/2010/main" val="16477079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4785B-31E1-4E0F-B5E7-318F1F721DD1}"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F6497-B016-46BB-80EE-60656F7D0CF4}" type="slidenum">
              <a:rPr lang="en-US" smtClean="0"/>
              <a:t>‹#›</a:t>
            </a:fld>
            <a:endParaRPr lang="en-US"/>
          </a:p>
        </p:txBody>
      </p:sp>
    </p:spTree>
    <p:extLst>
      <p:ext uri="{BB962C8B-B14F-4D97-AF65-F5344CB8AC3E}">
        <p14:creationId xmlns:p14="http://schemas.microsoft.com/office/powerpoint/2010/main" val="5607322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204785B-31E1-4E0F-B5E7-318F1F721DD1}"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F6497-B016-46BB-80EE-60656F7D0CF4}"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297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4785B-31E1-4E0F-B5E7-318F1F721DD1}"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F6497-B016-46BB-80EE-60656F7D0CF4}" type="slidenum">
              <a:rPr lang="en-US" smtClean="0"/>
              <a:t>‹#›</a:t>
            </a:fld>
            <a:endParaRPr lang="en-US"/>
          </a:p>
        </p:txBody>
      </p:sp>
    </p:spTree>
    <p:extLst>
      <p:ext uri="{BB962C8B-B14F-4D97-AF65-F5344CB8AC3E}">
        <p14:creationId xmlns:p14="http://schemas.microsoft.com/office/powerpoint/2010/main" val="363224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04785B-31E1-4E0F-B5E7-318F1F721DD1}" type="datetimeFigureOut">
              <a:rPr lang="en-US" smtClean="0"/>
              <a:t>5/28/2018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39F6497-B016-46BB-80EE-60656F7D0CF4}" type="slidenum">
              <a:rPr lang="en-US" smtClean="0"/>
              <a:t>‹#›</a:t>
            </a:fld>
            <a:endParaRPr lang="en-US"/>
          </a:p>
        </p:txBody>
      </p:sp>
    </p:spTree>
    <p:extLst>
      <p:ext uri="{BB962C8B-B14F-4D97-AF65-F5344CB8AC3E}">
        <p14:creationId xmlns:p14="http://schemas.microsoft.com/office/powerpoint/2010/main" val="32256855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04785B-31E1-4E0F-B5E7-318F1F721DD1}"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F6497-B016-46BB-80EE-60656F7D0CF4}" type="slidenum">
              <a:rPr lang="en-US" smtClean="0"/>
              <a:t>‹#›</a:t>
            </a:fld>
            <a:endParaRPr lang="en-US"/>
          </a:p>
        </p:txBody>
      </p:sp>
    </p:spTree>
    <p:extLst>
      <p:ext uri="{BB962C8B-B14F-4D97-AF65-F5344CB8AC3E}">
        <p14:creationId xmlns:p14="http://schemas.microsoft.com/office/powerpoint/2010/main" val="282414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204785B-31E1-4E0F-B5E7-318F1F721DD1}" type="datetimeFigureOut">
              <a:rPr lang="en-US" smtClean="0"/>
              <a:t>5/28/2018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39F6497-B016-46BB-80EE-60656F7D0CF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660942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BF2E-F6F5-47C1-BF15-944F62F18DC6}"/>
              </a:ext>
            </a:extLst>
          </p:cNvPr>
          <p:cNvSpPr>
            <a:spLocks noGrp="1"/>
          </p:cNvSpPr>
          <p:nvPr>
            <p:ph type="ctrTitle"/>
          </p:nvPr>
        </p:nvSpPr>
        <p:spPr/>
        <p:txBody>
          <a:bodyPr/>
          <a:lstStyle/>
          <a:p>
            <a:r>
              <a:rPr lang="en-US" dirty="0"/>
              <a:t>Credit Decision Update Process Overview</a:t>
            </a:r>
          </a:p>
        </p:txBody>
      </p:sp>
      <p:sp>
        <p:nvSpPr>
          <p:cNvPr id="3" name="Subtitle 2">
            <a:extLst>
              <a:ext uri="{FF2B5EF4-FFF2-40B4-BE49-F238E27FC236}">
                <a16:creationId xmlns:a16="http://schemas.microsoft.com/office/drawing/2014/main" id="{6AC1FAF9-CA24-46F2-AA82-641931656496}"/>
              </a:ext>
            </a:extLst>
          </p:cNvPr>
          <p:cNvSpPr>
            <a:spLocks noGrp="1"/>
          </p:cNvSpPr>
          <p:nvPr>
            <p:ph type="subTitle" idx="1"/>
          </p:nvPr>
        </p:nvSpPr>
        <p:spPr/>
        <p:txBody>
          <a:bodyPr>
            <a:normAutofit fontScale="92500" lnSpcReduction="20000"/>
          </a:bodyPr>
          <a:lstStyle/>
          <a:p>
            <a:r>
              <a:rPr lang="en-US" dirty="0"/>
              <a:t>Prepared for Credit One </a:t>
            </a:r>
          </a:p>
          <a:p>
            <a:r>
              <a:rPr lang="en-US" dirty="0"/>
              <a:t>By Phillip Roman</a:t>
            </a:r>
          </a:p>
        </p:txBody>
      </p:sp>
    </p:spTree>
    <p:extLst>
      <p:ext uri="{BB962C8B-B14F-4D97-AF65-F5344CB8AC3E}">
        <p14:creationId xmlns:p14="http://schemas.microsoft.com/office/powerpoint/2010/main" val="217427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F23B-1646-4EC5-9300-CBD9809A894D}"/>
              </a:ext>
            </a:extLst>
          </p:cNvPr>
          <p:cNvSpPr>
            <a:spLocks noGrp="1"/>
          </p:cNvSpPr>
          <p:nvPr>
            <p:ph type="title"/>
          </p:nvPr>
        </p:nvSpPr>
        <p:spPr/>
        <p:txBody>
          <a:bodyPr/>
          <a:lstStyle/>
          <a:p>
            <a:r>
              <a:rPr lang="en-US" b="1" u="sng" dirty="0"/>
              <a:t>BADIR - A</a:t>
            </a:r>
            <a:r>
              <a:rPr lang="en-US" u="sng" dirty="0"/>
              <a:t>nalysis plan</a:t>
            </a:r>
            <a:endParaRPr lang="en-US" dirty="0"/>
          </a:p>
        </p:txBody>
      </p:sp>
      <p:sp>
        <p:nvSpPr>
          <p:cNvPr id="3" name="Content Placeholder 2">
            <a:extLst>
              <a:ext uri="{FF2B5EF4-FFF2-40B4-BE49-F238E27FC236}">
                <a16:creationId xmlns:a16="http://schemas.microsoft.com/office/drawing/2014/main" id="{B1AA2914-F752-4B54-BB50-C529743DAE87}"/>
              </a:ext>
            </a:extLst>
          </p:cNvPr>
          <p:cNvSpPr>
            <a:spLocks noGrp="1"/>
          </p:cNvSpPr>
          <p:nvPr>
            <p:ph idx="1"/>
          </p:nvPr>
        </p:nvSpPr>
        <p:spPr/>
        <p:txBody>
          <a:bodyPr>
            <a:normAutofit fontScale="92500" lnSpcReduction="20000"/>
          </a:bodyPr>
          <a:lstStyle/>
          <a:p>
            <a:pPr lvl="0"/>
            <a:r>
              <a:rPr lang="en-US" dirty="0"/>
              <a:t>What is the analysis goal?</a:t>
            </a:r>
            <a:endParaRPr lang="en-US" sz="2400" dirty="0"/>
          </a:p>
          <a:p>
            <a:pPr lvl="1"/>
            <a:r>
              <a:rPr lang="en-US" dirty="0"/>
              <a:t>We have been asked to design and implement a solution to predict customers who are likely to default on loans. </a:t>
            </a:r>
            <a:endParaRPr lang="en-US" sz="2000" dirty="0"/>
          </a:p>
          <a:p>
            <a:pPr lvl="0"/>
            <a:r>
              <a:rPr lang="en-US" dirty="0"/>
              <a:t>What hypotheses are to be tested?</a:t>
            </a:r>
            <a:endParaRPr lang="en-US" sz="2400" dirty="0"/>
          </a:p>
          <a:p>
            <a:pPr lvl="1"/>
            <a:r>
              <a:rPr lang="en-US" dirty="0"/>
              <a:t>There is an understanding that customers who default on other bills are likely to default on the targeted loan.  </a:t>
            </a:r>
            <a:endParaRPr lang="en-US" sz="2000" dirty="0"/>
          </a:p>
          <a:p>
            <a:pPr lvl="0"/>
            <a:r>
              <a:rPr lang="en-US" dirty="0"/>
              <a:t>What data is required/available to test the hypotheses?</a:t>
            </a:r>
            <a:endParaRPr lang="en-US" sz="2400" dirty="0"/>
          </a:p>
          <a:p>
            <a:pPr lvl="1"/>
            <a:r>
              <a:rPr lang="en-US" dirty="0"/>
              <a:t>We have payment history for 6 previous months. We also have the bill amount and amount paid. </a:t>
            </a:r>
            <a:endParaRPr lang="en-US" sz="2000" dirty="0"/>
          </a:p>
          <a:p>
            <a:pPr lvl="0"/>
            <a:r>
              <a:rPr lang="en-US" dirty="0"/>
              <a:t>What methodology(-</a:t>
            </a:r>
            <a:r>
              <a:rPr lang="en-US" dirty="0" err="1"/>
              <a:t>ies</a:t>
            </a:r>
            <a:r>
              <a:rPr lang="en-US" dirty="0"/>
              <a:t>) will you employ?</a:t>
            </a:r>
            <a:endParaRPr lang="en-US" sz="2400" dirty="0"/>
          </a:p>
          <a:p>
            <a:pPr lvl="1"/>
            <a:r>
              <a:rPr lang="en-US" dirty="0"/>
              <a:t>Default rate from customer segmentation of customers that had late payments and that did not have late payments. Segmentation analysis can help validate assumptions between different groups of customers. Also, correlation analysis can help determine the relationship between different attributes. Features that are highly correlated should be included in the analysis. </a:t>
            </a:r>
            <a:endParaRPr lang="en-US" sz="2000" dirty="0"/>
          </a:p>
          <a:p>
            <a:pPr lvl="0"/>
            <a:r>
              <a:rPr lang="en-US" dirty="0"/>
              <a:t>What is the project plan (timeline and milestones, risks, phasing, prioritization, …)?</a:t>
            </a:r>
            <a:endParaRPr lang="en-US" sz="2400" dirty="0"/>
          </a:p>
          <a:p>
            <a:pPr lvl="1"/>
            <a:r>
              <a:rPr lang="en-US" dirty="0"/>
              <a:t>The timeline will be dictated by the client. Once the initial meeting has been established. </a:t>
            </a:r>
            <a:endParaRPr lang="en-US" sz="2000" dirty="0"/>
          </a:p>
          <a:p>
            <a:endParaRPr lang="en-US" dirty="0"/>
          </a:p>
        </p:txBody>
      </p:sp>
    </p:spTree>
    <p:extLst>
      <p:ext uri="{BB962C8B-B14F-4D97-AF65-F5344CB8AC3E}">
        <p14:creationId xmlns:p14="http://schemas.microsoft.com/office/powerpoint/2010/main" val="218788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559C-B0CC-446B-A45B-F30BD80CB982}"/>
              </a:ext>
            </a:extLst>
          </p:cNvPr>
          <p:cNvSpPr>
            <a:spLocks noGrp="1"/>
          </p:cNvSpPr>
          <p:nvPr>
            <p:ph type="title"/>
          </p:nvPr>
        </p:nvSpPr>
        <p:spPr/>
        <p:txBody>
          <a:bodyPr/>
          <a:lstStyle/>
          <a:p>
            <a:r>
              <a:rPr lang="en-US" b="1" u="sng" dirty="0"/>
              <a:t>BADIR - D</a:t>
            </a:r>
            <a:r>
              <a:rPr lang="en-US" u="sng" dirty="0"/>
              <a:t>ata collection</a:t>
            </a:r>
            <a:endParaRPr lang="en-US" dirty="0"/>
          </a:p>
        </p:txBody>
      </p:sp>
      <p:sp>
        <p:nvSpPr>
          <p:cNvPr id="3" name="Content Placeholder 2">
            <a:extLst>
              <a:ext uri="{FF2B5EF4-FFF2-40B4-BE49-F238E27FC236}">
                <a16:creationId xmlns:a16="http://schemas.microsoft.com/office/drawing/2014/main" id="{9B8A2508-1A8E-4F33-ABD4-3EF9BC6103F4}"/>
              </a:ext>
            </a:extLst>
          </p:cNvPr>
          <p:cNvSpPr>
            <a:spLocks noGrp="1"/>
          </p:cNvSpPr>
          <p:nvPr>
            <p:ph idx="1"/>
          </p:nvPr>
        </p:nvSpPr>
        <p:spPr/>
        <p:txBody>
          <a:bodyPr/>
          <a:lstStyle/>
          <a:p>
            <a:pPr lvl="0"/>
            <a:r>
              <a:rPr lang="en-US" dirty="0"/>
              <a:t>From where can the data be obtained?</a:t>
            </a:r>
            <a:endParaRPr lang="en-US" sz="2400" dirty="0"/>
          </a:p>
          <a:p>
            <a:pPr lvl="1"/>
            <a:r>
              <a:rPr lang="en-US" dirty="0"/>
              <a:t>The data was provided by the client and includes payment history and default status of 30,000 customers. </a:t>
            </a:r>
            <a:endParaRPr lang="en-US" sz="2000" dirty="0"/>
          </a:p>
          <a:p>
            <a:pPr lvl="0"/>
            <a:r>
              <a:rPr lang="en-US" dirty="0"/>
              <a:t>How must the data be cleansed and validated?</a:t>
            </a:r>
            <a:endParaRPr lang="en-US" sz="2400" dirty="0"/>
          </a:p>
          <a:p>
            <a:pPr lvl="1"/>
            <a:r>
              <a:rPr lang="en-US" dirty="0"/>
              <a:t>The data is structured in a table and does not include any null values. The payment and balance fields do have large ranges that will make analysis difficult. There are a few different tactics that can be implemented to ensure that proper analysis can be conducted. The fields can be bucketed into appropriate groups or normalized to show distance between the different points. </a:t>
            </a:r>
            <a:endParaRPr lang="en-US" sz="2000" dirty="0"/>
          </a:p>
          <a:p>
            <a:endParaRPr lang="en-US" dirty="0"/>
          </a:p>
        </p:txBody>
      </p:sp>
    </p:spTree>
    <p:extLst>
      <p:ext uri="{BB962C8B-B14F-4D97-AF65-F5344CB8AC3E}">
        <p14:creationId xmlns:p14="http://schemas.microsoft.com/office/powerpoint/2010/main" val="204543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7E6B3-699B-4814-A32E-5B9D3CF860B5}"/>
              </a:ext>
            </a:extLst>
          </p:cNvPr>
          <p:cNvSpPr>
            <a:spLocks noGrp="1"/>
          </p:cNvSpPr>
          <p:nvPr>
            <p:ph type="title"/>
          </p:nvPr>
        </p:nvSpPr>
        <p:spPr/>
        <p:txBody>
          <a:bodyPr/>
          <a:lstStyle/>
          <a:p>
            <a:r>
              <a:rPr lang="en-US" b="1" u="sng" dirty="0"/>
              <a:t>BADIR - I</a:t>
            </a:r>
            <a:r>
              <a:rPr lang="en-US" u="sng" dirty="0"/>
              <a:t>nsights</a:t>
            </a:r>
            <a:endParaRPr lang="en-US" dirty="0"/>
          </a:p>
        </p:txBody>
      </p:sp>
      <p:sp>
        <p:nvSpPr>
          <p:cNvPr id="3" name="Content Placeholder 2">
            <a:extLst>
              <a:ext uri="{FF2B5EF4-FFF2-40B4-BE49-F238E27FC236}">
                <a16:creationId xmlns:a16="http://schemas.microsoft.com/office/drawing/2014/main" id="{48532245-CDF4-4FD3-9BAC-BA09F96DB327}"/>
              </a:ext>
            </a:extLst>
          </p:cNvPr>
          <p:cNvSpPr>
            <a:spLocks noGrp="1"/>
          </p:cNvSpPr>
          <p:nvPr>
            <p:ph idx="1"/>
          </p:nvPr>
        </p:nvSpPr>
        <p:spPr/>
        <p:txBody>
          <a:bodyPr>
            <a:normAutofit lnSpcReduction="10000"/>
          </a:bodyPr>
          <a:lstStyle/>
          <a:p>
            <a:pPr lvl="0"/>
            <a:r>
              <a:rPr lang="en-US" dirty="0"/>
              <a:t>What patterns do you see in the data?</a:t>
            </a:r>
            <a:endParaRPr lang="en-US" sz="2400" dirty="0"/>
          </a:p>
          <a:p>
            <a:pPr lvl="1"/>
            <a:r>
              <a:rPr lang="en-US" dirty="0"/>
              <a:t>Significant patterns have not been observed in the preliminary views.</a:t>
            </a:r>
            <a:endParaRPr lang="en-US" sz="2000" dirty="0"/>
          </a:p>
          <a:p>
            <a:pPr lvl="0"/>
            <a:r>
              <a:rPr lang="en-US" dirty="0"/>
              <a:t>Are each of the hypotheses proven or disproven?</a:t>
            </a:r>
            <a:endParaRPr lang="en-US" sz="2400" dirty="0"/>
          </a:p>
          <a:p>
            <a:pPr lvl="1"/>
            <a:r>
              <a:rPr lang="en-US" dirty="0"/>
              <a:t>Hypotheses have yet to be tested. </a:t>
            </a:r>
            <a:endParaRPr lang="en-US" sz="2000" dirty="0"/>
          </a:p>
          <a:p>
            <a:pPr lvl="0"/>
            <a:r>
              <a:rPr lang="en-US" dirty="0"/>
              <a:t>How much confidence should stakeholders place in the results?</a:t>
            </a:r>
            <a:endParaRPr lang="en-US" sz="2400" dirty="0"/>
          </a:p>
          <a:p>
            <a:pPr lvl="1"/>
            <a:r>
              <a:rPr lang="en-US" dirty="0"/>
              <a:t>Data analytics have varying levels of confidence based on the methodologies used. Models used for prediction will have corresponding confidence intervals based on based on training data. </a:t>
            </a:r>
            <a:endParaRPr lang="en-US" sz="2000" dirty="0"/>
          </a:p>
          <a:p>
            <a:pPr lvl="0"/>
            <a:r>
              <a:rPr lang="en-US" dirty="0"/>
              <a:t>How do you rank your findings in terms of quantified impact on the business?</a:t>
            </a:r>
            <a:endParaRPr lang="en-US" sz="2400" dirty="0"/>
          </a:p>
          <a:p>
            <a:pPr lvl="1"/>
            <a:r>
              <a:rPr lang="en-US" dirty="0"/>
              <a:t>The findings of this analysis should have lasting impacts to the business. The client is looking to better predict default. Once a better model is developed, the default rates will be reduced and insuring the repayment of borrowed money will be paid back with interest. </a:t>
            </a:r>
            <a:endParaRPr lang="en-US" sz="2000" dirty="0"/>
          </a:p>
          <a:p>
            <a:endParaRPr lang="en-US" dirty="0"/>
          </a:p>
        </p:txBody>
      </p:sp>
    </p:spTree>
    <p:extLst>
      <p:ext uri="{BB962C8B-B14F-4D97-AF65-F5344CB8AC3E}">
        <p14:creationId xmlns:p14="http://schemas.microsoft.com/office/powerpoint/2010/main" val="81348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9342-4D6C-44B1-AD78-09BD31AC38C3}"/>
              </a:ext>
            </a:extLst>
          </p:cNvPr>
          <p:cNvSpPr>
            <a:spLocks noGrp="1"/>
          </p:cNvSpPr>
          <p:nvPr>
            <p:ph type="title"/>
          </p:nvPr>
        </p:nvSpPr>
        <p:spPr/>
        <p:txBody>
          <a:bodyPr/>
          <a:lstStyle/>
          <a:p>
            <a:r>
              <a:rPr lang="en-US" b="1" u="sng" dirty="0"/>
              <a:t>BADIR - R</a:t>
            </a:r>
            <a:r>
              <a:rPr lang="en-US" u="sng" dirty="0"/>
              <a:t>ecommendation</a:t>
            </a:r>
            <a:endParaRPr lang="en-US" dirty="0"/>
          </a:p>
        </p:txBody>
      </p:sp>
      <p:sp>
        <p:nvSpPr>
          <p:cNvPr id="3" name="Content Placeholder 2">
            <a:extLst>
              <a:ext uri="{FF2B5EF4-FFF2-40B4-BE49-F238E27FC236}">
                <a16:creationId xmlns:a16="http://schemas.microsoft.com/office/drawing/2014/main" id="{0DF4EEA8-FE4A-4953-86E1-4D2E84F6BE84}"/>
              </a:ext>
            </a:extLst>
          </p:cNvPr>
          <p:cNvSpPr>
            <a:spLocks noGrp="1"/>
          </p:cNvSpPr>
          <p:nvPr>
            <p:ph idx="1"/>
          </p:nvPr>
        </p:nvSpPr>
        <p:spPr/>
        <p:txBody>
          <a:bodyPr/>
          <a:lstStyle/>
          <a:p>
            <a:pPr lvl="0"/>
            <a:r>
              <a:rPr lang="en-US" dirty="0"/>
              <a:t>How can you most effectively present the results of your analysis to your stakeholders (in terms they can understand and in alignment with information they’ll value)?</a:t>
            </a:r>
            <a:endParaRPr lang="en-US" sz="2400" dirty="0"/>
          </a:p>
          <a:p>
            <a:pPr lvl="1"/>
            <a:r>
              <a:rPr lang="en-US" dirty="0"/>
              <a:t>The results will be shared with the client in two forms. There will be a technical analysis report that is given to the client and shared with system engineers for implementation into their credit systems. Furthermore, the finding will also be shared with the leadership team in a non-technical executive summary. The high-level concepts of the model will be broken down and outlined for consumption. </a:t>
            </a:r>
            <a:endParaRPr lang="en-US" sz="2000" dirty="0"/>
          </a:p>
          <a:p>
            <a:endParaRPr lang="en-US" dirty="0"/>
          </a:p>
        </p:txBody>
      </p:sp>
    </p:spTree>
    <p:extLst>
      <p:ext uri="{BB962C8B-B14F-4D97-AF65-F5344CB8AC3E}">
        <p14:creationId xmlns:p14="http://schemas.microsoft.com/office/powerpoint/2010/main" val="29636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C284-3477-4124-96DC-35E7CDA4E2AC}"/>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C9871391-51C0-456F-8752-E1261B192F1F}"/>
              </a:ext>
            </a:extLst>
          </p:cNvPr>
          <p:cNvSpPr>
            <a:spLocks noGrp="1"/>
          </p:cNvSpPr>
          <p:nvPr>
            <p:ph idx="1"/>
          </p:nvPr>
        </p:nvSpPr>
        <p:spPr/>
        <p:txBody>
          <a:bodyPr/>
          <a:lstStyle/>
          <a:p>
            <a:r>
              <a:rPr lang="en-US" dirty="0"/>
              <a:t>The goal is to determine whether the insights that can be derived from the customer’s payment history is consistent enough to be used to determine the probability of default. Below are the three top outcomes:</a:t>
            </a:r>
            <a:endParaRPr lang="en-US" dirty="0">
              <a:effectLst/>
            </a:endParaRPr>
          </a:p>
          <a:p>
            <a:pPr lvl="1"/>
            <a:r>
              <a:rPr lang="en-US" dirty="0"/>
              <a:t>Identify customer attributes that are correlated to default status.</a:t>
            </a:r>
            <a:endParaRPr lang="en-US" sz="2000" dirty="0"/>
          </a:p>
          <a:p>
            <a:pPr lvl="1"/>
            <a:r>
              <a:rPr lang="en-US" dirty="0"/>
              <a:t>Utilize identified attributes to create a better credit approval model.</a:t>
            </a:r>
            <a:endParaRPr lang="en-US" sz="2000" dirty="0"/>
          </a:p>
          <a:p>
            <a:pPr lvl="1"/>
            <a:r>
              <a:rPr lang="en-US" dirty="0"/>
              <a:t>Reduce default rate by implementing model in production.</a:t>
            </a:r>
            <a:endParaRPr lang="en-US" sz="2000" dirty="0"/>
          </a:p>
          <a:p>
            <a:pPr lvl="1"/>
            <a:endParaRPr lang="en-US" dirty="0"/>
          </a:p>
        </p:txBody>
      </p:sp>
    </p:spTree>
    <p:extLst>
      <p:ext uri="{BB962C8B-B14F-4D97-AF65-F5344CB8AC3E}">
        <p14:creationId xmlns:p14="http://schemas.microsoft.com/office/powerpoint/2010/main" val="22244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2571-9DF3-4F4D-B06F-C49B11425C87}"/>
              </a:ext>
            </a:extLst>
          </p:cNvPr>
          <p:cNvSpPr>
            <a:spLocks noGrp="1"/>
          </p:cNvSpPr>
          <p:nvPr>
            <p:ph type="title"/>
          </p:nvPr>
        </p:nvSpPr>
        <p:spPr/>
        <p:txBody>
          <a:bodyPr/>
          <a:lstStyle/>
          <a:p>
            <a:r>
              <a:rPr lang="en-US" dirty="0"/>
              <a:t>Data Science Framework</a:t>
            </a:r>
          </a:p>
        </p:txBody>
      </p:sp>
      <p:sp>
        <p:nvSpPr>
          <p:cNvPr id="3" name="Content Placeholder 2">
            <a:extLst>
              <a:ext uri="{FF2B5EF4-FFF2-40B4-BE49-F238E27FC236}">
                <a16:creationId xmlns:a16="http://schemas.microsoft.com/office/drawing/2014/main" id="{BFE4458D-F7CF-4746-A0C2-3713E58AE4FC}"/>
              </a:ext>
            </a:extLst>
          </p:cNvPr>
          <p:cNvSpPr>
            <a:spLocks noGrp="1"/>
          </p:cNvSpPr>
          <p:nvPr>
            <p:ph idx="1"/>
          </p:nvPr>
        </p:nvSpPr>
        <p:spPr/>
        <p:txBody>
          <a:bodyPr>
            <a:normAutofit/>
          </a:bodyPr>
          <a:lstStyle/>
          <a:p>
            <a:r>
              <a:rPr lang="en-US" dirty="0"/>
              <a:t>The BADIR framework is the best to use for this situation. </a:t>
            </a:r>
          </a:p>
          <a:p>
            <a:r>
              <a:rPr lang="en-US" dirty="0"/>
              <a:t>BADIR stands for:</a:t>
            </a:r>
          </a:p>
          <a:p>
            <a:pPr lvl="1"/>
            <a:r>
              <a:rPr lang="en-US" dirty="0"/>
              <a:t>Business Question</a:t>
            </a:r>
          </a:p>
          <a:p>
            <a:pPr lvl="1"/>
            <a:r>
              <a:rPr lang="en-US" dirty="0"/>
              <a:t>Analysis Plan</a:t>
            </a:r>
          </a:p>
          <a:p>
            <a:pPr lvl="1"/>
            <a:r>
              <a:rPr lang="en-US" dirty="0"/>
              <a:t>Data Collection</a:t>
            </a:r>
          </a:p>
          <a:p>
            <a:pPr lvl="1"/>
            <a:r>
              <a:rPr lang="en-US" dirty="0"/>
              <a:t>Insights</a:t>
            </a:r>
          </a:p>
          <a:p>
            <a:pPr lvl="1"/>
            <a:r>
              <a:rPr lang="en-US" dirty="0"/>
              <a:t>Recommendation</a:t>
            </a:r>
          </a:p>
          <a:p>
            <a:r>
              <a:rPr lang="en-US" dirty="0"/>
              <a:t>Each step is dependent on the others. This is a great framework for business because the root of all action is to answer the defined business questions. </a:t>
            </a:r>
          </a:p>
          <a:p>
            <a:endParaRPr lang="en-US" dirty="0"/>
          </a:p>
        </p:txBody>
      </p:sp>
    </p:spTree>
    <p:extLst>
      <p:ext uri="{BB962C8B-B14F-4D97-AF65-F5344CB8AC3E}">
        <p14:creationId xmlns:p14="http://schemas.microsoft.com/office/powerpoint/2010/main" val="148588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7D55-86BA-4449-A6DB-60A6058A0B2D}"/>
              </a:ext>
            </a:extLst>
          </p:cNvPr>
          <p:cNvSpPr>
            <a:spLocks noGrp="1"/>
          </p:cNvSpPr>
          <p:nvPr>
            <p:ph type="title"/>
          </p:nvPr>
        </p:nvSpPr>
        <p:spPr/>
        <p:txBody>
          <a:bodyPr/>
          <a:lstStyle/>
          <a:p>
            <a:r>
              <a:rPr lang="en-US" dirty="0"/>
              <a:t>BADIR</a:t>
            </a:r>
          </a:p>
        </p:txBody>
      </p:sp>
      <p:sp>
        <p:nvSpPr>
          <p:cNvPr id="3" name="Content Placeholder 2">
            <a:extLst>
              <a:ext uri="{FF2B5EF4-FFF2-40B4-BE49-F238E27FC236}">
                <a16:creationId xmlns:a16="http://schemas.microsoft.com/office/drawing/2014/main" id="{54C83DF6-FCC5-44CB-B3CF-D62EE569919A}"/>
              </a:ext>
            </a:extLst>
          </p:cNvPr>
          <p:cNvSpPr>
            <a:spLocks noGrp="1"/>
          </p:cNvSpPr>
          <p:nvPr>
            <p:ph idx="1"/>
          </p:nvPr>
        </p:nvSpPr>
        <p:spPr/>
        <p:txBody>
          <a:bodyPr>
            <a:normAutofit fontScale="92500" lnSpcReduction="10000"/>
          </a:bodyPr>
          <a:lstStyle/>
          <a:p>
            <a:r>
              <a:rPr lang="en-US" dirty="0"/>
              <a:t>Business Question</a:t>
            </a:r>
          </a:p>
          <a:p>
            <a:pPr lvl="1"/>
            <a:r>
              <a:rPr lang="en-US" dirty="0"/>
              <a:t>Predict the probability of default during the credit decision process to reduce write-offs and increase interest collection</a:t>
            </a:r>
          </a:p>
          <a:p>
            <a:r>
              <a:rPr lang="en-US" dirty="0"/>
              <a:t>Analysis Plan</a:t>
            </a:r>
          </a:p>
          <a:p>
            <a:pPr lvl="1"/>
            <a:r>
              <a:rPr lang="en-US" dirty="0"/>
              <a:t>Validate the hypothesis that customers who default on other bills are likely to default on the targeted loan </a:t>
            </a:r>
          </a:p>
          <a:p>
            <a:r>
              <a:rPr lang="en-US" dirty="0"/>
              <a:t>Data Collection</a:t>
            </a:r>
          </a:p>
          <a:p>
            <a:pPr lvl="1"/>
            <a:r>
              <a:rPr lang="en-US" dirty="0"/>
              <a:t>Normalize the balance and payment amounts </a:t>
            </a:r>
          </a:p>
          <a:p>
            <a:r>
              <a:rPr lang="en-US" dirty="0"/>
              <a:t>Insights</a:t>
            </a:r>
          </a:p>
          <a:p>
            <a:pPr lvl="1"/>
            <a:r>
              <a:rPr lang="en-US" dirty="0"/>
              <a:t>Features with the largest correlation with default status</a:t>
            </a:r>
          </a:p>
          <a:p>
            <a:r>
              <a:rPr lang="en-US" dirty="0"/>
              <a:t>Recommendation</a:t>
            </a:r>
          </a:p>
          <a:p>
            <a:pPr lvl="1"/>
            <a:r>
              <a:rPr lang="en-US" dirty="0"/>
              <a:t>Implement the updated model in the production environment for credit decisions</a:t>
            </a:r>
          </a:p>
          <a:p>
            <a:endParaRPr lang="en-US" dirty="0"/>
          </a:p>
        </p:txBody>
      </p:sp>
    </p:spTree>
    <p:extLst>
      <p:ext uri="{BB962C8B-B14F-4D97-AF65-F5344CB8AC3E}">
        <p14:creationId xmlns:p14="http://schemas.microsoft.com/office/powerpoint/2010/main" val="2733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2899-F8E6-4FFD-A7B1-2BB2449D30ED}"/>
              </a:ext>
            </a:extLst>
          </p:cNvPr>
          <p:cNvSpPr>
            <a:spLocks noGrp="1"/>
          </p:cNvSpPr>
          <p:nvPr>
            <p:ph type="title"/>
          </p:nvPr>
        </p:nvSpPr>
        <p:spPr/>
        <p:txBody>
          <a:bodyPr/>
          <a:lstStyle/>
          <a:p>
            <a:r>
              <a:rPr lang="en-US" dirty="0"/>
              <a:t>Managing the Data</a:t>
            </a:r>
          </a:p>
        </p:txBody>
      </p:sp>
      <p:sp>
        <p:nvSpPr>
          <p:cNvPr id="3" name="Content Placeholder 2">
            <a:extLst>
              <a:ext uri="{FF2B5EF4-FFF2-40B4-BE49-F238E27FC236}">
                <a16:creationId xmlns:a16="http://schemas.microsoft.com/office/drawing/2014/main" id="{BA6890D2-5B10-4733-AC52-BAD31A1F593C}"/>
              </a:ext>
            </a:extLst>
          </p:cNvPr>
          <p:cNvSpPr>
            <a:spLocks noGrp="1"/>
          </p:cNvSpPr>
          <p:nvPr>
            <p:ph idx="1"/>
          </p:nvPr>
        </p:nvSpPr>
        <p:spPr/>
        <p:txBody>
          <a:bodyPr>
            <a:normAutofit fontScale="92500" lnSpcReduction="10000"/>
          </a:bodyPr>
          <a:lstStyle/>
          <a:p>
            <a:r>
              <a:rPr lang="en-US" dirty="0"/>
              <a:t>The consumer credit information is provided by Credit One. </a:t>
            </a:r>
          </a:p>
          <a:p>
            <a:r>
              <a:rPr lang="en-US" dirty="0"/>
              <a:t>The data set contains: </a:t>
            </a:r>
          </a:p>
          <a:p>
            <a:pPr lvl="1"/>
            <a:r>
              <a:rPr lang="en-US" dirty="0"/>
              <a:t>Consumer attributes</a:t>
            </a:r>
          </a:p>
          <a:p>
            <a:pPr lvl="1"/>
            <a:r>
              <a:rPr lang="en-US" dirty="0"/>
              <a:t>History of past payment</a:t>
            </a:r>
          </a:p>
          <a:p>
            <a:pPr lvl="1"/>
            <a:r>
              <a:rPr lang="en-US" dirty="0"/>
              <a:t>Repayment status</a:t>
            </a:r>
          </a:p>
          <a:p>
            <a:pPr lvl="1"/>
            <a:r>
              <a:rPr lang="en-US" dirty="0"/>
              <a:t>Bill statement amount</a:t>
            </a:r>
          </a:p>
          <a:p>
            <a:pPr lvl="1"/>
            <a:r>
              <a:rPr lang="en-US" dirty="0"/>
              <a:t>Payment amount</a:t>
            </a:r>
          </a:p>
          <a:p>
            <a:r>
              <a:rPr lang="en-US" dirty="0"/>
              <a:t>The dataset will be loaded into a Python environment called </a:t>
            </a:r>
            <a:r>
              <a:rPr lang="en-US" dirty="0" err="1"/>
              <a:t>Jupyter</a:t>
            </a:r>
            <a:r>
              <a:rPr lang="en-US" dirty="0"/>
              <a:t> Notebook. </a:t>
            </a:r>
          </a:p>
          <a:p>
            <a:r>
              <a:rPr lang="en-US" dirty="0" err="1"/>
              <a:t>Jupyter</a:t>
            </a:r>
            <a:r>
              <a:rPr lang="en-US" dirty="0"/>
              <a:t> Notebooks allow for advanced algorithms to be completed to determine the features that are highly correlated to default status</a:t>
            </a:r>
          </a:p>
          <a:p>
            <a:r>
              <a:rPr lang="en-US" dirty="0"/>
              <a:t>Models will be tested and ranked to determine the best set of conditions to minimize default</a:t>
            </a:r>
          </a:p>
        </p:txBody>
      </p:sp>
    </p:spTree>
    <p:extLst>
      <p:ext uri="{BB962C8B-B14F-4D97-AF65-F5344CB8AC3E}">
        <p14:creationId xmlns:p14="http://schemas.microsoft.com/office/powerpoint/2010/main" val="82987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EE2E-5AC7-4682-B698-F61F76B84003}"/>
              </a:ext>
            </a:extLst>
          </p:cNvPr>
          <p:cNvSpPr>
            <a:spLocks noGrp="1"/>
          </p:cNvSpPr>
          <p:nvPr>
            <p:ph type="title"/>
          </p:nvPr>
        </p:nvSpPr>
        <p:spPr/>
        <p:txBody>
          <a:bodyPr/>
          <a:lstStyle/>
          <a:p>
            <a:r>
              <a:rPr lang="en-US" dirty="0"/>
              <a:t>Initial Insights and Known Issues</a:t>
            </a:r>
          </a:p>
        </p:txBody>
      </p:sp>
      <p:sp>
        <p:nvSpPr>
          <p:cNvPr id="3" name="Content Placeholder 2">
            <a:extLst>
              <a:ext uri="{FF2B5EF4-FFF2-40B4-BE49-F238E27FC236}">
                <a16:creationId xmlns:a16="http://schemas.microsoft.com/office/drawing/2014/main" id="{F82797F9-7B4D-4DF5-90DD-20B83A1CA5C1}"/>
              </a:ext>
            </a:extLst>
          </p:cNvPr>
          <p:cNvSpPr>
            <a:spLocks noGrp="1"/>
          </p:cNvSpPr>
          <p:nvPr>
            <p:ph idx="1"/>
          </p:nvPr>
        </p:nvSpPr>
        <p:spPr/>
        <p:txBody>
          <a:bodyPr/>
          <a:lstStyle/>
          <a:p>
            <a:r>
              <a:rPr lang="en-US" dirty="0"/>
              <a:t>The range of the payments and balances fields is vast </a:t>
            </a:r>
          </a:p>
          <a:p>
            <a:r>
              <a:rPr lang="en-US" dirty="0"/>
              <a:t>These fields will need to be normalized to add context</a:t>
            </a:r>
          </a:p>
        </p:txBody>
      </p:sp>
    </p:spTree>
    <p:extLst>
      <p:ext uri="{BB962C8B-B14F-4D97-AF65-F5344CB8AC3E}">
        <p14:creationId xmlns:p14="http://schemas.microsoft.com/office/powerpoint/2010/main" val="208667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2F51-D9D6-4C60-AFF8-FC734914D14B}"/>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F75EAB46-26F1-4374-8969-E26C4696AF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115" y="2500007"/>
            <a:ext cx="8827771" cy="3678238"/>
          </a:xfrm>
        </p:spPr>
      </p:pic>
    </p:spTree>
    <p:extLst>
      <p:ext uri="{BB962C8B-B14F-4D97-AF65-F5344CB8AC3E}">
        <p14:creationId xmlns:p14="http://schemas.microsoft.com/office/powerpoint/2010/main" val="392090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9EF1-280A-4915-B292-F5D5430C0B27}"/>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1B71E04A-8B2C-4F1F-811D-8EF2837C9171}"/>
              </a:ext>
            </a:extLst>
          </p:cNvPr>
          <p:cNvSpPr>
            <a:spLocks noGrp="1"/>
          </p:cNvSpPr>
          <p:nvPr>
            <p:ph type="body" idx="1"/>
          </p:nvPr>
        </p:nvSpPr>
        <p:spPr/>
        <p:txBody>
          <a:bodyPr/>
          <a:lstStyle/>
          <a:p>
            <a:r>
              <a:rPr lang="en-US" dirty="0"/>
              <a:t>Full BADIR Write-up</a:t>
            </a:r>
          </a:p>
        </p:txBody>
      </p:sp>
    </p:spTree>
    <p:extLst>
      <p:ext uri="{BB962C8B-B14F-4D97-AF65-F5344CB8AC3E}">
        <p14:creationId xmlns:p14="http://schemas.microsoft.com/office/powerpoint/2010/main" val="101879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F7E1-1BE4-470B-B59B-75B249782608}"/>
              </a:ext>
            </a:extLst>
          </p:cNvPr>
          <p:cNvSpPr>
            <a:spLocks noGrp="1"/>
          </p:cNvSpPr>
          <p:nvPr>
            <p:ph type="title"/>
          </p:nvPr>
        </p:nvSpPr>
        <p:spPr/>
        <p:txBody>
          <a:bodyPr/>
          <a:lstStyle/>
          <a:p>
            <a:r>
              <a:rPr lang="en-US" b="1" u="sng" dirty="0"/>
              <a:t>BADIR - B</a:t>
            </a:r>
            <a:r>
              <a:rPr lang="en-US" u="sng" dirty="0"/>
              <a:t>usiness question</a:t>
            </a:r>
            <a:endParaRPr lang="en-US" dirty="0"/>
          </a:p>
        </p:txBody>
      </p:sp>
      <p:sp>
        <p:nvSpPr>
          <p:cNvPr id="3" name="Content Placeholder 2">
            <a:extLst>
              <a:ext uri="{FF2B5EF4-FFF2-40B4-BE49-F238E27FC236}">
                <a16:creationId xmlns:a16="http://schemas.microsoft.com/office/drawing/2014/main" id="{718111DF-8029-423A-B089-A62A049DF976}"/>
              </a:ext>
            </a:extLst>
          </p:cNvPr>
          <p:cNvSpPr>
            <a:spLocks noGrp="1"/>
          </p:cNvSpPr>
          <p:nvPr>
            <p:ph idx="1"/>
          </p:nvPr>
        </p:nvSpPr>
        <p:spPr/>
        <p:txBody>
          <a:bodyPr>
            <a:normAutofit/>
          </a:bodyPr>
          <a:lstStyle/>
          <a:p>
            <a:pPr lvl="0"/>
            <a:r>
              <a:rPr lang="en-US" dirty="0"/>
              <a:t>What is the stated business question?</a:t>
            </a:r>
            <a:endParaRPr lang="en-US" sz="2400" dirty="0"/>
          </a:p>
          <a:p>
            <a:pPr lvl="1"/>
            <a:r>
              <a:rPr lang="en-US" dirty="0"/>
              <a:t>Credit One has seen an increase in loan defaults from their partner’s customers. The client would like to reduce the default rate in order to prevent writing off loans and capture interest payments.  </a:t>
            </a:r>
            <a:endParaRPr lang="en-US" sz="2000" dirty="0"/>
          </a:p>
          <a:p>
            <a:pPr lvl="0"/>
            <a:r>
              <a:rPr lang="en-US" dirty="0"/>
              <a:t>What is the intent underlying the question (e.g., what is the context, what is the impacted segment, and what are stakeholders’ current thoughts about the underlying reasons?</a:t>
            </a:r>
            <a:endParaRPr lang="en-US" sz="2400" dirty="0"/>
          </a:p>
          <a:p>
            <a:pPr lvl="1"/>
            <a:r>
              <a:rPr lang="en-US" dirty="0"/>
              <a:t>Since Credit One is the credit scoring service, the company stands to lose clients if clients perceive an inability to correctly predict credit worthiness. </a:t>
            </a:r>
            <a:endParaRPr lang="en-US" sz="2000" dirty="0"/>
          </a:p>
          <a:p>
            <a:pPr lvl="0"/>
            <a:r>
              <a:rPr lang="en-US" dirty="0"/>
              <a:t>What business considerations (e.g., stakeholders, timeline, and cost) are likely to impact the analysis?</a:t>
            </a:r>
            <a:endParaRPr lang="en-US" sz="2400" dirty="0"/>
          </a:p>
          <a:p>
            <a:pPr lvl="1"/>
            <a:r>
              <a:rPr lang="en-US" dirty="0"/>
              <a:t>The data team was given full authority to find a solution to the issue. </a:t>
            </a:r>
            <a:endParaRPr lang="en-US" sz="2000" dirty="0"/>
          </a:p>
          <a:p>
            <a:endParaRPr lang="en-US" dirty="0"/>
          </a:p>
        </p:txBody>
      </p:sp>
    </p:spTree>
    <p:extLst>
      <p:ext uri="{BB962C8B-B14F-4D97-AF65-F5344CB8AC3E}">
        <p14:creationId xmlns:p14="http://schemas.microsoft.com/office/powerpoint/2010/main" val="42201204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92</TotalTime>
  <Words>995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Gill Sans MT</vt:lpstr>
      <vt:lpstr>Wingdings 2</vt:lpstr>
      <vt:lpstr>Dividend</vt:lpstr>
      <vt:lpstr>Credit Decision Update Process Overview</vt:lpstr>
      <vt:lpstr>Goals</vt:lpstr>
      <vt:lpstr>Data Science Framework</vt:lpstr>
      <vt:lpstr>BADIR</vt:lpstr>
      <vt:lpstr>Managing the Data</vt:lpstr>
      <vt:lpstr>Initial Insights and Known Issues</vt:lpstr>
      <vt:lpstr>Flowchart</vt:lpstr>
      <vt:lpstr>Appendix</vt:lpstr>
      <vt:lpstr>BADIR - Business question</vt:lpstr>
      <vt:lpstr>BADIR - Analysis plan</vt:lpstr>
      <vt:lpstr>BADIR - Data collection</vt:lpstr>
      <vt:lpstr>BADIR - Insights</vt:lpstr>
      <vt:lpstr>BADIR -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 Phillip</dc:creator>
  <cp:lastModifiedBy>Roman, Phillip</cp:lastModifiedBy>
  <cp:revision>15</cp:revision>
  <dcterms:created xsi:type="dcterms:W3CDTF">2018-05-26T05:47:46Z</dcterms:created>
  <dcterms:modified xsi:type="dcterms:W3CDTF">2018-05-28T18:09:37Z</dcterms:modified>
</cp:coreProperties>
</file>