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60" r:id="rId2"/>
  </p:sldMasterIdLst>
  <p:notesMasterIdLst>
    <p:notesMasterId r:id="rId26"/>
  </p:notesMasterIdLst>
  <p:sldIdLst>
    <p:sldId id="256" r:id="rId3"/>
    <p:sldId id="257" r:id="rId4"/>
    <p:sldId id="259" r:id="rId5"/>
    <p:sldId id="274" r:id="rId6"/>
    <p:sldId id="282" r:id="rId7"/>
    <p:sldId id="281" r:id="rId8"/>
    <p:sldId id="284" r:id="rId9"/>
    <p:sldId id="258" r:id="rId10"/>
    <p:sldId id="277" r:id="rId11"/>
    <p:sldId id="283" r:id="rId12"/>
    <p:sldId id="278" r:id="rId13"/>
    <p:sldId id="279" r:id="rId14"/>
    <p:sldId id="285" r:id="rId15"/>
    <p:sldId id="275" r:id="rId16"/>
    <p:sldId id="280" r:id="rId17"/>
    <p:sldId id="286" r:id="rId18"/>
    <p:sldId id="287" r:id="rId19"/>
    <p:sldId id="272" r:id="rId20"/>
    <p:sldId id="273" r:id="rId21"/>
    <p:sldId id="276" r:id="rId22"/>
    <p:sldId id="271" r:id="rId23"/>
    <p:sldId id="270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DC5D-940D-439F-BAB7-23AC59065CAA}" type="datetimeFigureOut">
              <a:rPr lang="en-US"/>
              <a:t>6/25/13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DC1B3-61E8-446A-9232-6D0A3F441155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9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5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00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24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87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69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01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19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34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41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8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71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2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2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9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2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0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7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74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C1B3-61E8-446A-9232-6D0A3F441155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1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5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5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5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19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69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4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2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79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9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5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1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6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4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7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957" y="6425038"/>
            <a:ext cx="422763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9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02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309F84-C905-134C-8617-8641283C4E65}" type="datetime1">
              <a:rPr lang="en-US"/>
              <a:pPr/>
              <a:t>6/25/13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9F13E91-81B2-E644-AA09-FF09E19FE6F2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093335"/>
            <a:ext cx="9144000" cy="77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80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ＭＳ Ｐゴシック" charset="-128"/>
          <a:cs typeface="Lucida San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"/>
          <a:ea typeface="ＭＳ Ｐゴシック" charset="-128"/>
          <a:cs typeface="Lucida San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"/>
          <a:ea typeface="ＭＳ Ｐゴシック" charset="-128"/>
          <a:cs typeface="Lucida San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"/>
          <a:ea typeface="ＭＳ Ｐゴシック" charset="-128"/>
          <a:cs typeface="Lucida San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"/>
          <a:ea typeface="ＭＳ Ｐゴシック" charset="-128"/>
          <a:cs typeface="Lucida San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"/>
          <a:ea typeface="ＭＳ Ｐゴシック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309F84-C905-134C-8617-8641283C4E65}" type="datetime1">
              <a:rPr lang="en-US"/>
              <a:pPr/>
              <a:t>6/25/13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9F13E91-81B2-E644-AA09-FF09E19FE6F2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093335"/>
            <a:ext cx="9144000" cy="77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80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ＭＳ Ｐゴシック" charset="-128"/>
          <a:cs typeface="Lucida San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"/>
          <a:ea typeface="ＭＳ Ｐゴシック" charset="-128"/>
          <a:cs typeface="Lucida San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"/>
          <a:ea typeface="ＭＳ Ｐゴシック" charset="-128"/>
          <a:cs typeface="Lucida San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"/>
          <a:ea typeface="ＭＳ Ｐゴシック" charset="-128"/>
          <a:cs typeface="Lucida San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"/>
          <a:ea typeface="ＭＳ Ｐゴシック" charset="-128"/>
          <a:cs typeface="Lucida San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"/>
          <a:ea typeface="ＭＳ Ｐゴシック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elp.blackboard.com/en-us/Learn/9.1_SP_12/Administrator/140_System_Integration/010_Student_Information_System_(SI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phillips@ku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blackboard.com/en-us/Learn/9.1_SP_12/Administrator/140_System_Integration/010_Student_Information_System_(SIS" TargetMode="External"/><Relationship Id="rId4" Type="http://schemas.openxmlformats.org/officeDocument/2006/relationships/hyperlink" Target="http://www.imsglobal.org/lis/" TargetMode="External"/><Relationship Id="rId5" Type="http://schemas.openxmlformats.org/officeDocument/2006/relationships/hyperlink" Target="http://www.oracle.com/us/industries/education-and-research/052367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imsglobal.org/aboutim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How to Integrate Blackboard and Campus Solutions Using Oracle's SAIP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Bruce Phillips</a:t>
            </a:r>
          </a:p>
          <a:p>
            <a:r>
              <a:rPr lang="en-US" dirty="0" smtClean="0"/>
              <a:t>University of Kansas</a:t>
            </a:r>
          </a:p>
        </p:txBody>
      </p:sp>
    </p:spTree>
    <p:extLst>
      <p:ext uri="{BB962C8B-B14F-4D97-AF65-F5344CB8AC3E}">
        <p14:creationId xmlns:p14="http://schemas.microsoft.com/office/powerpoint/2010/main" val="211732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 2.0 Core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and services for</a:t>
            </a:r>
          </a:p>
          <a:p>
            <a:pPr lvl="1"/>
            <a:r>
              <a:rPr lang="en-US" dirty="0" smtClean="0"/>
              <a:t>Person </a:t>
            </a:r>
          </a:p>
          <a:p>
            <a:pPr lvl="1"/>
            <a:r>
              <a:rPr lang="en-US" dirty="0" smtClean="0"/>
              <a:t>Group (Term)</a:t>
            </a:r>
          </a:p>
          <a:p>
            <a:pPr lvl="1"/>
            <a:r>
              <a:rPr lang="en-US" dirty="0" smtClean="0"/>
              <a:t>Course section</a:t>
            </a:r>
          </a:p>
          <a:p>
            <a:pPr lvl="1"/>
            <a:r>
              <a:rPr lang="en-US" dirty="0" smtClean="0"/>
              <a:t>Enrollment (Membership)</a:t>
            </a:r>
          </a:p>
          <a:p>
            <a:r>
              <a:rPr lang="en-US" dirty="0" smtClean="0"/>
              <a:t>Provisioning data includes</a:t>
            </a:r>
          </a:p>
          <a:p>
            <a:pPr lvl="1"/>
            <a:r>
              <a:rPr lang="en-US" dirty="0" smtClean="0"/>
              <a:t>Full batch snapshot (bulk)</a:t>
            </a:r>
          </a:p>
          <a:p>
            <a:pPr lvl="1"/>
            <a:r>
              <a:rPr lang="en-US" dirty="0" smtClean="0"/>
              <a:t>Incremental snapshot (since last update)</a:t>
            </a:r>
          </a:p>
          <a:p>
            <a:pPr lvl="1"/>
            <a:r>
              <a:rPr lang="en-US" dirty="0" smtClean="0"/>
              <a:t>Event-driven via SOAP web services</a:t>
            </a:r>
          </a:p>
          <a:p>
            <a:pPr lvl="2"/>
            <a:r>
              <a:rPr lang="en-US" dirty="0" smtClean="0"/>
              <a:t>Near real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8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Administration Integration Pack (SAIP)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add-on for providing user, course, and enrollment data to external systems</a:t>
            </a:r>
          </a:p>
          <a:p>
            <a:pPr lvl="1"/>
            <a:r>
              <a:rPr lang="en-US" dirty="0" smtClean="0"/>
              <a:t>Follows IMS LIS 2.0 standards</a:t>
            </a:r>
          </a:p>
          <a:p>
            <a:pPr lvl="2"/>
            <a:r>
              <a:rPr lang="en-US" dirty="0" smtClean="0"/>
              <a:t>Supports core profile</a:t>
            </a:r>
          </a:p>
          <a:p>
            <a:pPr lvl="2"/>
            <a:r>
              <a:rPr lang="en-US" sz="1800" dirty="0"/>
              <a:t>http://</a:t>
            </a:r>
            <a:r>
              <a:rPr lang="en-US" sz="1800" dirty="0" err="1"/>
              <a:t>www.oracle.com</a:t>
            </a:r>
            <a:r>
              <a:rPr lang="en-US" sz="1800" dirty="0"/>
              <a:t>/us/products/applications/</a:t>
            </a:r>
            <a:r>
              <a:rPr lang="en-US" sz="1800" dirty="0" err="1"/>
              <a:t>peoplesoft</a:t>
            </a:r>
            <a:r>
              <a:rPr lang="en-US" sz="1800" dirty="0"/>
              <a:t>-enterprise/campus-solutions/learning-management-integration</a:t>
            </a:r>
            <a:r>
              <a:rPr lang="en-US" sz="1800" dirty="0" smtClean="0"/>
              <a:t>/ overview</a:t>
            </a:r>
            <a:r>
              <a:rPr lang="en-US" sz="1800" dirty="0"/>
              <a:t>/</a:t>
            </a:r>
            <a:r>
              <a:rPr lang="en-US" sz="1800" dirty="0" err="1" smtClean="0"/>
              <a:t>index.html</a:t>
            </a:r>
            <a:r>
              <a:rPr lang="en-US" sz="1800" dirty="0" smtClean="0"/>
              <a:t>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535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 SIS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System Admin - Data Integration - Student Information Systems Integration</a:t>
            </a:r>
          </a:p>
          <a:p>
            <a:pPr lvl="1"/>
            <a:r>
              <a:rPr lang="en-US" sz="3200" dirty="0"/>
              <a:t>Create Integration - IMS Learning Information </a:t>
            </a:r>
            <a:r>
              <a:rPr lang="en-US" sz="3200" dirty="0" smtClean="0"/>
              <a:t>Services</a:t>
            </a:r>
          </a:p>
          <a:p>
            <a:r>
              <a:rPr lang="en-US" sz="2000" dirty="0">
                <a:hlinkClick r:id="rId3"/>
              </a:rPr>
              <a:t>https://help.blackboard.com/en-us/Learn/9.1_SP_12/Administrator/140_System_Integration/010_Student_Information_System_(SIS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1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Data From CS to Bb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Options for sending data are</a:t>
            </a:r>
          </a:p>
          <a:p>
            <a:pPr lvl="1"/>
            <a:r>
              <a:rPr lang="en-US"/>
              <a:t>Full batch snapshot (bulk)</a:t>
            </a:r>
          </a:p>
          <a:p>
            <a:pPr lvl="1"/>
            <a:r>
              <a:rPr lang="en-US"/>
              <a:t>Incremental snapshot (since last update)</a:t>
            </a:r>
          </a:p>
          <a:p>
            <a:pPr lvl="1"/>
            <a:r>
              <a:rPr lang="en-US"/>
              <a:t>Event-driven via SOAP web services</a:t>
            </a:r>
          </a:p>
          <a:p>
            <a:pPr lvl="2"/>
            <a:r>
              <a:rPr lang="en-US"/>
              <a:t>Near real time</a:t>
            </a:r>
          </a:p>
          <a:p>
            <a:r>
              <a:rPr lang="en-US"/>
              <a:t>University of Kansas does full batch snapshot to get initial semester data</a:t>
            </a:r>
          </a:p>
          <a:p>
            <a:pPr lvl="1"/>
            <a:r>
              <a:rPr lang="en-US" sz="3200"/>
              <a:t>Then daily incremental snapshots</a:t>
            </a:r>
          </a:p>
        </p:txBody>
      </p:sp>
    </p:spTree>
    <p:extLst>
      <p:ext uri="{BB962C8B-B14F-4D97-AF65-F5344CB8AC3E}">
        <p14:creationId xmlns:p14="http://schemas.microsoft.com/office/powerpoint/2010/main" val="122802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25" y="131762"/>
            <a:ext cx="8229600" cy="1143000"/>
          </a:xfrm>
        </p:spPr>
        <p:txBody>
          <a:bodyPr/>
          <a:lstStyle/>
          <a:p>
            <a:r>
              <a:rPr lang="en-US" dirty="0" smtClean="0"/>
              <a:t>Flow of Data – Bulk Processing</a:t>
            </a:r>
            <a:endParaRPr lang="en-US" dirty="0"/>
          </a:p>
        </p:txBody>
      </p:sp>
      <p:sp>
        <p:nvSpPr>
          <p:cNvPr id="20" name="Snip Single Corner Rectangle 19"/>
          <p:cNvSpPr/>
          <p:nvPr/>
        </p:nvSpPr>
        <p:spPr>
          <a:xfrm>
            <a:off x="5415914" y="1398269"/>
            <a:ext cx="965835" cy="1062355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dirty="0" smtClean="0"/>
              <a:t>SIS</a:t>
            </a:r>
            <a:endParaRPr lang="en-US" sz="3600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5415914" y="4868544"/>
            <a:ext cx="965835" cy="1062355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LMS</a:t>
            </a:r>
            <a:endParaRPr lang="en-US" sz="3200" dirty="0"/>
          </a:p>
        </p:txBody>
      </p:sp>
      <p:sp>
        <p:nvSpPr>
          <p:cNvPr id="22" name="Rounded Rectangle 21"/>
          <p:cNvSpPr/>
          <p:nvPr/>
        </p:nvSpPr>
        <p:spPr>
          <a:xfrm>
            <a:off x="5447664" y="3209925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0" idx="1"/>
            <a:endCxn id="22" idx="0"/>
          </p:cNvCxnSpPr>
          <p:nvPr/>
        </p:nvCxnSpPr>
        <p:spPr>
          <a:xfrm>
            <a:off x="5898832" y="2460624"/>
            <a:ext cx="6032" cy="749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22" idx="2"/>
          </p:cNvCxnSpPr>
          <p:nvPr/>
        </p:nvCxnSpPr>
        <p:spPr>
          <a:xfrm flipV="1">
            <a:off x="5898832" y="4124325"/>
            <a:ext cx="6032" cy="744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0"/>
            <a:endCxn id="21" idx="0"/>
          </p:cNvCxnSpPr>
          <p:nvPr/>
        </p:nvCxnSpPr>
        <p:spPr>
          <a:xfrm>
            <a:off x="6381749" y="1929447"/>
            <a:ext cx="12700" cy="3470275"/>
          </a:xfrm>
          <a:prstGeom prst="bentConnector3">
            <a:avLst>
              <a:gd name="adj1" fmla="val 6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2"/>
            <a:endCxn id="20" idx="2"/>
          </p:cNvCxnSpPr>
          <p:nvPr/>
        </p:nvCxnSpPr>
        <p:spPr>
          <a:xfrm rot="10800000">
            <a:off x="5415914" y="1929448"/>
            <a:ext cx="12700" cy="3470275"/>
          </a:xfrm>
          <a:prstGeom prst="bentConnector3">
            <a:avLst>
              <a:gd name="adj1" fmla="val 73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04864" y="2641084"/>
            <a:ext cx="131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File (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91509" y="4253447"/>
            <a:ext cx="131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File (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38500" y="3209925"/>
            <a:ext cx="1320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SOAP</a:t>
            </a:r>
          </a:p>
          <a:p>
            <a:r>
              <a:rPr lang="en-US" dirty="0" smtClean="0"/>
              <a:t>Message (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64400" y="3202206"/>
            <a:ext cx="1320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SOAP</a:t>
            </a:r>
          </a:p>
          <a:p>
            <a:r>
              <a:rPr lang="en-US" dirty="0" smtClean="0"/>
              <a:t>Message (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5575" y="1706403"/>
            <a:ext cx="322290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– CS creates LIS 2 data file</a:t>
            </a:r>
          </a:p>
          <a:p>
            <a:r>
              <a:rPr lang="en-US" dirty="0"/>
              <a:t> </a:t>
            </a:r>
            <a:r>
              <a:rPr lang="en-US" dirty="0" smtClean="0"/>
              <a:t>      and places it on web server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– CS sends LMS SOAP message</a:t>
            </a:r>
          </a:p>
          <a:p>
            <a:r>
              <a:rPr lang="en-US" dirty="0"/>
              <a:t> </a:t>
            </a:r>
            <a:r>
              <a:rPr lang="en-US" dirty="0" smtClean="0"/>
              <a:t>      announcing data file is </a:t>
            </a:r>
          </a:p>
          <a:p>
            <a:r>
              <a:rPr lang="en-US" dirty="0" smtClean="0"/>
              <a:t>       available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– Blackboard picks up data file </a:t>
            </a:r>
          </a:p>
          <a:p>
            <a:r>
              <a:rPr lang="en-US" dirty="0"/>
              <a:t> </a:t>
            </a:r>
            <a:r>
              <a:rPr lang="en-US" dirty="0" smtClean="0"/>
              <a:t>     and processes it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– Blackboard sends SIS SOAP</a:t>
            </a:r>
          </a:p>
          <a:p>
            <a:r>
              <a:rPr lang="en-US" dirty="0"/>
              <a:t> </a:t>
            </a:r>
            <a:r>
              <a:rPr lang="en-US" dirty="0" smtClean="0"/>
              <a:t>      message that it is finished</a:t>
            </a:r>
          </a:p>
          <a:p>
            <a:r>
              <a:rPr lang="en-US" dirty="0" smtClean="0"/>
              <a:t>       processing data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CS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JavaScript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Blackboard enables processing of the CS Data before updating its database</a:t>
            </a:r>
          </a:p>
          <a:p>
            <a:r>
              <a:rPr lang="en-US" sz="2400" dirty="0"/>
              <a:t>Use </a:t>
            </a:r>
            <a:r>
              <a:rPr lang="en-US" sz="2400" dirty="0" smtClean="0"/>
              <a:t>JavaScript to manipulate the incoming data</a:t>
            </a:r>
            <a:endParaRPr lang="en-US" sz="2400" dirty="0"/>
          </a:p>
          <a:p>
            <a:r>
              <a:rPr lang="en-US" sz="2400" dirty="0"/>
              <a:t>See Advance Configuration - Field Mapping</a:t>
            </a:r>
          </a:p>
          <a:p>
            <a:r>
              <a:rPr lang="en-US" sz="2400" dirty="0"/>
              <a:t>We use this to set the value of Blackboard course name, set the data source key, etc.</a:t>
            </a:r>
          </a:p>
          <a:p>
            <a:r>
              <a:rPr lang="en-US" sz="2400" dirty="0"/>
              <a:t>Blackboard documentation on custom field mapping - http://bit.ly/114VVsG</a:t>
            </a:r>
          </a:p>
          <a:p>
            <a:r>
              <a:rPr lang="en-US" sz="2400" dirty="0"/>
              <a:t>Also see the Sample Documents link in the SIS Integrations page in Blackboard</a:t>
            </a:r>
          </a:p>
        </p:txBody>
      </p:sp>
    </p:spTree>
    <p:extLst>
      <p:ext uri="{BB962C8B-B14F-4D97-AF65-F5344CB8AC3E}">
        <p14:creationId xmlns:p14="http://schemas.microsoft.com/office/powerpoint/2010/main" val="221614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Blackboard Integration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Down arrow next to integration name - view logs</a:t>
            </a:r>
          </a:p>
          <a:p>
            <a:r>
              <a:rPr lang="en-US"/>
              <a:t>Limited search/filtering capabilities</a:t>
            </a:r>
          </a:p>
          <a:p>
            <a:r>
              <a:rPr lang="en-US"/>
              <a:t>Set log level integration properties</a:t>
            </a:r>
          </a:p>
          <a:p>
            <a:r>
              <a:rPr lang="en-US"/>
              <a:t>If set at lowest log level you may have hundreds of thousands of log messages </a:t>
            </a:r>
          </a:p>
        </p:txBody>
      </p:sp>
    </p:spTree>
    <p:extLst>
      <p:ext uri="{BB962C8B-B14F-4D97-AF65-F5344CB8AC3E}">
        <p14:creationId xmlns:p14="http://schemas.microsoft.com/office/powerpoint/2010/main" val="205318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Reporting and Fixing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Find Errors?</a:t>
            </a:r>
          </a:p>
          <a:p>
            <a:pPr lvl="1"/>
            <a:r>
              <a:rPr lang="en-US" sz="2400" dirty="0"/>
              <a:t>View log</a:t>
            </a:r>
          </a:p>
          <a:p>
            <a:pPr lvl="1"/>
            <a:r>
              <a:rPr lang="en-US" sz="2400" dirty="0"/>
              <a:t>No built in automated error reporter</a:t>
            </a:r>
          </a:p>
          <a:p>
            <a:pPr lvl="1"/>
            <a:r>
              <a:rPr lang="en-US" sz="2400" dirty="0"/>
              <a:t>Can query the Blackboard database table that stores integration errors</a:t>
            </a:r>
          </a:p>
          <a:p>
            <a:r>
              <a:rPr lang="en-US" sz="2400" dirty="0"/>
              <a:t>How to fix errors?</a:t>
            </a:r>
          </a:p>
          <a:p>
            <a:pPr lvl="1"/>
            <a:r>
              <a:rPr lang="en-US" sz="2400" dirty="0"/>
              <a:t>Upload XML file that matches LIS 2.0 format</a:t>
            </a:r>
          </a:p>
          <a:p>
            <a:pPr lvl="1"/>
            <a:r>
              <a:rPr lang="en-US" sz="2400" dirty="0"/>
              <a:t>SQL update of </a:t>
            </a:r>
            <a:r>
              <a:rPr lang="en-US" sz="2400" dirty="0" err="1"/>
              <a:t>row_status</a:t>
            </a:r>
            <a:r>
              <a:rPr lang="en-US" sz="2400" dirty="0"/>
              <a:t> value in </a:t>
            </a:r>
            <a:r>
              <a:rPr lang="en-US" sz="2400" dirty="0" err="1"/>
              <a:t>course_users</a:t>
            </a:r>
            <a:r>
              <a:rPr lang="en-US" sz="2400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97232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Consider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is data selected in CS for inclusion in the LIS 2.0 feed?</a:t>
            </a:r>
          </a:p>
          <a:p>
            <a:r>
              <a:rPr lang="en-US" dirty="0"/>
              <a:t>What is the timing of feeds from CS to Blackboard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we handle data for multiple semesters?</a:t>
            </a:r>
            <a:endParaRPr lang="en-US" dirty="0"/>
          </a:p>
          <a:p>
            <a:r>
              <a:rPr lang="en-US" dirty="0"/>
              <a:t>Do we need to pre-process the data sent from CS to Blackboard?</a:t>
            </a:r>
          </a:p>
        </p:txBody>
      </p:sp>
    </p:spTree>
    <p:extLst>
      <p:ext uri="{BB962C8B-B14F-4D97-AF65-F5344CB8AC3E}">
        <p14:creationId xmlns:p14="http://schemas.microsoft.com/office/powerpoint/2010/main" val="189498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1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What is the effect of LIS 2.0 data values and operations in </a:t>
            </a:r>
            <a:r>
              <a:rPr lang="en-US" sz="2800" dirty="0" smtClean="0"/>
              <a:t>Blackboard?</a:t>
            </a:r>
            <a:endParaRPr lang="en-US" sz="2800" dirty="0"/>
          </a:p>
          <a:p>
            <a:r>
              <a:rPr lang="en-US" sz="2800" dirty="0" smtClean="0"/>
              <a:t>What data should instructors be allowed to change in Blackboard?</a:t>
            </a:r>
          </a:p>
          <a:p>
            <a:r>
              <a:rPr lang="en-US" sz="2800" dirty="0" smtClean="0"/>
              <a:t>What is the effect on processing the CS feed in Blackboard for merged/cross</a:t>
            </a:r>
            <a:r>
              <a:rPr lang="en-US" sz="2800" smtClean="0"/>
              <a:t>-listed </a:t>
            </a:r>
            <a:r>
              <a:rPr lang="en-US" sz="2800" dirty="0" smtClean="0"/>
              <a:t>courses? </a:t>
            </a:r>
          </a:p>
          <a:p>
            <a:r>
              <a:rPr lang="en-US" sz="2800" dirty="0" smtClean="0"/>
              <a:t>How </a:t>
            </a:r>
            <a:r>
              <a:rPr lang="en-US" sz="2800" dirty="0"/>
              <a:t>to detect and correct errors?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6160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Bruce Phillips (</a:t>
            </a:r>
            <a:r>
              <a:rPr lang="en-US" dirty="0" err="1" smtClean="0"/>
              <a:t>bphillips@ku.edu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University of Kansas Information Technology</a:t>
            </a:r>
          </a:p>
          <a:p>
            <a:r>
              <a:rPr lang="en-US" dirty="0" smtClean="0"/>
              <a:t>Part of the team at KU responsible for integrating our Student Information System (Campus Solutions) with our Learning Management System (Blackboard)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60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LIS 2.0 data and service is generated by </a:t>
            </a:r>
            <a:r>
              <a:rPr lang="en-US" dirty="0" smtClean="0"/>
              <a:t>CS </a:t>
            </a:r>
            <a:r>
              <a:rPr lang="en-US" dirty="0"/>
              <a:t>for each type of action performed by students and staff?</a:t>
            </a:r>
          </a:p>
          <a:p>
            <a:r>
              <a:rPr lang="en-US" dirty="0" smtClean="0"/>
              <a:t>What </a:t>
            </a:r>
            <a:r>
              <a:rPr lang="en-US" dirty="0"/>
              <a:t>are the known bugs related to LIS 2.0 data exchange for both </a:t>
            </a:r>
            <a:r>
              <a:rPr lang="en-US" dirty="0" smtClean="0"/>
              <a:t>CS and Blackboard?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9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77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cs typeface="Calibri"/>
              </a:rPr>
              <a:t>Disadvantages</a:t>
            </a:r>
            <a:br>
              <a:rPr lang="en-US" sz="3200" dirty="0">
                <a:cs typeface="Calibri"/>
              </a:rPr>
            </a:br>
            <a:r>
              <a:rPr lang="en-US" sz="3200" dirty="0" smtClean="0">
                <a:cs typeface="Calibri"/>
              </a:rPr>
              <a:t>Blackboard – CS Integration</a:t>
            </a:r>
            <a:r>
              <a:rPr lang="en-US" sz="3200" dirty="0">
                <a:cs typeface="Calibri"/>
              </a:rPr>
              <a:t/>
            </a:r>
            <a:br>
              <a:rPr lang="en-US" sz="3200" dirty="0">
                <a:cs typeface="Calibri"/>
              </a:rPr>
            </a:br>
            <a:endParaRPr lang="en-US" sz="32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Vendor systems must agree on how the standards are implemented</a:t>
            </a:r>
          </a:p>
          <a:p>
            <a:r>
              <a:rPr lang="en-US" dirty="0">
                <a:cs typeface="Calibri"/>
              </a:rPr>
              <a:t>Many hidden aspects of vendor implementation</a:t>
            </a:r>
          </a:p>
          <a:p>
            <a:r>
              <a:rPr lang="en-US" dirty="0">
                <a:cs typeface="Calibri"/>
              </a:rPr>
              <a:t>Limited support beyond core profile</a:t>
            </a:r>
          </a:p>
          <a:p>
            <a:r>
              <a:rPr lang="en-US" dirty="0">
                <a:cs typeface="Calibri"/>
              </a:rPr>
              <a:t>Error </a:t>
            </a:r>
            <a:r>
              <a:rPr lang="en-US" dirty="0" smtClean="0">
                <a:cs typeface="Calibri"/>
              </a:rPr>
              <a:t>checking/reporting </a:t>
            </a:r>
            <a:r>
              <a:rPr lang="en-US" dirty="0">
                <a:cs typeface="Calibri"/>
              </a:rPr>
              <a:t>is </a:t>
            </a:r>
            <a:r>
              <a:rPr lang="en-US" dirty="0" smtClean="0">
                <a:cs typeface="Calibri"/>
              </a:rPr>
              <a:t>undefined – vendor specific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89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Advantages of </a:t>
            </a:r>
            <a:br>
              <a:rPr lang="en-US" dirty="0">
                <a:cs typeface="Calibri"/>
              </a:rPr>
            </a:br>
            <a:r>
              <a:rPr lang="en-US" dirty="0" smtClean="0">
                <a:cs typeface="Calibri"/>
              </a:rPr>
              <a:t>Blackboard – CS Integration</a:t>
            </a:r>
            <a:endParaRPr lang="en-US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Calibri"/>
              </a:rPr>
              <a:t>Reduces vendor lock-</a:t>
            </a:r>
            <a:r>
              <a:rPr lang="en-US" sz="2400" dirty="0" smtClean="0">
                <a:cs typeface="Calibri"/>
              </a:rPr>
              <a:t>in</a:t>
            </a:r>
          </a:p>
          <a:p>
            <a:r>
              <a:rPr lang="en-US" sz="2400" dirty="0" smtClean="0">
                <a:cs typeface="Calibri"/>
              </a:rPr>
              <a:t>Blackboard and Oracle are working well together to solve problems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Can save time and money vs. developing a custom integration solution</a:t>
            </a:r>
          </a:p>
          <a:p>
            <a:r>
              <a:rPr lang="en-US" sz="2400" dirty="0">
                <a:cs typeface="Calibri"/>
              </a:rPr>
              <a:t>Can support multiple systems</a:t>
            </a:r>
          </a:p>
          <a:p>
            <a:r>
              <a:rPr lang="en-US" sz="2400" dirty="0">
                <a:cs typeface="Calibri"/>
              </a:rPr>
              <a:t>XML processing is widely supported in other programming languages and enterprise systems</a:t>
            </a:r>
          </a:p>
        </p:txBody>
      </p:sp>
    </p:spTree>
    <p:extLst>
      <p:ext uri="{BB962C8B-B14F-4D97-AF65-F5344CB8AC3E}">
        <p14:creationId xmlns:p14="http://schemas.microsoft.com/office/powerpoint/2010/main" val="158324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bphillips@ku.edu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7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340"/>
            <a:ext cx="8229600" cy="4025899"/>
          </a:xfrm>
        </p:spPr>
        <p:txBody>
          <a:bodyPr/>
          <a:lstStyle/>
          <a:p>
            <a:r>
              <a:rPr lang="en-US" sz="2400" dirty="0"/>
              <a:t>Blackboard – Student Information System Integration</a:t>
            </a:r>
          </a:p>
          <a:p>
            <a:pPr lvl="1"/>
            <a:r>
              <a:rPr lang="en-US" sz="2400" dirty="0">
                <a:hlinkClick r:id="rId3"/>
              </a:rPr>
              <a:t>https://help.blackboard.com/en-us/Learn/9.1_SP_12/Administrator/140_System_Integration/010_Student_Information_System_(SIS</a:t>
            </a:r>
            <a:r>
              <a:rPr lang="en-US" sz="2400" dirty="0"/>
              <a:t>) </a:t>
            </a:r>
          </a:p>
          <a:p>
            <a:r>
              <a:rPr lang="en-US" sz="2400" dirty="0" smtClean="0"/>
              <a:t>Learning Information Services</a:t>
            </a:r>
          </a:p>
          <a:p>
            <a:pPr lvl="1"/>
            <a:r>
              <a:rPr lang="en-US" sz="2400" dirty="0">
                <a:hlinkClick r:id="rId4"/>
              </a:rPr>
              <a:t>http://www.imsglobal.org/lis/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Oracle SAIP</a:t>
            </a:r>
          </a:p>
          <a:p>
            <a:pPr lvl="1"/>
            <a:r>
              <a:rPr lang="en-US" sz="2400" dirty="0">
                <a:hlinkClick r:id="rId5"/>
              </a:rPr>
              <a:t>http://www.oracle.com/us/industries/education-and-research/052367.</a:t>
            </a:r>
            <a:r>
              <a:rPr lang="en-US" sz="2400" dirty="0" smtClean="0">
                <a:hlinkClick r:id="rId5"/>
              </a:rPr>
              <a:t>html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35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Integrate Oracle’s Campus Solutions Student Information System (SIS) with Blackboard’s Learning Management System (LMS)</a:t>
            </a:r>
          </a:p>
          <a:p>
            <a:pPr lvl="1"/>
            <a:r>
              <a:rPr lang="en-US" sz="2400" dirty="0" smtClean="0"/>
              <a:t>Campus Solutions is system of record for classes, enrollments, grades</a:t>
            </a:r>
          </a:p>
          <a:p>
            <a:pPr lvl="1"/>
            <a:r>
              <a:rPr lang="en-US" sz="2400" dirty="0" smtClean="0"/>
              <a:t>Blackboard is system students and faculty use to assist learning and instruction</a:t>
            </a:r>
          </a:p>
          <a:p>
            <a:pPr lvl="1"/>
            <a:r>
              <a:rPr lang="en-US" sz="2400" dirty="0" smtClean="0"/>
              <a:t>Blackboard needs data on people, classes, and enrollments</a:t>
            </a:r>
          </a:p>
          <a:p>
            <a:r>
              <a:rPr lang="en-US" sz="2400" dirty="0" smtClean="0"/>
              <a:t>Automate the creation of all courses and enrollments in Blackboard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644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PeopleSoft Campus Solutions </a:t>
            </a:r>
            <a:r>
              <a:rPr lang="en-US" dirty="0" smtClean="0"/>
              <a:t>9.0</a:t>
            </a:r>
            <a:endParaRPr lang="en-US" dirty="0"/>
          </a:p>
          <a:p>
            <a:r>
              <a:rPr lang="en-US" dirty="0"/>
              <a:t>Blackboard Learn 9.1 Service Pack 12</a:t>
            </a:r>
          </a:p>
        </p:txBody>
      </p:sp>
    </p:spTree>
    <p:extLst>
      <p:ext uri="{BB962C8B-B14F-4D97-AF65-F5344CB8AC3E}">
        <p14:creationId xmlns:p14="http://schemas.microsoft.com/office/powerpoint/2010/main" val="139823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Requires 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Blackboard Administrators</a:t>
            </a:r>
          </a:p>
          <a:p>
            <a:r>
              <a:rPr lang="en-US" dirty="0"/>
              <a:t>Blackboard Developers</a:t>
            </a:r>
          </a:p>
          <a:p>
            <a:r>
              <a:rPr lang="en-US" dirty="0"/>
              <a:t>Blackboard Support Technicians</a:t>
            </a:r>
          </a:p>
          <a:p>
            <a:r>
              <a:rPr lang="en-US" dirty="0"/>
              <a:t>PeopleSoft Administrators</a:t>
            </a:r>
          </a:p>
          <a:p>
            <a:r>
              <a:rPr lang="en-US" dirty="0"/>
              <a:t>PeopleSoft Developers</a:t>
            </a:r>
          </a:p>
          <a:p>
            <a:r>
              <a:rPr lang="en-US" dirty="0"/>
              <a:t>Network </a:t>
            </a:r>
            <a:r>
              <a:rPr lang="en-US" dirty="0" smtClean="0"/>
              <a:t>Administrators</a:t>
            </a:r>
          </a:p>
          <a:p>
            <a:r>
              <a:rPr lang="en-US" dirty="0" smtClean="0"/>
              <a:t>Vendor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0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CS and 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Both systems support the Learning Information Services (LIS) 2.0 Core Profile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Oracle </a:t>
            </a:r>
            <a:r>
              <a:rPr lang="en-US" sz="2400" dirty="0"/>
              <a:t>supports LIS 2.0 with its Student Administration Integration Pack (SAIP)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Blackboard </a:t>
            </a:r>
            <a:r>
              <a:rPr lang="en-US" sz="2400" dirty="0"/>
              <a:t>supports LIS 2.0 with its SIS data integration IMS LIS module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75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Information Services</a:t>
            </a:r>
            <a:br>
              <a:rPr lang="en-US" sz="4000" dirty="0" smtClean="0"/>
            </a:br>
            <a:r>
              <a:rPr lang="en-US" sz="4000" dirty="0" smtClean="0"/>
              <a:t>IMS 2.0 Standards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Vendor-neutral standards</a:t>
            </a:r>
          </a:p>
          <a:p>
            <a:pPr lvl="1"/>
            <a:r>
              <a:rPr lang="en-US" dirty="0" smtClean="0"/>
              <a:t>Sponsored by the </a:t>
            </a:r>
            <a:r>
              <a:rPr lang="en-US" dirty="0" smtClean="0">
                <a:hlinkClick r:id="rId3"/>
              </a:rPr>
              <a:t>IMS Global Learning Consortium</a:t>
            </a:r>
            <a:endParaRPr lang="en-US" dirty="0" smtClean="0"/>
          </a:p>
          <a:p>
            <a:r>
              <a:rPr lang="en-US" dirty="0" smtClean="0"/>
              <a:t>Specifies data formats and services related to the data</a:t>
            </a:r>
          </a:p>
          <a:p>
            <a:pPr lvl="1"/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Course</a:t>
            </a:r>
          </a:p>
          <a:p>
            <a:pPr lvl="1"/>
            <a:r>
              <a:rPr lang="en-US" dirty="0" smtClean="0"/>
              <a:t>Member (enrollment)</a:t>
            </a:r>
          </a:p>
          <a:p>
            <a:pPr lvl="1"/>
            <a:r>
              <a:rPr lang="en-US" dirty="0" smtClean="0"/>
              <a:t>Group (term)</a:t>
            </a:r>
          </a:p>
          <a:p>
            <a:pPr lvl="1"/>
            <a:r>
              <a:rPr lang="en-US" dirty="0" smtClean="0"/>
              <a:t>Outcomes (grades)</a:t>
            </a:r>
          </a:p>
          <a:p>
            <a:pPr lvl="1"/>
            <a:r>
              <a:rPr lang="en-US" dirty="0" smtClean="0"/>
              <a:t>Bulk (initial load)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5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Information Services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data exchange methods</a:t>
            </a:r>
          </a:p>
          <a:p>
            <a:pPr lvl="1"/>
            <a:r>
              <a:rPr lang="en-US" dirty="0"/>
              <a:t>SOAP – Simple Object Access Protocol</a:t>
            </a:r>
          </a:p>
          <a:p>
            <a:pPr lvl="1"/>
            <a:r>
              <a:rPr lang="en-US" dirty="0"/>
              <a:t>LDAP – Lightweight Directory Access Protocol (future)</a:t>
            </a:r>
          </a:p>
          <a:p>
            <a:r>
              <a:rPr lang="en-US" dirty="0"/>
              <a:t>Version 2.0 released June </a:t>
            </a:r>
            <a:r>
              <a:rPr lang="en-US" dirty="0" smtClean="0"/>
              <a:t>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24110"/>
      </p:ext>
    </p:extLst>
  </p:cSld>
  <p:clrMapOvr>
    <a:masterClrMapping/>
  </p:clrMapOvr>
</p:sld>
</file>

<file path=ppt/theme/theme1.xml><?xml version="1.0" encoding="utf-8"?>
<a:theme xmlns:a="http://schemas.openxmlformats.org/drawingml/2006/main" name="1_kuline_ful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uline_ful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987</Words>
  <Application>Microsoft Macintosh PowerPoint</Application>
  <PresentationFormat>On-screen Show (4:3)</PresentationFormat>
  <Paragraphs>170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1_kuline_full</vt:lpstr>
      <vt:lpstr>kuline_full</vt:lpstr>
      <vt:lpstr>How to Integrate Blackboard and Campus Solutions Using Oracle's SAIP</vt:lpstr>
      <vt:lpstr>About Me</vt:lpstr>
      <vt:lpstr>References</vt:lpstr>
      <vt:lpstr>Requirement</vt:lpstr>
      <vt:lpstr>KU Systems</vt:lpstr>
      <vt:lpstr>It Requires A Team</vt:lpstr>
      <vt:lpstr>Data Exchange  Between CS and Bb</vt:lpstr>
      <vt:lpstr>Learning Information Services IMS 2.0 Standards</vt:lpstr>
      <vt:lpstr>Learning Information Services</vt:lpstr>
      <vt:lpstr>LIS 2.0 Core Profile</vt:lpstr>
      <vt:lpstr>Student Administration Integration Pack (SAIP)</vt:lpstr>
      <vt:lpstr>Blackboard SIS Integration</vt:lpstr>
      <vt:lpstr>Sending Data From CS to Bb</vt:lpstr>
      <vt:lpstr>Flow of Data – Bulk Processing</vt:lpstr>
      <vt:lpstr>Pre-Processing CS Data  Using JavaScript</vt:lpstr>
      <vt:lpstr>Blackboard Integration Logs</vt:lpstr>
      <vt:lpstr>Error Reporting and Fixing Errors</vt:lpstr>
      <vt:lpstr>Questions To Consider </vt:lpstr>
      <vt:lpstr>Questions To Consider</vt:lpstr>
      <vt:lpstr>Questions To Consider</vt:lpstr>
      <vt:lpstr>Disadvantages Blackboard – CS Integration </vt:lpstr>
      <vt:lpstr>Advantages of  Blackboard – CS Integration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Information Services</dc:title>
  <dc:creator>Bruce Phillips</dc:creator>
  <cp:lastModifiedBy>Bruce Phillips</cp:lastModifiedBy>
  <cp:revision>45</cp:revision>
  <dcterms:created xsi:type="dcterms:W3CDTF">2013-05-07T18:05:33Z</dcterms:created>
  <dcterms:modified xsi:type="dcterms:W3CDTF">2013-06-25T13:36:39Z</dcterms:modified>
</cp:coreProperties>
</file>