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364" autoAdjust="0"/>
  </p:normalViewPr>
  <p:slideViewPr>
    <p:cSldViewPr snapToGrid="0" snapToObjects="1">
      <p:cViewPr varScale="1">
        <p:scale>
          <a:sx n="77" d="100"/>
          <a:sy n="77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8472-77CE-D540-9444-9997F73DFBDC}" type="datetimeFigureOut">
              <a:rPr lang="en-US" smtClean="0"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phillips@k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phillips@ku.edu" TargetMode="External"/><Relationship Id="rId3" Type="http://schemas.openxmlformats.org/officeDocument/2006/relationships/hyperlink" Target="http://www.brucephillips.name/blo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blackboard.com/en-us/Learn/9.1_SP_12/Administrator" TargetMode="External"/><Relationship Id="rId4" Type="http://schemas.openxmlformats.org/officeDocument/2006/relationships/hyperlink" Target="https://help.blackboard.com/en-us/Learn/9.1_SP_12/Administrator/160_Course_Management/020_Managing_Courses" TargetMode="External"/><Relationship Id="rId5" Type="http://schemas.openxmlformats.org/officeDocument/2006/relationships/hyperlink" Target="http://library.blackboard.com/ref/d9a0b6b8-1250-48eb-baa2-b1148e908f86/index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hillips1021/phillips_b2_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rary.blackboard.com/ref/d9a0b6b8-1250-48eb-baa2-b1148e908f86/blackboard/data/course/CourseCourse.html" TargetMode="External"/><Relationship Id="rId3" Type="http://schemas.openxmlformats.org/officeDocument/2006/relationships/hyperlink" Target="http://library.blackboard.com/ref/d9a0b6b8-1250-48eb-baa2-b1148e908f86/blackboard/persist/course/CourseCourseDbLoad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rary.blackboard.com/ref/d9a0b6b8-1250-48eb-baa2-b1148e908f86/blackboard/data/course/CourseCourseManagerFactory.html" TargetMode="External"/><Relationship Id="rId3" Type="http://schemas.openxmlformats.org/officeDocument/2006/relationships/hyperlink" Target="http://library.blackboard.com/ref/d9a0b6b8-1250-48eb-baa2-b1148e908f86/blackboard/data/course/CourseCourseManag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 That Allows Instructors To Merge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Bruce Phillips</a:t>
            </a:r>
          </a:p>
          <a:p>
            <a:r>
              <a:rPr lang="en-US" dirty="0" smtClean="0"/>
              <a:t>University of Kansas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</a:t>
            </a:r>
            <a:r>
              <a:rPr lang="en-US" baseline="0" dirty="0" smtClean="0"/>
              <a:t> of Merging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Instructors See?</a:t>
            </a:r>
          </a:p>
          <a:p>
            <a:r>
              <a:rPr lang="en-US" dirty="0" smtClean="0"/>
              <a:t>What Do Students See?</a:t>
            </a:r>
          </a:p>
          <a:p>
            <a:r>
              <a:rPr lang="en-US" dirty="0" smtClean="0"/>
              <a:t>What Do Systems Admin see? </a:t>
            </a:r>
          </a:p>
          <a:p>
            <a:r>
              <a:rPr lang="en-US" dirty="0" smtClean="0"/>
              <a:t>Blackboard Database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5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Instructors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courses are made unavailable</a:t>
            </a:r>
          </a:p>
          <a:p>
            <a:r>
              <a:rPr lang="en-US" dirty="0" smtClean="0"/>
              <a:t>Listing of courses includes note when a course is a child of another course</a:t>
            </a:r>
          </a:p>
          <a:p>
            <a:r>
              <a:rPr lang="en-US" dirty="0" smtClean="0"/>
              <a:t>Parent course enrollments include students from the child courses</a:t>
            </a:r>
          </a:p>
          <a:p>
            <a:r>
              <a:rPr lang="en-US" dirty="0" smtClean="0"/>
              <a:t>Instructor manages all content in the parent course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5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Students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of child course in the listing of their courses</a:t>
            </a:r>
          </a:p>
          <a:p>
            <a:r>
              <a:rPr lang="en-US" dirty="0" smtClean="0"/>
              <a:t>Content shown for child course is content of the parent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System Admins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arrow indicating parent-child relationship</a:t>
            </a:r>
          </a:p>
          <a:p>
            <a:r>
              <a:rPr lang="en-US" dirty="0" smtClean="0"/>
              <a:t>Parent course enrollments include students from child course(s)</a:t>
            </a:r>
          </a:p>
          <a:p>
            <a:r>
              <a:rPr lang="en-US" dirty="0" smtClean="0"/>
              <a:t>Ability to separate the child course(s) from the parent course</a:t>
            </a:r>
          </a:p>
          <a:p>
            <a:r>
              <a:rPr lang="en-US" dirty="0" smtClean="0"/>
              <a:t>Ability to add additional child course(s) to the parent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each parent – child relationship a record is inserted in the </a:t>
            </a:r>
            <a:r>
              <a:rPr lang="en-US" dirty="0" err="1" smtClean="0"/>
              <a:t>course_course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An enrollment record is inserted into the </a:t>
            </a:r>
            <a:r>
              <a:rPr lang="en-US" dirty="0" err="1" smtClean="0"/>
              <a:t>course_users</a:t>
            </a:r>
            <a:r>
              <a:rPr lang="en-US" dirty="0" smtClean="0"/>
              <a:t> table for each person who is in the child course but is not in the parent course</a:t>
            </a:r>
          </a:p>
          <a:p>
            <a:pPr lvl="1"/>
            <a:r>
              <a:rPr lang="en-US" dirty="0" smtClean="0"/>
              <a:t>A column named child_crsmain_pk1 stores the value of the child course pk1</a:t>
            </a:r>
          </a:p>
          <a:p>
            <a:pPr lvl="1"/>
            <a:r>
              <a:rPr lang="en-US" dirty="0" smtClean="0"/>
              <a:t>Problem is that for enrollments the merge only tracks one child course for a parent course but student could be in multiple child courses of the same parent</a:t>
            </a:r>
          </a:p>
          <a:p>
            <a:r>
              <a:rPr lang="en-US" dirty="0" smtClean="0"/>
              <a:t>If the person in the child course is already in the parent course then the child_crsmain_pk1 value is updated in the </a:t>
            </a:r>
            <a:r>
              <a:rPr lang="en-US" dirty="0" err="1" smtClean="0"/>
              <a:t>course_users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Parent course enrollments not correctly updated when courses are merged</a:t>
            </a:r>
          </a:p>
          <a:p>
            <a:r>
              <a:rPr lang="en-US" dirty="0" smtClean="0"/>
              <a:t>Child course enrollments are not correctly updated after courses are merged</a:t>
            </a:r>
          </a:p>
          <a:p>
            <a:r>
              <a:rPr lang="en-US" dirty="0" smtClean="0"/>
              <a:t>Student can be in multiple child courses but the merged enrollments can track only one child course</a:t>
            </a:r>
          </a:p>
          <a:p>
            <a:r>
              <a:rPr lang="en-US" dirty="0" smtClean="0"/>
              <a:t>What happens when students enrolled in a course that is merged </a:t>
            </a:r>
            <a:r>
              <a:rPr lang="en-US" dirty="0" smtClean="0"/>
              <a:t>drops </a:t>
            </a:r>
            <a:r>
              <a:rPr lang="en-US" dirty="0" smtClean="0"/>
              <a:t>either the parent or child course or both in Student Information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bphillips@ku.edu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programmer – University of Kansas</a:t>
            </a:r>
          </a:p>
          <a:p>
            <a:r>
              <a:rPr lang="en-US" dirty="0" smtClean="0">
                <a:hlinkClick r:id="rId2"/>
              </a:rPr>
              <a:t>bphillips@ku.edu</a:t>
            </a:r>
            <a:endParaRPr lang="en-US" dirty="0" smtClean="0"/>
          </a:p>
          <a:p>
            <a:r>
              <a:rPr lang="en-US" dirty="0" smtClean="0"/>
              <a:t>Part of a team responsible for integrating Blackboard with other enterprise systems</a:t>
            </a:r>
          </a:p>
          <a:p>
            <a:r>
              <a:rPr lang="en-US" dirty="0" smtClean="0">
                <a:hlinkClick r:id="rId3"/>
              </a:rPr>
              <a:t>http://www.brucephillips.name/blog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https://github.com/phillips1021/</a:t>
            </a:r>
            <a:r>
              <a:rPr lang="en-US" dirty="0" smtClean="0">
                <a:hlinkClick r:id="rId2"/>
              </a:rPr>
              <a:t>phillips_b2_examples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Blackboard Learn 9.1 SP 12 Help - </a:t>
            </a:r>
            <a:r>
              <a:rPr lang="en-US" dirty="0">
                <a:hlinkClick r:id="rId3"/>
              </a:rPr>
              <a:t>https://help.blackboard.com/en-us/Learn/9.1_SP_12/</a:t>
            </a:r>
            <a:r>
              <a:rPr lang="en-US" dirty="0" smtClean="0">
                <a:hlinkClick r:id="rId3"/>
              </a:rPr>
              <a:t>Administrator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Blackboard Learn 9.1 SP 12 Course Management - </a:t>
            </a:r>
            <a:r>
              <a:rPr lang="en-US" dirty="0">
                <a:hlinkClick r:id="rId4"/>
              </a:rPr>
              <a:t>https://help.blackboard.com/en-us/Learn/9.1_SP_12/Administrator/160_Course_Management/020_Managing_Courses</a:t>
            </a:r>
            <a:r>
              <a:rPr lang="en-US" dirty="0"/>
              <a:t> </a:t>
            </a:r>
          </a:p>
          <a:p>
            <a:r>
              <a:rPr lang="en-US" dirty="0" smtClean="0"/>
              <a:t>Building Blocks API - </a:t>
            </a:r>
            <a:r>
              <a:rPr lang="en-US" dirty="0" smtClean="0">
                <a:hlinkClick r:id="rId5"/>
              </a:rPr>
              <a:t>http://library.blackboard.com/ref/d9a0b6b8-1250-48eb-baa2-b1148e908f86/index.htm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in Blackboard all classes offered per term</a:t>
            </a:r>
          </a:p>
          <a:p>
            <a:r>
              <a:rPr lang="en-US" dirty="0" smtClean="0"/>
              <a:t>Instructors </a:t>
            </a:r>
            <a:r>
              <a:rPr lang="en-US" dirty="0"/>
              <a:t>who teach multiple classes need a way to merge those classes in Blackboard so they have only one Blackboard course to </a:t>
            </a:r>
            <a:r>
              <a:rPr lang="en-US" dirty="0" smtClean="0"/>
              <a:t>manage</a:t>
            </a:r>
          </a:p>
          <a:p>
            <a:r>
              <a:rPr lang="en-US" dirty="0"/>
              <a:t>Starting with Bb Learn 9.1 SP 8 Blackboard provided administrators with mechanism to merge courses</a:t>
            </a:r>
          </a:p>
          <a:p>
            <a:r>
              <a:rPr lang="en-US" dirty="0" smtClean="0"/>
              <a:t>Having </a:t>
            </a:r>
            <a:r>
              <a:rPr lang="en-US" dirty="0" smtClean="0"/>
              <a:t>Blackboard administrator do all merges is not supportable due to volume and timeliness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Parent (AKA Master) course must be an existing Bb course</a:t>
            </a:r>
          </a:p>
          <a:p>
            <a:r>
              <a:rPr lang="en-US" dirty="0" smtClean="0"/>
              <a:t>Instructor must be assigned to the parent and child courses</a:t>
            </a:r>
          </a:p>
          <a:p>
            <a:r>
              <a:rPr lang="en-US" dirty="0" smtClean="0"/>
              <a:t>A parent course cannot be a child of another course</a:t>
            </a:r>
          </a:p>
          <a:p>
            <a:r>
              <a:rPr lang="en-US" dirty="0" smtClean="0"/>
              <a:t>A child course can only have one parent course</a:t>
            </a:r>
          </a:p>
          <a:p>
            <a:r>
              <a:rPr lang="en-US" dirty="0" smtClean="0"/>
              <a:t>Parent and child courses must be in the same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Merge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tool visible only to instructors</a:t>
            </a:r>
          </a:p>
          <a:p>
            <a:r>
              <a:rPr lang="en-US" dirty="0" smtClean="0"/>
              <a:t>Instructor opens the Bb course that will be parent (AKA master)</a:t>
            </a:r>
          </a:p>
          <a:p>
            <a:r>
              <a:rPr lang="en-US" dirty="0" smtClean="0"/>
              <a:t>Instructor clicks on the Course Merge B2</a:t>
            </a:r>
          </a:p>
          <a:p>
            <a:r>
              <a:rPr lang="en-US" dirty="0" smtClean="0"/>
              <a:t>Instructor selects the child courses</a:t>
            </a:r>
          </a:p>
          <a:p>
            <a:pPr lvl="1"/>
            <a:r>
              <a:rPr lang="en-US" dirty="0" smtClean="0"/>
              <a:t>Only sees child courses eligible for merging</a:t>
            </a:r>
          </a:p>
          <a:p>
            <a:r>
              <a:rPr lang="en-US" dirty="0" smtClean="0"/>
              <a:t>Instructor confirms the selections and completes the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Course Merge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CourseCourse 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merged relationship between two </a:t>
            </a:r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Stores PK1 values from </a:t>
            </a:r>
            <a:r>
              <a:rPr lang="en-US" dirty="0" err="1" smtClean="0"/>
              <a:t>course_main</a:t>
            </a:r>
            <a:r>
              <a:rPr lang="en-US" dirty="0" smtClean="0"/>
              <a:t> table for parent and child courses</a:t>
            </a:r>
            <a:endParaRPr lang="en-US" dirty="0"/>
          </a:p>
          <a:p>
            <a:r>
              <a:rPr lang="en-US" dirty="0" smtClean="0">
                <a:hlinkClick r:id="rId3"/>
              </a:rPr>
              <a:t>CourseCourseDbLoader</a:t>
            </a:r>
            <a:endParaRPr lang="en-US" dirty="0"/>
          </a:p>
          <a:p>
            <a:pPr lvl="1"/>
            <a:r>
              <a:rPr lang="en-US" dirty="0" err="1" smtClean="0"/>
              <a:t>loadByParentId</a:t>
            </a:r>
            <a:r>
              <a:rPr lang="en-US" dirty="0" smtClean="0"/>
              <a:t> – returns collection of </a:t>
            </a:r>
            <a:r>
              <a:rPr lang="en-US" dirty="0" err="1" smtClean="0"/>
              <a:t>CourseCourse</a:t>
            </a:r>
            <a:r>
              <a:rPr lang="en-US" dirty="0" smtClean="0"/>
              <a:t> objects that are children of the provided parent course</a:t>
            </a:r>
          </a:p>
          <a:p>
            <a:pPr lvl="1"/>
            <a:r>
              <a:rPr lang="en-US" dirty="0" err="1" smtClean="0"/>
              <a:t>loadParent</a:t>
            </a:r>
            <a:r>
              <a:rPr lang="en-US" dirty="0" smtClean="0"/>
              <a:t> – return  </a:t>
            </a:r>
            <a:r>
              <a:rPr lang="en-US" dirty="0" err="1" smtClean="0"/>
              <a:t>CourseCourse</a:t>
            </a:r>
            <a:r>
              <a:rPr lang="en-US" dirty="0" smtClean="0"/>
              <a:t> object that represents the parent course of the provided child course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8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Course Merge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CourseCourseManagerFactory</a:t>
            </a:r>
            <a:endParaRPr lang="en-US" dirty="0"/>
          </a:p>
          <a:p>
            <a:pPr lvl="1"/>
            <a:r>
              <a:rPr lang="en-US" dirty="0" err="1"/>
              <a:t>getInstance</a:t>
            </a:r>
            <a:r>
              <a:rPr lang="en-US" dirty="0"/>
              <a:t> – returns </a:t>
            </a:r>
            <a:r>
              <a:rPr lang="en-US" dirty="0" err="1"/>
              <a:t>CourseCourseManager</a:t>
            </a:r>
            <a:r>
              <a:rPr lang="en-US" dirty="0"/>
              <a:t> object</a:t>
            </a:r>
          </a:p>
          <a:p>
            <a:r>
              <a:rPr lang="en-US" dirty="0">
                <a:hlinkClick r:id="rId3"/>
              </a:rPr>
              <a:t>CourseCourseManager</a:t>
            </a:r>
            <a:endParaRPr lang="en-US" dirty="0"/>
          </a:p>
          <a:p>
            <a:pPr lvl="1"/>
            <a:r>
              <a:rPr lang="en-US" dirty="0" err="1"/>
              <a:t>addChildToMaster</a:t>
            </a:r>
            <a:r>
              <a:rPr lang="en-US" dirty="0"/>
              <a:t> </a:t>
            </a:r>
            <a:r>
              <a:rPr lang="en-US" dirty="0" smtClean="0"/>
              <a:t>– creates the merge relationship;  </a:t>
            </a:r>
            <a:r>
              <a:rPr lang="en-US" dirty="0"/>
              <a:t>returns </a:t>
            </a:r>
            <a:r>
              <a:rPr lang="en-US" dirty="0" err="1" smtClean="0"/>
              <a:t>FailedCrossListEnrollments</a:t>
            </a:r>
            <a:r>
              <a:rPr lang="en-US" dirty="0" smtClean="0"/>
              <a:t> object</a:t>
            </a:r>
            <a:endParaRPr lang="en-US" dirty="0"/>
          </a:p>
          <a:p>
            <a:pPr lvl="1"/>
            <a:r>
              <a:rPr lang="en-US" dirty="0" err="1"/>
              <a:t>isCourseCrossListed</a:t>
            </a:r>
            <a:r>
              <a:rPr lang="en-US" dirty="0"/>
              <a:t> – returns true if course is a parent or child course</a:t>
            </a:r>
          </a:p>
          <a:p>
            <a:r>
              <a:rPr lang="en-US" dirty="0" err="1"/>
              <a:t>FailedCrossListEnrollments</a:t>
            </a:r>
            <a:r>
              <a:rPr lang="en-US" dirty="0"/>
              <a:t> (not found in published API)</a:t>
            </a:r>
          </a:p>
          <a:p>
            <a:pPr lvl="1"/>
            <a:r>
              <a:rPr lang="en-US" dirty="0" err="1"/>
              <a:t>getAllFailedEnrollmentMessages</a:t>
            </a:r>
            <a:r>
              <a:rPr lang="en-US" dirty="0"/>
              <a:t> – returns collection of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703</Words>
  <Application>Microsoft Macintosh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Building Block That Allows Instructors To Merge Courses</vt:lpstr>
      <vt:lpstr>About Me</vt:lpstr>
      <vt:lpstr>References</vt:lpstr>
      <vt:lpstr>Requirements</vt:lpstr>
      <vt:lpstr>Business Rules</vt:lpstr>
      <vt:lpstr>Course Merge Building Block</vt:lpstr>
      <vt:lpstr>Demonstration</vt:lpstr>
      <vt:lpstr>Blackboard Course Merge APIs</vt:lpstr>
      <vt:lpstr>Blackboard Course Merge APIs</vt:lpstr>
      <vt:lpstr>Effect of Merging Courses</vt:lpstr>
      <vt:lpstr>What Do Instructors See</vt:lpstr>
      <vt:lpstr>What Do Students See</vt:lpstr>
      <vt:lpstr>What Do System Admins See</vt:lpstr>
      <vt:lpstr>Database Changes</vt:lpstr>
      <vt:lpstr>Issues</vt:lpstr>
      <vt:lpstr>Questions?</vt:lpstr>
    </vt:vector>
  </TitlesOfParts>
  <Company>University of 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 That Allows Instructors To Merge Courses</dc:title>
  <dc:creator>Bruce Phillips</dc:creator>
  <cp:lastModifiedBy>Bruce Phillips</cp:lastModifiedBy>
  <cp:revision>16</cp:revision>
  <dcterms:created xsi:type="dcterms:W3CDTF">2013-06-10T14:08:08Z</dcterms:created>
  <dcterms:modified xsi:type="dcterms:W3CDTF">2013-07-07T16:27:47Z</dcterms:modified>
</cp:coreProperties>
</file>