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Gill Sans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GillSans-bold.fntdata"/><Relationship Id="rId6" Type="http://schemas.openxmlformats.org/officeDocument/2006/relationships/slide" Target="slides/slide1.xml"/><Relationship Id="rId18" Type="http://schemas.openxmlformats.org/officeDocument/2006/relationships/font" Target="fonts/Gill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6e5703d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6e5703d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6e5703d9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6e5703d9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6e0c19a1a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6e0c19a1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6e0c19a1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6e0c19a1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6e0c19a1a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6e0c19a1a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6e0c19a1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6e0c19a1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6e0c19a1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6e0c19a1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6e0c19a1a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6e0c19a1a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6e0c19a1a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6e0c19a1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6e5703d9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6e5703d9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6e5703d9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6e5703d9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1813334" y="601723"/>
            <a:ext cx="6477900" cy="190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Gill Sans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813335" y="2648403"/>
            <a:ext cx="6477900" cy="7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sz="140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5665604" y="247777"/>
            <a:ext cx="26256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1812375" y="246980"/>
            <a:ext cx="37305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1078248" y="599230"/>
            <a:ext cx="6084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" name="Google Shape;20;p2"/>
          <p:cNvCxnSpPr/>
          <p:nvPr/>
        </p:nvCxnSpPr>
        <p:spPr>
          <a:xfrm>
            <a:off x="1813335" y="2646407"/>
            <a:ext cx="647790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title"/>
          </p:nvPr>
        </p:nvSpPr>
        <p:spPr>
          <a:xfrm>
            <a:off x="1088684" y="603389"/>
            <a:ext cx="72024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" type="body"/>
          </p:nvPr>
        </p:nvSpPr>
        <p:spPr>
          <a:xfrm rot="5400000">
            <a:off x="3395890" y="-795351"/>
            <a:ext cx="2588100" cy="72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0" type="dt"/>
          </p:nvPr>
        </p:nvSpPr>
        <p:spPr>
          <a:xfrm>
            <a:off x="5665604" y="247777"/>
            <a:ext cx="26256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1" type="ftr"/>
          </p:nvPr>
        </p:nvSpPr>
        <p:spPr>
          <a:xfrm>
            <a:off x="1088684" y="246980"/>
            <a:ext cx="44541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360045" y="599230"/>
            <a:ext cx="6084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8" name="Google Shape;88;p11"/>
          <p:cNvCxnSpPr/>
          <p:nvPr/>
        </p:nvCxnSpPr>
        <p:spPr>
          <a:xfrm>
            <a:off x="1090422" y="1385316"/>
            <a:ext cx="720570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 rot="5400000">
            <a:off x="5937790" y="1740880"/>
            <a:ext cx="3495000" cy="12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 rot="5400000">
            <a:off x="2271827" y="-589070"/>
            <a:ext cx="3495000" cy="58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0" type="dt"/>
          </p:nvPr>
        </p:nvSpPr>
        <p:spPr>
          <a:xfrm>
            <a:off x="5665604" y="247777"/>
            <a:ext cx="26256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1088684" y="246980"/>
            <a:ext cx="44541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360045" y="599230"/>
            <a:ext cx="6084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5" name="Google Shape;95;p12"/>
          <p:cNvCxnSpPr/>
          <p:nvPr/>
        </p:nvCxnSpPr>
        <p:spPr>
          <a:xfrm>
            <a:off x="7079333" y="599230"/>
            <a:ext cx="0" cy="349500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1088684" y="603389"/>
            <a:ext cx="72024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1088684" y="1511799"/>
            <a:ext cx="7202400" cy="25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5665604" y="247777"/>
            <a:ext cx="26256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1088684" y="246980"/>
            <a:ext cx="44541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360045" y="599230"/>
            <a:ext cx="6084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7" name="Google Shape;27;p3"/>
          <p:cNvCxnSpPr/>
          <p:nvPr/>
        </p:nvCxnSpPr>
        <p:spPr>
          <a:xfrm>
            <a:off x="1090422" y="1385316"/>
            <a:ext cx="720570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1090679" y="1317098"/>
            <a:ext cx="6482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ill Sans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1090679" y="2854646"/>
            <a:ext cx="64728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68575"/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5665604" y="247777"/>
            <a:ext cx="26256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1088684" y="246980"/>
            <a:ext cx="44541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360045" y="599230"/>
            <a:ext cx="6084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4" name="Google Shape;34;p4"/>
          <p:cNvCxnSpPr/>
          <p:nvPr/>
        </p:nvCxnSpPr>
        <p:spPr>
          <a:xfrm>
            <a:off x="1090679" y="2853739"/>
            <a:ext cx="647280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1086913" y="603667"/>
            <a:ext cx="7204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1085498" y="1508158"/>
            <a:ext cx="3483900" cy="25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810328" y="1513007"/>
            <a:ext cx="3483900" cy="25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5665604" y="247777"/>
            <a:ext cx="26256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1088684" y="246980"/>
            <a:ext cx="44541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360045" y="599230"/>
            <a:ext cx="6084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2" name="Google Shape;42;p5"/>
          <p:cNvCxnSpPr/>
          <p:nvPr/>
        </p:nvCxnSpPr>
        <p:spPr>
          <a:xfrm>
            <a:off x="1090422" y="1385316"/>
            <a:ext cx="720570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1085393" y="603122"/>
            <a:ext cx="72057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1085393" y="1514662"/>
            <a:ext cx="3483900" cy="601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  <a:defRPr b="0" sz="17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1085393" y="2118202"/>
            <a:ext cx="3483900" cy="1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3" type="body"/>
          </p:nvPr>
        </p:nvSpPr>
        <p:spPr>
          <a:xfrm>
            <a:off x="4809272" y="1517252"/>
            <a:ext cx="34839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  <a:defRPr b="0" sz="17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48" name="Google Shape;48;p6"/>
          <p:cNvSpPr txBox="1"/>
          <p:nvPr>
            <p:ph idx="4" type="body"/>
          </p:nvPr>
        </p:nvSpPr>
        <p:spPr>
          <a:xfrm>
            <a:off x="4809272" y="2116118"/>
            <a:ext cx="3483900" cy="19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5665604" y="247777"/>
            <a:ext cx="26256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1088684" y="246980"/>
            <a:ext cx="44541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360045" y="599230"/>
            <a:ext cx="6084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2" name="Google Shape;52;p6"/>
          <p:cNvCxnSpPr/>
          <p:nvPr/>
        </p:nvCxnSpPr>
        <p:spPr>
          <a:xfrm>
            <a:off x="1090422" y="1385316"/>
            <a:ext cx="720570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1088684" y="603389"/>
            <a:ext cx="72024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5665604" y="247777"/>
            <a:ext cx="26256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1088684" y="246980"/>
            <a:ext cx="44541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360045" y="599230"/>
            <a:ext cx="6084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8" name="Google Shape;58;p7"/>
          <p:cNvCxnSpPr/>
          <p:nvPr/>
        </p:nvCxnSpPr>
        <p:spPr>
          <a:xfrm>
            <a:off x="1090422" y="1385316"/>
            <a:ext cx="720570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idx="10" type="dt"/>
          </p:nvPr>
        </p:nvSpPr>
        <p:spPr>
          <a:xfrm>
            <a:off x="5665604" y="247777"/>
            <a:ext cx="26256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1088684" y="246980"/>
            <a:ext cx="44541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360045" y="599230"/>
            <a:ext cx="6084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1083503" y="599230"/>
            <a:ext cx="2454900" cy="1685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3782786" y="599231"/>
            <a:ext cx="4509300" cy="349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3175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1083503" y="2404118"/>
            <a:ext cx="2456400" cy="16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5665604" y="247777"/>
            <a:ext cx="26256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1088684" y="246980"/>
            <a:ext cx="44541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360045" y="599230"/>
            <a:ext cx="6084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0" name="Google Shape;70;p9"/>
          <p:cNvCxnSpPr/>
          <p:nvPr/>
        </p:nvCxnSpPr>
        <p:spPr>
          <a:xfrm>
            <a:off x="1086210" y="2404118"/>
            <a:ext cx="245220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0"/>
          <p:cNvGrpSpPr/>
          <p:nvPr/>
        </p:nvGrpSpPr>
        <p:grpSpPr>
          <a:xfrm>
            <a:off x="5608040" y="361628"/>
            <a:ext cx="3055950" cy="3861900"/>
            <a:chOff x="7477387" y="482170"/>
            <a:chExt cx="4074600" cy="5149200"/>
          </a:xfrm>
        </p:grpSpPr>
        <p:sp>
          <p:nvSpPr>
            <p:cNvPr id="73" name="Google Shape;73;p10"/>
            <p:cNvSpPr/>
            <p:nvPr/>
          </p:nvSpPr>
          <p:spPr>
            <a:xfrm>
              <a:off x="7477387" y="482170"/>
              <a:ext cx="4074600" cy="5149200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25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7790446" y="812506"/>
              <a:ext cx="3450300" cy="4466400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10"/>
          <p:cNvSpPr txBox="1"/>
          <p:nvPr>
            <p:ph type="title"/>
          </p:nvPr>
        </p:nvSpPr>
        <p:spPr>
          <a:xfrm>
            <a:off x="1088404" y="847135"/>
            <a:ext cx="4149300" cy="1372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0"/>
          <p:cNvSpPr/>
          <p:nvPr>
            <p:ph idx="2" type="pic"/>
          </p:nvPr>
        </p:nvSpPr>
        <p:spPr>
          <a:xfrm>
            <a:off x="6093292" y="841906"/>
            <a:ext cx="2093400" cy="2899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" type="body"/>
          </p:nvPr>
        </p:nvSpPr>
        <p:spPr>
          <a:xfrm>
            <a:off x="1087747" y="2359494"/>
            <a:ext cx="4143300" cy="15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78" name="Google Shape;78;p10"/>
          <p:cNvSpPr txBox="1"/>
          <p:nvPr>
            <p:ph idx="10" type="dt"/>
          </p:nvPr>
        </p:nvSpPr>
        <p:spPr>
          <a:xfrm>
            <a:off x="1085537" y="4102392"/>
            <a:ext cx="41454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1" type="ftr"/>
          </p:nvPr>
        </p:nvSpPr>
        <p:spPr>
          <a:xfrm>
            <a:off x="1085537" y="238980"/>
            <a:ext cx="41559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2" type="sldNum"/>
          </p:nvPr>
        </p:nvSpPr>
        <p:spPr>
          <a:xfrm>
            <a:off x="360045" y="599230"/>
            <a:ext cx="6084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1" name="Google Shape;81;p10"/>
          <p:cNvCxnSpPr/>
          <p:nvPr/>
        </p:nvCxnSpPr>
        <p:spPr>
          <a:xfrm>
            <a:off x="1085537" y="2357704"/>
            <a:ext cx="414540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1514607"/>
            <a:ext cx="9144000" cy="3079500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4594860"/>
            <a:ext cx="9144000" cy="55721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>
            <p:ph type="title"/>
          </p:nvPr>
        </p:nvSpPr>
        <p:spPr>
          <a:xfrm>
            <a:off x="1088684" y="603389"/>
            <a:ext cx="72024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1088684" y="1511799"/>
            <a:ext cx="7202400" cy="25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2385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1750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0480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45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8575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8575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8575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8575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5665604" y="247777"/>
            <a:ext cx="26256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1088684" y="246980"/>
            <a:ext cx="44541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360045" y="599230"/>
            <a:ext cx="6084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0" y="4596310"/>
            <a:ext cx="9144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ab1nmslvvntp.cloudfront.net/wp-content/uploads/2015/07/1437062927idea.jpg" TargetMode="External"/><Relationship Id="rId4" Type="http://schemas.openxmlformats.org/officeDocument/2006/relationships/hyperlink" Target="https://d6dyoorq84mou.cloudfront.net/uploads/tenant/logo/5214/HHUSA_Horizontal_Logo_TM.png" TargetMode="External"/><Relationship Id="rId5" Type="http://schemas.openxmlformats.org/officeDocument/2006/relationships/hyperlink" Target="https://cdn.lynda.com/course/664827/664827-636903187108128765-16x9.jpg" TargetMode="External"/><Relationship Id="rId6" Type="http://schemas.openxmlformats.org/officeDocument/2006/relationships/hyperlink" Target="https://upload.wikimedia.org/wikipedia/en/thumb/8/83/Salesforce_logo.svg/1200px-Salesforce_logo.svg.p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ctrTitle"/>
          </p:nvPr>
        </p:nvSpPr>
        <p:spPr>
          <a:xfrm>
            <a:off x="1813334" y="601723"/>
            <a:ext cx="6477900" cy="1906200"/>
          </a:xfrm>
          <a:prstGeom prst="rect">
            <a:avLst/>
          </a:prstGeom>
        </p:spPr>
        <p:txBody>
          <a:bodyPr anchorCtr="0" anchor="b" bIns="0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 Project</a:t>
            </a:r>
            <a:endParaRPr/>
          </a:p>
        </p:txBody>
      </p:sp>
      <p:sp>
        <p:nvSpPr>
          <p:cNvPr id="101" name="Google Shape;101;p13"/>
          <p:cNvSpPr txBox="1"/>
          <p:nvPr>
            <p:ph idx="1" type="subTitle"/>
          </p:nvPr>
        </p:nvSpPr>
        <p:spPr>
          <a:xfrm>
            <a:off x="1813335" y="2648403"/>
            <a:ext cx="6477900" cy="733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Andrew Phillips, Maida Muminovic, Kazi Islam, Ni Shu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502859" y="306464"/>
            <a:ext cx="7202400" cy="786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Results</a:t>
            </a:r>
            <a:r>
              <a:rPr lang="en"/>
              <a:t> - States with the Most </a:t>
            </a:r>
            <a:r>
              <a:rPr lang="en"/>
              <a:t>Individual</a:t>
            </a:r>
            <a:r>
              <a:rPr lang="en"/>
              <a:t> Donors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241331" y="1448575"/>
            <a:ext cx="2718300" cy="2588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Our results concluded that although New York had the most donations, California proved to receive the most individual donors.</a:t>
            </a:r>
            <a:endParaRPr/>
          </a:p>
        </p:txBody>
      </p:sp>
      <p:pic>
        <p:nvPicPr>
          <p:cNvPr id="163" name="Google Shape;1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2275" y="1927950"/>
            <a:ext cx="2774274" cy="1816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8726" y="2998725"/>
            <a:ext cx="887825" cy="50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63525" y="1927953"/>
            <a:ext cx="3016949" cy="181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2"/>
          <p:cNvSpPr txBox="1"/>
          <p:nvPr/>
        </p:nvSpPr>
        <p:spPr>
          <a:xfrm>
            <a:off x="980200" y="4136300"/>
            <a:ext cx="76389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Is there a geographic location within the US that most of our individual donors come from?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1088684" y="603389"/>
            <a:ext cx="7202400" cy="786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Revenue vs. Donation Total</a:t>
            </a:r>
            <a:endParaRPr/>
          </a:p>
        </p:txBody>
      </p:sp>
      <p:sp>
        <p:nvSpPr>
          <p:cNvPr id="172" name="Google Shape;172;p23"/>
          <p:cNvSpPr txBox="1"/>
          <p:nvPr>
            <p:ph idx="1" type="body"/>
          </p:nvPr>
        </p:nvSpPr>
        <p:spPr>
          <a:xfrm>
            <a:off x="1088684" y="1511799"/>
            <a:ext cx="7202400" cy="2588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We can clearly see a slight difference in the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total donated with the what was expected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However we can note that states like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New York &amp; California were expected to raise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 very high amount in donations</a:t>
            </a:r>
            <a:endParaRPr/>
          </a:p>
        </p:txBody>
      </p:sp>
      <p:pic>
        <p:nvPicPr>
          <p:cNvPr id="173" name="Google Shape;17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6200" y="1568075"/>
            <a:ext cx="3242525" cy="2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1088684" y="603389"/>
            <a:ext cx="7202400" cy="786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</a:t>
            </a:r>
            <a:endParaRPr/>
          </a:p>
        </p:txBody>
      </p:sp>
      <p:sp>
        <p:nvSpPr>
          <p:cNvPr id="179" name="Google Shape;179;p24"/>
          <p:cNvSpPr txBox="1"/>
          <p:nvPr>
            <p:ph idx="1" type="body"/>
          </p:nvPr>
        </p:nvSpPr>
        <p:spPr>
          <a:xfrm>
            <a:off x="1088684" y="1511799"/>
            <a:ext cx="7202400" cy="2588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https://dab1nmslvvntp.cloudfront.net/wp-content/uploads/2015/07/1437062927idea.jpg</a:t>
            </a:r>
            <a:endParaRPr sz="1000"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https://d6dyoorq84mou.cloudfront.net/uploads/tenant/logo/5214/HHUSA_Horizontal_Logo_TM.png</a:t>
            </a:r>
            <a:endParaRPr sz="1000"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https://cdn.lynda.com/course/664827/664827-636903187108128765-16x9.jpg</a:t>
            </a:r>
            <a:endParaRPr sz="1000"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6"/>
              </a:rPr>
              <a:t>https://upload.wikimedia.org/wikipedia/en/thumb/8/83/Salesforce_logo.svg/1200px-Salesforce_logo.svg.png</a:t>
            </a:r>
            <a:endParaRPr sz="1000"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1088684" y="603389"/>
            <a:ext cx="7202400" cy="786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07" name="Google Shape;107;p14"/>
          <p:cNvSpPr txBox="1"/>
          <p:nvPr>
            <p:ph idx="1" type="body"/>
          </p:nvPr>
        </p:nvSpPr>
        <p:spPr>
          <a:xfrm>
            <a:off x="2534825" y="1573050"/>
            <a:ext cx="4310100" cy="1540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8300" lvl="0" marL="457200" rtl="0" algn="l">
              <a:spcBef>
                <a:spcPts val="800"/>
              </a:spcBef>
              <a:spcAft>
                <a:spcPts val="0"/>
              </a:spcAft>
              <a:buSzPts val="2200"/>
              <a:buChar char="➔"/>
            </a:pPr>
            <a:r>
              <a:rPr lang="en" sz="2200"/>
              <a:t>Who is Hire Heroes?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➔"/>
            </a:pPr>
            <a:r>
              <a:rPr lang="en" sz="2200"/>
              <a:t>What services do they offer?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➔"/>
            </a:pPr>
            <a:r>
              <a:rPr lang="en" sz="2200"/>
              <a:t>Our analytical focus: Donations</a:t>
            </a:r>
            <a:endParaRPr sz="2200"/>
          </a:p>
        </p:txBody>
      </p:sp>
      <p:pic>
        <p:nvPicPr>
          <p:cNvPr id="108" name="Google Shape;10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3227" y="3296000"/>
            <a:ext cx="4933306" cy="108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>
            <a:off x="1088684" y="603389"/>
            <a:ext cx="7202400" cy="786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and Motivation</a:t>
            </a:r>
            <a:endParaRPr/>
          </a:p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1088680" y="1630150"/>
            <a:ext cx="3604800" cy="2588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8300" lvl="0" marL="457200" rtl="0" algn="l">
              <a:spcBef>
                <a:spcPts val="800"/>
              </a:spcBef>
              <a:spcAft>
                <a:spcPts val="0"/>
              </a:spcAft>
              <a:buSzPts val="2200"/>
              <a:buChar char="➔"/>
            </a:pPr>
            <a:r>
              <a:rPr lang="en" sz="2200"/>
              <a:t>Where did most donations come from?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➔"/>
            </a:pPr>
            <a:r>
              <a:rPr lang="en" sz="2200"/>
              <a:t>Where did few or no donations come from?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➔"/>
            </a:pPr>
            <a:r>
              <a:rPr lang="en" sz="2200"/>
              <a:t>Advertising Reach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➔"/>
            </a:pPr>
            <a:r>
              <a:rPr lang="en" sz="2200"/>
              <a:t>Donation Grouping</a:t>
            </a:r>
            <a:endParaRPr sz="2200"/>
          </a:p>
        </p:txBody>
      </p:sp>
      <p:pic>
        <p:nvPicPr>
          <p:cNvPr id="115" name="Google Shape;11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5302" y="1980122"/>
            <a:ext cx="2595774" cy="207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1088684" y="603389"/>
            <a:ext cx="7202400" cy="786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1088680" y="1664200"/>
            <a:ext cx="3617100" cy="2588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8300" lvl="0" marL="457200" rtl="0" algn="l">
              <a:spcBef>
                <a:spcPts val="800"/>
              </a:spcBef>
              <a:spcAft>
                <a:spcPts val="0"/>
              </a:spcAft>
              <a:buSzPts val="2200"/>
              <a:buChar char="➔"/>
            </a:pPr>
            <a:r>
              <a:rPr lang="en" sz="2200"/>
              <a:t>Donations are crucial for non-profits.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➔"/>
            </a:pPr>
            <a:r>
              <a:rPr lang="en" sz="2200"/>
              <a:t>Various donation routes.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➔"/>
            </a:pPr>
            <a:r>
              <a:rPr lang="en" sz="2200"/>
              <a:t>Analyzing 2 main avenues: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◆"/>
            </a:pPr>
            <a:r>
              <a:rPr lang="en" sz="2200"/>
              <a:t>Donation Medium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◆"/>
            </a:pPr>
            <a:r>
              <a:rPr lang="en" sz="2200"/>
              <a:t>Donation Locations</a:t>
            </a:r>
            <a:endParaRPr sz="2200"/>
          </a:p>
        </p:txBody>
      </p:sp>
      <p:pic>
        <p:nvPicPr>
          <p:cNvPr id="122" name="Google Shape;12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2576" y="2081159"/>
            <a:ext cx="3118502" cy="175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1088684" y="603389"/>
            <a:ext cx="7202400" cy="786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1088675" y="1328075"/>
            <a:ext cx="4302300" cy="2695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6550" lvl="0" marL="457200" rtl="0" algn="l">
              <a:spcBef>
                <a:spcPts val="80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Primary Datasets: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◆"/>
            </a:pPr>
            <a:r>
              <a:rPr lang="en" sz="1700"/>
              <a:t>SalesForce_Opportunity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◆"/>
            </a:pPr>
            <a:r>
              <a:rPr lang="en" sz="1700"/>
              <a:t>SalesForce_Account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Data Dictionary for References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Searched for the key term “Donate”.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And focused on the Stay Classy Data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Findings: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◆"/>
            </a:pPr>
            <a:r>
              <a:rPr lang="en" sz="1700"/>
              <a:t>Donations and Fundraisers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◆"/>
            </a:pPr>
            <a:r>
              <a:rPr lang="en" sz="1700"/>
              <a:t>Amount Given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◆"/>
            </a:pPr>
            <a:r>
              <a:rPr lang="en" sz="1700"/>
              <a:t>Event Type</a:t>
            </a:r>
            <a:endParaRPr sz="1700"/>
          </a:p>
        </p:txBody>
      </p:sp>
      <p:pic>
        <p:nvPicPr>
          <p:cNvPr id="129" name="Google Shape;12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6602" y="2189904"/>
            <a:ext cx="2364474" cy="1655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1088684" y="603389"/>
            <a:ext cx="7202400" cy="786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Analytics</a:t>
            </a:r>
            <a:endParaRPr/>
          </a:p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852325" y="1430100"/>
            <a:ext cx="5762700" cy="2588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55600" lvl="0" marL="457200" rtl="0" algn="l">
              <a:spcBef>
                <a:spcPts val="80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Tableau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◆"/>
            </a:pPr>
            <a:r>
              <a:rPr lang="en" sz="2000"/>
              <a:t>Clean the data.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Remove null values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Remove unneeded columns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◆"/>
            </a:pPr>
            <a:r>
              <a:rPr lang="en" sz="2000"/>
              <a:t>Present the data.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Classy.com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◆"/>
            </a:pPr>
            <a:r>
              <a:rPr lang="en" sz="2000"/>
              <a:t>Quantity given per year.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◆"/>
            </a:pPr>
            <a:r>
              <a:rPr lang="en" sz="2000"/>
              <a:t>States donated from.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699759" y="264364"/>
            <a:ext cx="7202400" cy="786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(Overview)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Donations in Each State Based on Event Type </a:t>
            </a:r>
            <a:endParaRPr/>
          </a:p>
        </p:txBody>
      </p:sp>
      <p:pic>
        <p:nvPicPr>
          <p:cNvPr id="141" name="Google Shape;14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6250" y="1547427"/>
            <a:ext cx="3680351" cy="2698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625" y="1589788"/>
            <a:ext cx="4327550" cy="261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idx="1" type="body"/>
          </p:nvPr>
        </p:nvSpPr>
        <p:spPr>
          <a:xfrm>
            <a:off x="402134" y="1511799"/>
            <a:ext cx="7202400" cy="2588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Provided a detail report of the states that contributed in donations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Can clearly see which states donated the most with 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New York donating the most 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Clearly can see that most of the donations </a:t>
            </a:r>
            <a:endParaRPr sz="18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came from a general donation 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9925" y="2369400"/>
            <a:ext cx="3807049" cy="200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 txBox="1"/>
          <p:nvPr>
            <p:ph type="title"/>
          </p:nvPr>
        </p:nvSpPr>
        <p:spPr>
          <a:xfrm>
            <a:off x="844134" y="299539"/>
            <a:ext cx="7202400" cy="786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Donations Based on Event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1088684" y="603389"/>
            <a:ext cx="7202400" cy="786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 Source </a:t>
            </a:r>
            <a:endParaRPr/>
          </a:p>
        </p:txBody>
      </p:sp>
      <p:sp>
        <p:nvSpPr>
          <p:cNvPr id="155" name="Google Shape;155;p21"/>
          <p:cNvSpPr txBox="1"/>
          <p:nvPr>
            <p:ph idx="1" type="body"/>
          </p:nvPr>
        </p:nvSpPr>
        <p:spPr>
          <a:xfrm>
            <a:off x="228678" y="1448575"/>
            <a:ext cx="4501500" cy="2588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We noticed a distinct comparison that donation due to media coverage was only very slight compared to that of fundraising.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Comparing and viewing the results in this sense gave us an overview as to where the total of donations were coming from. </a:t>
            </a:r>
            <a:endParaRPr/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183" y="1524475"/>
            <a:ext cx="4242343" cy="258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