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1ccddd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1ccddd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81ccddd1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81ccddd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81ccddd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81ccddd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81ccddd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81ccddd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81ccddd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81ccddd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81ccddd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81ccddd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81ccddd1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81ccddd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81ccddd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81ccddd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81ccddd1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81ccddd1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81ccddd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81ccddd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53af76d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53af76d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81ccddd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81ccddd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81ccddd1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81ccddd1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81ccddd1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81ccddd1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81ccddd1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81ccddd1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81ccddd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81ccddd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81ccddd1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81ccddd1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81ccddd1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81ccddd1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81ccddd1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81ccddd1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81ccddd1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81ccddd1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81ccddd1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81ccddd1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53af76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53af76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81ccddd1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81ccddd1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81ccddd1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81ccddd1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81ccddd1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81ccddd1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81ccddd1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81ccddd1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81ccddd1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81ccddd1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81ccddd1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81ccddd1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81ccddd1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81ccddd1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81ccddd1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81ccddd1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953af76d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953af76d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8a97c5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8a97c5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53af76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53af76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53af76d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953af76d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81ccddd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81ccddd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81ccddd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81ccdd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21.png"/><Relationship Id="rId8"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igitalhrtech.com/employee-attri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pavansubhasht/ibm-hr-analytics-attritio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9.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Employee Attrition</a:t>
            </a:r>
            <a:endParaRPr/>
          </a:p>
        </p:txBody>
      </p:sp>
      <p:sp>
        <p:nvSpPr>
          <p:cNvPr id="129" name="Google Shape;129;p13"/>
          <p:cNvSpPr txBox="1"/>
          <p:nvPr>
            <p:ph idx="1" type="subTitle"/>
          </p:nvPr>
        </p:nvSpPr>
        <p:spPr>
          <a:xfrm>
            <a:off x="1858700" y="319820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makes an employee leave their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72700" y="502750"/>
            <a:ext cx="39798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Distance From Home</a:t>
            </a:r>
            <a:endParaRPr/>
          </a:p>
        </p:txBody>
      </p:sp>
      <p:sp>
        <p:nvSpPr>
          <p:cNvPr id="189" name="Google Shape;189;p22"/>
          <p:cNvSpPr txBox="1"/>
          <p:nvPr/>
        </p:nvSpPr>
        <p:spPr>
          <a:xfrm>
            <a:off x="4882500" y="2156100"/>
            <a:ext cx="373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Left-skewed distribution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The IBM office for most employees is relatively close to their homes, less than ~3 miles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With any </a:t>
            </a:r>
            <a:r>
              <a:rPr lang="en">
                <a:latin typeface="Calibri"/>
                <a:ea typeface="Calibri"/>
                <a:cs typeface="Calibri"/>
                <a:sym typeface="Calibri"/>
              </a:rPr>
              <a:t>company</a:t>
            </a:r>
            <a:r>
              <a:rPr lang="en">
                <a:latin typeface="Calibri"/>
                <a:ea typeface="Calibri"/>
                <a:cs typeface="Calibri"/>
                <a:sym typeface="Calibri"/>
              </a:rPr>
              <a:t>,  it is standard for employees to have different commuting distances given the office location</a:t>
            </a:r>
            <a:endParaRPr>
              <a:latin typeface="Calibri"/>
              <a:ea typeface="Calibri"/>
              <a:cs typeface="Calibri"/>
              <a:sym typeface="Calibri"/>
            </a:endParaRPr>
          </a:p>
        </p:txBody>
      </p:sp>
      <p:pic>
        <p:nvPicPr>
          <p:cNvPr id="190" name="Google Shape;190;p22"/>
          <p:cNvPicPr preferRelativeResize="0"/>
          <p:nvPr/>
        </p:nvPicPr>
        <p:blipFill>
          <a:blip r:embed="rId3">
            <a:alphaModFix/>
          </a:blip>
          <a:stretch>
            <a:fillRect/>
          </a:stretch>
        </p:blipFill>
        <p:spPr>
          <a:xfrm>
            <a:off x="334500" y="1581425"/>
            <a:ext cx="4480274" cy="274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72700" y="502750"/>
            <a:ext cx="39798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Job Satisfaction</a:t>
            </a:r>
            <a:endParaRPr/>
          </a:p>
        </p:txBody>
      </p:sp>
      <p:sp>
        <p:nvSpPr>
          <p:cNvPr id="196" name="Google Shape;196;p23"/>
          <p:cNvSpPr txBox="1"/>
          <p:nvPr/>
        </p:nvSpPr>
        <p:spPr>
          <a:xfrm>
            <a:off x="4943925" y="2156100"/>
            <a:ext cx="373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Most people are relatively </a:t>
            </a:r>
            <a:r>
              <a:rPr lang="en">
                <a:latin typeface="Calibri"/>
                <a:ea typeface="Calibri"/>
                <a:cs typeface="Calibri"/>
                <a:sym typeface="Calibri"/>
              </a:rPr>
              <a:t>satisfied</a:t>
            </a:r>
            <a:r>
              <a:rPr lang="en">
                <a:latin typeface="Calibri"/>
                <a:ea typeface="Calibri"/>
                <a:cs typeface="Calibri"/>
                <a:sym typeface="Calibri"/>
              </a:rPr>
              <a:t> with their jobs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Difficult to detect an outlier among only 4 possible values </a:t>
            </a:r>
            <a:endParaRPr>
              <a:latin typeface="Calibri"/>
              <a:ea typeface="Calibri"/>
              <a:cs typeface="Calibri"/>
              <a:sym typeface="Calibri"/>
            </a:endParaRPr>
          </a:p>
        </p:txBody>
      </p:sp>
      <p:pic>
        <p:nvPicPr>
          <p:cNvPr id="197" name="Google Shape;197;p23"/>
          <p:cNvPicPr preferRelativeResize="0"/>
          <p:nvPr/>
        </p:nvPicPr>
        <p:blipFill>
          <a:blip r:embed="rId3">
            <a:alphaModFix/>
          </a:blip>
          <a:stretch>
            <a:fillRect/>
          </a:stretch>
        </p:blipFill>
        <p:spPr>
          <a:xfrm>
            <a:off x="472700" y="1779900"/>
            <a:ext cx="4409800" cy="2444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72700" y="502750"/>
            <a:ext cx="39798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Monthly Income</a:t>
            </a:r>
            <a:endParaRPr/>
          </a:p>
        </p:txBody>
      </p:sp>
      <p:sp>
        <p:nvSpPr>
          <p:cNvPr id="203" name="Google Shape;203;p24"/>
          <p:cNvSpPr txBox="1"/>
          <p:nvPr/>
        </p:nvSpPr>
        <p:spPr>
          <a:xfrm>
            <a:off x="4867150" y="1334975"/>
            <a:ext cx="3731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From the distributions of monthly income and yearly income, it is </a:t>
            </a:r>
            <a:r>
              <a:rPr lang="en">
                <a:latin typeface="Calibri"/>
                <a:ea typeface="Calibri"/>
                <a:cs typeface="Calibri"/>
                <a:sym typeface="Calibri"/>
              </a:rPr>
              <a:t>apparent</a:t>
            </a:r>
            <a:r>
              <a:rPr lang="en">
                <a:latin typeface="Calibri"/>
                <a:ea typeface="Calibri"/>
                <a:cs typeface="Calibri"/>
                <a:sym typeface="Calibri"/>
              </a:rPr>
              <a:t> that there are outlier values for salaries above 100,000 dollars. Depending on your job level and field, this salary range of above $100,000 can be attainable, but I think even with the outliers, salary plays a key role in determining if employees stay at a company. Therefore, I will not remove this subset.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distributions for monthly income and yearly income for the entire dataset are the same, which makes sense as yearly income is calculated from the monthly incomes.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04" name="Google Shape;204;p24"/>
          <p:cNvPicPr preferRelativeResize="0"/>
          <p:nvPr/>
        </p:nvPicPr>
        <p:blipFill>
          <a:blip r:embed="rId3">
            <a:alphaModFix/>
          </a:blip>
          <a:stretch>
            <a:fillRect/>
          </a:stretch>
        </p:blipFill>
        <p:spPr>
          <a:xfrm>
            <a:off x="304800" y="1719625"/>
            <a:ext cx="4454849" cy="2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472700" y="502750"/>
            <a:ext cx="43944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Yearly Income (calculated field)</a:t>
            </a:r>
            <a:endParaRPr/>
          </a:p>
        </p:txBody>
      </p:sp>
      <p:pic>
        <p:nvPicPr>
          <p:cNvPr id="210" name="Google Shape;210;p25"/>
          <p:cNvPicPr preferRelativeResize="0"/>
          <p:nvPr/>
        </p:nvPicPr>
        <p:blipFill>
          <a:blip r:embed="rId3">
            <a:alphaModFix/>
          </a:blip>
          <a:stretch>
            <a:fillRect/>
          </a:stretch>
        </p:blipFill>
        <p:spPr>
          <a:xfrm>
            <a:off x="1691538" y="1612150"/>
            <a:ext cx="5760925" cy="314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472700" y="502750"/>
            <a:ext cx="43944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Years in Current Role</a:t>
            </a:r>
            <a:endParaRPr/>
          </a:p>
        </p:txBody>
      </p:sp>
      <p:pic>
        <p:nvPicPr>
          <p:cNvPr id="216" name="Google Shape;216;p26"/>
          <p:cNvPicPr preferRelativeResize="0"/>
          <p:nvPr/>
        </p:nvPicPr>
        <p:blipFill>
          <a:blip r:embed="rId3">
            <a:alphaModFix/>
          </a:blip>
          <a:stretch>
            <a:fillRect/>
          </a:stretch>
        </p:blipFill>
        <p:spPr>
          <a:xfrm>
            <a:off x="1977350" y="1612146"/>
            <a:ext cx="5339525" cy="30439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472700" y="502750"/>
            <a:ext cx="43944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Years Since Last Promotion</a:t>
            </a:r>
            <a:endParaRPr/>
          </a:p>
        </p:txBody>
      </p:sp>
      <p:pic>
        <p:nvPicPr>
          <p:cNvPr id="222" name="Google Shape;222;p27"/>
          <p:cNvPicPr preferRelativeResize="0"/>
          <p:nvPr/>
        </p:nvPicPr>
        <p:blipFill>
          <a:blip r:embed="rId3">
            <a:alphaModFix/>
          </a:blip>
          <a:stretch>
            <a:fillRect/>
          </a:stretch>
        </p:blipFill>
        <p:spPr>
          <a:xfrm>
            <a:off x="1791050" y="1612150"/>
            <a:ext cx="5561901" cy="310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Year Field Histograms</a:t>
            </a:r>
            <a:endParaRPr/>
          </a:p>
        </p:txBody>
      </p:sp>
      <p:sp>
        <p:nvSpPr>
          <p:cNvPr id="228" name="Google Shape;228;p28"/>
          <p:cNvSpPr txBox="1"/>
          <p:nvPr>
            <p:ph idx="1" type="body"/>
          </p:nvPr>
        </p:nvSpPr>
        <p:spPr>
          <a:xfrm>
            <a:off x="819150" y="1990725"/>
            <a:ext cx="7505700" cy="209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When looking at the years variables, it is tough to say if any entries are outliers, since employees often do and are even supposed to have varying years of experience at a company and within their career. At my company, there are employees with 35+ years, while I have less than a year, so I wouldn't say any of these outliers above the top of the boxplots are out of the ordinary or need to be removed.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Descriptive Characteristics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t>Mean, Mode, Spread and Tails</a:t>
            </a:r>
            <a:endParaRPr sz="2100"/>
          </a:p>
        </p:txBody>
      </p:sp>
      <p:pic>
        <p:nvPicPr>
          <p:cNvPr id="239" name="Google Shape;239;p30"/>
          <p:cNvPicPr preferRelativeResize="0"/>
          <p:nvPr/>
        </p:nvPicPr>
        <p:blipFill>
          <a:blip r:embed="rId3">
            <a:alphaModFix/>
          </a:blip>
          <a:stretch>
            <a:fillRect/>
          </a:stretch>
        </p:blipFill>
        <p:spPr>
          <a:xfrm>
            <a:off x="109950" y="735850"/>
            <a:ext cx="1771650" cy="3162300"/>
          </a:xfrm>
          <a:prstGeom prst="rect">
            <a:avLst/>
          </a:prstGeom>
          <a:noFill/>
          <a:ln>
            <a:noFill/>
          </a:ln>
        </p:spPr>
      </p:pic>
      <p:pic>
        <p:nvPicPr>
          <p:cNvPr id="240" name="Google Shape;240;p30"/>
          <p:cNvPicPr preferRelativeResize="0"/>
          <p:nvPr/>
        </p:nvPicPr>
        <p:blipFill>
          <a:blip r:embed="rId4">
            <a:alphaModFix/>
          </a:blip>
          <a:stretch>
            <a:fillRect/>
          </a:stretch>
        </p:blipFill>
        <p:spPr>
          <a:xfrm>
            <a:off x="1789475" y="783475"/>
            <a:ext cx="1866900" cy="3067050"/>
          </a:xfrm>
          <a:prstGeom prst="rect">
            <a:avLst/>
          </a:prstGeom>
          <a:noFill/>
          <a:ln>
            <a:noFill/>
          </a:ln>
        </p:spPr>
      </p:pic>
      <p:pic>
        <p:nvPicPr>
          <p:cNvPr id="241" name="Google Shape;241;p30"/>
          <p:cNvPicPr preferRelativeResize="0"/>
          <p:nvPr/>
        </p:nvPicPr>
        <p:blipFill>
          <a:blip r:embed="rId5">
            <a:alphaModFix/>
          </a:blip>
          <a:stretch>
            <a:fillRect/>
          </a:stretch>
        </p:blipFill>
        <p:spPr>
          <a:xfrm>
            <a:off x="3422925" y="764425"/>
            <a:ext cx="1438275" cy="3028950"/>
          </a:xfrm>
          <a:prstGeom prst="rect">
            <a:avLst/>
          </a:prstGeom>
          <a:noFill/>
          <a:ln>
            <a:noFill/>
          </a:ln>
        </p:spPr>
      </p:pic>
      <p:pic>
        <p:nvPicPr>
          <p:cNvPr id="242" name="Google Shape;242;p30"/>
          <p:cNvPicPr preferRelativeResize="0"/>
          <p:nvPr/>
        </p:nvPicPr>
        <p:blipFill>
          <a:blip r:embed="rId6">
            <a:alphaModFix/>
          </a:blip>
          <a:stretch>
            <a:fillRect/>
          </a:stretch>
        </p:blipFill>
        <p:spPr>
          <a:xfrm>
            <a:off x="4784425" y="726325"/>
            <a:ext cx="1438275" cy="3105150"/>
          </a:xfrm>
          <a:prstGeom prst="rect">
            <a:avLst/>
          </a:prstGeom>
          <a:noFill/>
          <a:ln>
            <a:noFill/>
          </a:ln>
        </p:spPr>
      </p:pic>
      <p:pic>
        <p:nvPicPr>
          <p:cNvPr id="243" name="Google Shape;243;p30"/>
          <p:cNvPicPr preferRelativeResize="0"/>
          <p:nvPr/>
        </p:nvPicPr>
        <p:blipFill>
          <a:blip r:embed="rId7">
            <a:alphaModFix/>
          </a:blip>
          <a:stretch>
            <a:fillRect/>
          </a:stretch>
        </p:blipFill>
        <p:spPr>
          <a:xfrm>
            <a:off x="6126575" y="707275"/>
            <a:ext cx="1724025" cy="3086100"/>
          </a:xfrm>
          <a:prstGeom prst="rect">
            <a:avLst/>
          </a:prstGeom>
          <a:noFill/>
          <a:ln>
            <a:noFill/>
          </a:ln>
        </p:spPr>
      </p:pic>
      <p:pic>
        <p:nvPicPr>
          <p:cNvPr id="244" name="Google Shape;244;p30"/>
          <p:cNvPicPr preferRelativeResize="0"/>
          <p:nvPr/>
        </p:nvPicPr>
        <p:blipFill>
          <a:blip r:embed="rId8">
            <a:alphaModFix/>
          </a:blip>
          <a:stretch>
            <a:fillRect/>
          </a:stretch>
        </p:blipFill>
        <p:spPr>
          <a:xfrm>
            <a:off x="7743120" y="1454945"/>
            <a:ext cx="1293775" cy="193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883259" y="13622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Comparing Two Scenarios Using a PMF</a:t>
            </a:r>
            <a:endParaRPr/>
          </a:p>
        </p:txBody>
      </p:sp>
      <p:sp>
        <p:nvSpPr>
          <p:cNvPr id="250" name="Google Shape;250;p31"/>
          <p:cNvSpPr txBox="1"/>
          <p:nvPr/>
        </p:nvSpPr>
        <p:spPr>
          <a:xfrm>
            <a:off x="2147850" y="3008350"/>
            <a:ext cx="474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Scenario: An employee participates in voluntary attrition or the employee does not participate in voluntary attrition</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Variable: Years Since Last Promotion</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Employee Attrition?</a:t>
            </a:r>
            <a:endParaRPr/>
          </a:p>
        </p:txBody>
      </p:sp>
      <p:sp>
        <p:nvSpPr>
          <p:cNvPr id="135" name="Google Shape;135;p14"/>
          <p:cNvSpPr txBox="1"/>
          <p:nvPr>
            <p:ph idx="1" type="body"/>
          </p:nvPr>
        </p:nvSpPr>
        <p:spPr>
          <a:xfrm>
            <a:off x="819150" y="1688900"/>
            <a:ext cx="7505700" cy="27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 : “When an employee leaves the company through any method, including voluntary resignations, layoffs, failure to return from a leave of absence, or even illness or death”</a:t>
            </a:r>
            <a:endParaRPr/>
          </a:p>
          <a:p>
            <a:pPr indent="0" lvl="0" marL="0" rtl="0" algn="l">
              <a:spcBef>
                <a:spcPts val="1200"/>
              </a:spcBef>
              <a:spcAft>
                <a:spcPts val="0"/>
              </a:spcAft>
              <a:buNone/>
            </a:pPr>
            <a:r>
              <a:rPr b="1" lang="en"/>
              <a:t>Two types of employee attrition:</a:t>
            </a:r>
            <a:endParaRPr b="1"/>
          </a:p>
          <a:p>
            <a:pPr indent="-311150" lvl="0" marL="457200" rtl="0" algn="l">
              <a:spcBef>
                <a:spcPts val="1200"/>
              </a:spcBef>
              <a:spcAft>
                <a:spcPts val="0"/>
              </a:spcAft>
              <a:buClr>
                <a:schemeClr val="accent1"/>
              </a:buClr>
              <a:buSzPts val="1300"/>
              <a:buAutoNum type="arabicPeriod"/>
            </a:pPr>
            <a:r>
              <a:rPr lang="en">
                <a:solidFill>
                  <a:schemeClr val="accent1"/>
                </a:solidFill>
              </a:rPr>
              <a:t>Voluntary</a:t>
            </a:r>
            <a:endParaRPr>
              <a:solidFill>
                <a:schemeClr val="accent1"/>
              </a:solidFill>
            </a:endParaRPr>
          </a:p>
          <a:p>
            <a:pPr indent="-298450" lvl="1" marL="914400" rtl="0" algn="l">
              <a:spcBef>
                <a:spcPts val="0"/>
              </a:spcBef>
              <a:spcAft>
                <a:spcPts val="0"/>
              </a:spcAft>
              <a:buSzPts val="1100"/>
              <a:buAutoNum type="alphaLcPeriod"/>
            </a:pPr>
            <a:r>
              <a:rPr lang="en"/>
              <a:t>Employee deliberately chooses to leave their company</a:t>
            </a:r>
            <a:endParaRPr/>
          </a:p>
          <a:p>
            <a:pPr indent="-298450" lvl="1" marL="914400" rtl="0" algn="l">
              <a:spcBef>
                <a:spcPts val="0"/>
              </a:spcBef>
              <a:spcAft>
                <a:spcPts val="0"/>
              </a:spcAft>
              <a:buSzPts val="1100"/>
              <a:buAutoNum type="alphaLcPeriod"/>
            </a:pPr>
            <a:r>
              <a:rPr lang="en"/>
              <a:t>Company has the decision to not replace the employee</a:t>
            </a:r>
            <a:endParaRPr/>
          </a:p>
          <a:p>
            <a:pPr indent="-311150" lvl="0" marL="457200" rtl="0" algn="l">
              <a:spcBef>
                <a:spcPts val="0"/>
              </a:spcBef>
              <a:spcAft>
                <a:spcPts val="0"/>
              </a:spcAft>
              <a:buClr>
                <a:schemeClr val="accent5"/>
              </a:buClr>
              <a:buSzPts val="1300"/>
              <a:buAutoNum type="arabicPeriod"/>
            </a:pPr>
            <a:r>
              <a:rPr lang="en">
                <a:solidFill>
                  <a:schemeClr val="accent5"/>
                </a:solidFill>
              </a:rPr>
              <a:t>Involuntary</a:t>
            </a:r>
            <a:endParaRPr>
              <a:solidFill>
                <a:schemeClr val="accent5"/>
              </a:solidFill>
            </a:endParaRPr>
          </a:p>
          <a:p>
            <a:pPr indent="-298450" lvl="1" marL="914400" rtl="0" algn="l">
              <a:spcBef>
                <a:spcPts val="0"/>
              </a:spcBef>
              <a:spcAft>
                <a:spcPts val="0"/>
              </a:spcAft>
              <a:buSzPts val="1100"/>
              <a:buAutoNum type="alphaLcPeriod"/>
            </a:pPr>
            <a:r>
              <a:rPr lang="en"/>
              <a:t>The company chooses to let go of  (fire) an employee</a:t>
            </a:r>
            <a:endParaRPr/>
          </a:p>
          <a:p>
            <a:pPr indent="-298450" lvl="1" marL="914400" rtl="0" algn="l">
              <a:spcBef>
                <a:spcPts val="0"/>
              </a:spcBef>
              <a:spcAft>
                <a:spcPts val="0"/>
              </a:spcAft>
              <a:buSzPts val="1100"/>
              <a:buAutoNum type="alphaLcPeriod"/>
            </a:pPr>
            <a:r>
              <a:rPr lang="en"/>
              <a:t>EX) Reorganization, layoffs</a:t>
            </a:r>
            <a:endParaRPr/>
          </a:p>
          <a:p>
            <a:pPr indent="-298450" lvl="1" marL="914400" rtl="0" algn="l">
              <a:spcBef>
                <a:spcPts val="0"/>
              </a:spcBef>
              <a:spcAft>
                <a:spcPts val="0"/>
              </a:spcAft>
              <a:buSzPts val="1100"/>
              <a:buAutoNum type="alphaLcPeriod"/>
            </a:pPr>
            <a:r>
              <a:rPr lang="en"/>
              <a:t>In this case, the company either eliminates the employee’s position altogether or chooses not to replace it</a:t>
            </a:r>
            <a:endParaRPr/>
          </a:p>
        </p:txBody>
      </p:sp>
      <p:sp>
        <p:nvSpPr>
          <p:cNvPr id="136" name="Google Shape;136;p14"/>
          <p:cNvSpPr txBox="1"/>
          <p:nvPr/>
        </p:nvSpPr>
        <p:spPr>
          <a:xfrm>
            <a:off x="261025" y="4406525"/>
            <a:ext cx="64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3"/>
              </a:rPr>
              <a:t>https://www.digitalhrtech.com/employee-attrition/</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idx="1" type="body"/>
          </p:nvPr>
        </p:nvSpPr>
        <p:spPr>
          <a:xfrm>
            <a:off x="830700" y="752325"/>
            <a:ext cx="3709200" cy="368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"yes" population goes back and forth among the distribution plot in comparison to the "no" group, there are many fluctuations in probability in terms of Yearly Income.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trying to find a general pattern, the "yes" group seems to be more likely to have fewer years since their last promotion than the "no" group, which would signify that they are recently in newer positions which could increase work pressure and stress. However, at the greater end of the year scale, the "yes" group is also slightly more likely than the "no" to have those years since their last promotion, which would be quite a long time for someone to be at the same job level, which can be a reason for job movement.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Therefore, this variable is not really helpful in showing how it plays into employee attrition.</a:t>
            </a:r>
            <a:endParaRPr/>
          </a:p>
        </p:txBody>
      </p:sp>
      <p:pic>
        <p:nvPicPr>
          <p:cNvPr id="256" name="Google Shape;256;p32"/>
          <p:cNvPicPr preferRelativeResize="0"/>
          <p:nvPr/>
        </p:nvPicPr>
        <p:blipFill>
          <a:blip r:embed="rId3">
            <a:alphaModFix/>
          </a:blip>
          <a:stretch>
            <a:fillRect/>
          </a:stretch>
        </p:blipFill>
        <p:spPr>
          <a:xfrm>
            <a:off x="4809275" y="627924"/>
            <a:ext cx="3954550" cy="388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883259" y="13622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CDF of Age</a:t>
            </a:r>
            <a:endParaRPr sz="4200"/>
          </a:p>
        </p:txBody>
      </p:sp>
      <p:sp>
        <p:nvSpPr>
          <p:cNvPr id="262" name="Google Shape;262;p33"/>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idx="1" type="body"/>
          </p:nvPr>
        </p:nvSpPr>
        <p:spPr>
          <a:xfrm>
            <a:off x="830700" y="1113150"/>
            <a:ext cx="3709200" cy="291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looking at the CDFs for Age in terms of 'yes' or 'no' employee attrition, they have more spread from about ages 25-45, which is when the employees who left the company were more likely to be those ages or younger than the "no" group or the employees who chose at the stay company. Therefore, this could show for that age range that it's a more popular time for employees to choose to leave a company, which would make sense given that it's a defining time in people's lives and people are told to explore and experiment more in their careers.</a:t>
            </a:r>
            <a:endParaRPr/>
          </a:p>
        </p:txBody>
      </p:sp>
      <p:pic>
        <p:nvPicPr>
          <p:cNvPr id="268" name="Google Shape;268;p34"/>
          <p:cNvPicPr preferRelativeResize="0"/>
          <p:nvPr/>
        </p:nvPicPr>
        <p:blipFill>
          <a:blip r:embed="rId3">
            <a:alphaModFix/>
          </a:blip>
          <a:stretch>
            <a:fillRect/>
          </a:stretch>
        </p:blipFill>
        <p:spPr>
          <a:xfrm>
            <a:off x="4539900" y="1309225"/>
            <a:ext cx="4299300" cy="25725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883259" y="13622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Analytical Distribution - Normal</a:t>
            </a:r>
            <a:endParaRPr/>
          </a:p>
        </p:txBody>
      </p:sp>
      <p:sp>
        <p:nvSpPr>
          <p:cNvPr id="274" name="Google Shape;274;p35"/>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1" type="body"/>
          </p:nvPr>
        </p:nvSpPr>
        <p:spPr>
          <a:xfrm>
            <a:off x="830700" y="1113150"/>
            <a:ext cx="3709200" cy="291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Below the 10th percentile, there is a discrepancy between the data and the model; there are less young employees than we would expect in a normal distributions. However, this is due to the removal of the younger employees (&lt; age 18) from the dataset, because I considered them to be outliers and just not relevant to a dataset regarding full-time employees choosing whether to leave a company. </a:t>
            </a:r>
            <a:endParaRPr/>
          </a:p>
          <a:p>
            <a:pPr indent="0" lvl="0" marL="0" rtl="0" algn="l">
              <a:spcBef>
                <a:spcPts val="1200"/>
              </a:spcBef>
              <a:spcAft>
                <a:spcPts val="1200"/>
              </a:spcAft>
              <a:buNone/>
            </a:pPr>
            <a:r>
              <a:rPr lang="en"/>
              <a:t>Since I am not specifically interested in employees less than the age of ~23, then I am not incredibly disappointed by the use of the normal model for this data/variable. </a:t>
            </a:r>
            <a:endParaRPr/>
          </a:p>
        </p:txBody>
      </p:sp>
      <p:pic>
        <p:nvPicPr>
          <p:cNvPr id="280" name="Google Shape;280;p36"/>
          <p:cNvPicPr preferRelativeResize="0"/>
          <p:nvPr/>
        </p:nvPicPr>
        <p:blipFill>
          <a:blip r:embed="rId3">
            <a:alphaModFix/>
          </a:blip>
          <a:stretch>
            <a:fillRect/>
          </a:stretch>
        </p:blipFill>
        <p:spPr>
          <a:xfrm>
            <a:off x="4478475" y="1009288"/>
            <a:ext cx="4299299" cy="31249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883259" y="13622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Scatter Plots Between Two Variables - Correlation &amp; Causation</a:t>
            </a:r>
            <a:endParaRPr/>
          </a:p>
        </p:txBody>
      </p:sp>
      <p:sp>
        <p:nvSpPr>
          <p:cNvPr id="286" name="Google Shape;286;p37"/>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8"/>
          <p:cNvPicPr preferRelativeResize="0"/>
          <p:nvPr/>
        </p:nvPicPr>
        <p:blipFill>
          <a:blip r:embed="rId3">
            <a:alphaModFix/>
          </a:blip>
          <a:stretch>
            <a:fillRect/>
          </a:stretch>
        </p:blipFill>
        <p:spPr>
          <a:xfrm>
            <a:off x="1224576" y="985725"/>
            <a:ext cx="6395150" cy="3543625"/>
          </a:xfrm>
          <a:prstGeom prst="rect">
            <a:avLst/>
          </a:prstGeom>
          <a:noFill/>
          <a:ln>
            <a:noFill/>
          </a:ln>
        </p:spPr>
      </p:pic>
      <p:sp>
        <p:nvSpPr>
          <p:cNvPr id="292" name="Google Shape;292;p38"/>
          <p:cNvSpPr txBox="1"/>
          <p:nvPr/>
        </p:nvSpPr>
        <p:spPr>
          <a:xfrm>
            <a:off x="3186150" y="383850"/>
            <a:ext cx="24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libri"/>
                <a:ea typeface="Calibri"/>
                <a:cs typeface="Calibri"/>
                <a:sym typeface="Calibri"/>
              </a:rPr>
              <a:t>Scatter</a:t>
            </a:r>
            <a:endParaRPr sz="20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nvSpPr>
        <p:spPr>
          <a:xfrm>
            <a:off x="3186150" y="383850"/>
            <a:ext cx="24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libri"/>
                <a:ea typeface="Calibri"/>
                <a:cs typeface="Calibri"/>
                <a:sym typeface="Calibri"/>
              </a:rPr>
              <a:t>Jitter</a:t>
            </a:r>
            <a:endParaRPr sz="2000">
              <a:latin typeface="Calibri"/>
              <a:ea typeface="Calibri"/>
              <a:cs typeface="Calibri"/>
              <a:sym typeface="Calibri"/>
            </a:endParaRPr>
          </a:p>
        </p:txBody>
      </p:sp>
      <p:pic>
        <p:nvPicPr>
          <p:cNvPr id="298" name="Google Shape;298;p39"/>
          <p:cNvPicPr preferRelativeResize="0"/>
          <p:nvPr/>
        </p:nvPicPr>
        <p:blipFill>
          <a:blip r:embed="rId3">
            <a:alphaModFix/>
          </a:blip>
          <a:stretch>
            <a:fillRect/>
          </a:stretch>
        </p:blipFill>
        <p:spPr>
          <a:xfrm>
            <a:off x="1131263" y="967425"/>
            <a:ext cx="6581775" cy="351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Scatter Plots</a:t>
            </a:r>
            <a:endParaRPr/>
          </a:p>
        </p:txBody>
      </p:sp>
      <p:sp>
        <p:nvSpPr>
          <p:cNvPr id="304" name="Google Shape;304;p40"/>
          <p:cNvSpPr txBox="1"/>
          <p:nvPr>
            <p:ph idx="1" type="body"/>
          </p:nvPr>
        </p:nvSpPr>
        <p:spPr>
          <a:xfrm>
            <a:off x="819150" y="1591525"/>
            <a:ext cx="4232100" cy="160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1400"/>
              <a:t>From initial exploration of the scatter plot between Age and Yearly Income (Salary), there appears to be a positive relationship meaning as the age of an employee increases, their yearly income increases as well (i.e. they start to make more money). The relationship also appears to be linear, as it doesn't seem like any other specific function would fit to the data better than a straight line. </a:t>
            </a:r>
            <a:endParaRPr sz="1400"/>
          </a:p>
        </p:txBody>
      </p:sp>
      <p:sp>
        <p:nvSpPr>
          <p:cNvPr id="305" name="Google Shape;305;p40"/>
          <p:cNvSpPr txBox="1"/>
          <p:nvPr/>
        </p:nvSpPr>
        <p:spPr>
          <a:xfrm>
            <a:off x="819150" y="3454600"/>
            <a:ext cx="394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correlation of Age &amp; Yearly Income (salary) is about 0.47, which is a moderately positive correlation.</a:t>
            </a:r>
            <a:endParaRPr>
              <a:latin typeface="Calibri"/>
              <a:ea typeface="Calibri"/>
              <a:cs typeface="Calibri"/>
              <a:sym typeface="Calibri"/>
            </a:endParaRPr>
          </a:p>
        </p:txBody>
      </p:sp>
      <p:pic>
        <p:nvPicPr>
          <p:cNvPr id="306" name="Google Shape;306;p40"/>
          <p:cNvPicPr preferRelativeResize="0"/>
          <p:nvPr/>
        </p:nvPicPr>
        <p:blipFill>
          <a:blip r:embed="rId3">
            <a:alphaModFix/>
          </a:blip>
          <a:stretch>
            <a:fillRect/>
          </a:stretch>
        </p:blipFill>
        <p:spPr>
          <a:xfrm>
            <a:off x="5219025" y="2119313"/>
            <a:ext cx="3571875" cy="90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 &amp; Spearman’s Rank</a:t>
            </a:r>
            <a:endParaRPr/>
          </a:p>
        </p:txBody>
      </p:sp>
      <p:pic>
        <p:nvPicPr>
          <p:cNvPr id="312" name="Google Shape;312;p41"/>
          <p:cNvPicPr preferRelativeResize="0"/>
          <p:nvPr/>
        </p:nvPicPr>
        <p:blipFill>
          <a:blip r:embed="rId3">
            <a:alphaModFix/>
          </a:blip>
          <a:stretch>
            <a:fillRect/>
          </a:stretch>
        </p:blipFill>
        <p:spPr>
          <a:xfrm>
            <a:off x="513560" y="1800200"/>
            <a:ext cx="8116879" cy="954600"/>
          </a:xfrm>
          <a:prstGeom prst="rect">
            <a:avLst/>
          </a:prstGeom>
          <a:noFill/>
          <a:ln>
            <a:noFill/>
          </a:ln>
        </p:spPr>
      </p:pic>
      <p:pic>
        <p:nvPicPr>
          <p:cNvPr id="313" name="Google Shape;313;p41"/>
          <p:cNvPicPr preferRelativeResize="0"/>
          <p:nvPr/>
        </p:nvPicPr>
        <p:blipFill>
          <a:blip r:embed="rId4">
            <a:alphaModFix/>
          </a:blip>
          <a:stretch>
            <a:fillRect/>
          </a:stretch>
        </p:blipFill>
        <p:spPr>
          <a:xfrm>
            <a:off x="513550" y="2974425"/>
            <a:ext cx="8299524" cy="103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with Voluntary Employee Attrition</a:t>
            </a:r>
            <a:endParaRPr/>
          </a:p>
        </p:txBody>
      </p:sp>
      <p:sp>
        <p:nvSpPr>
          <p:cNvPr id="142" name="Google Shape;142;p15"/>
          <p:cNvSpPr txBox="1"/>
          <p:nvPr>
            <p:ph idx="1" type="body"/>
          </p:nvPr>
        </p:nvSpPr>
        <p:spPr>
          <a:xfrm>
            <a:off x="819150" y="1873150"/>
            <a:ext cx="7505700" cy="2565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Lack of continuity and consistency within organization and within teams</a:t>
            </a:r>
            <a:endParaRPr/>
          </a:p>
          <a:p>
            <a:pPr indent="-311150" lvl="0" marL="457200" rtl="0" algn="l">
              <a:lnSpc>
                <a:spcPct val="150000"/>
              </a:lnSpc>
              <a:spcBef>
                <a:spcPts val="0"/>
              </a:spcBef>
              <a:spcAft>
                <a:spcPts val="0"/>
              </a:spcAft>
              <a:buSzPts val="1300"/>
              <a:buAutoNum type="arabicPeriod"/>
            </a:pPr>
            <a:r>
              <a:rPr lang="en"/>
              <a:t>Training gaps</a:t>
            </a:r>
            <a:endParaRPr/>
          </a:p>
          <a:p>
            <a:pPr indent="-311150" lvl="0" marL="457200" rtl="0" algn="l">
              <a:lnSpc>
                <a:spcPct val="150000"/>
              </a:lnSpc>
              <a:spcBef>
                <a:spcPts val="0"/>
              </a:spcBef>
              <a:spcAft>
                <a:spcPts val="0"/>
              </a:spcAft>
              <a:buSzPts val="1300"/>
              <a:buAutoNum type="arabicPeriod"/>
            </a:pPr>
            <a:r>
              <a:rPr lang="en"/>
              <a:t>Lack of institutional knowledge</a:t>
            </a:r>
            <a:endParaRPr/>
          </a:p>
          <a:p>
            <a:pPr indent="-311150" lvl="0" marL="457200" rtl="0" algn="l">
              <a:lnSpc>
                <a:spcPct val="150000"/>
              </a:lnSpc>
              <a:spcBef>
                <a:spcPts val="0"/>
              </a:spcBef>
              <a:spcAft>
                <a:spcPts val="0"/>
              </a:spcAft>
              <a:buSzPts val="1300"/>
              <a:buAutoNum type="arabicPeriod"/>
            </a:pPr>
            <a:r>
              <a:rPr lang="en"/>
              <a:t>Higher recruiting efforts, longer recruiting time</a:t>
            </a:r>
            <a:endParaRPr/>
          </a:p>
          <a:p>
            <a:pPr indent="-311150" lvl="0" marL="457200" rtl="0" algn="l">
              <a:lnSpc>
                <a:spcPct val="150000"/>
              </a:lnSpc>
              <a:spcBef>
                <a:spcPts val="0"/>
              </a:spcBef>
              <a:spcAft>
                <a:spcPts val="0"/>
              </a:spcAft>
              <a:buSzPts val="1300"/>
              <a:buAutoNum type="arabicPeriod"/>
            </a:pPr>
            <a:r>
              <a:rPr lang="en"/>
              <a:t>Empty positions can be left for some time; leaves teams understaffed</a:t>
            </a:r>
            <a:endParaRPr/>
          </a:p>
          <a:p>
            <a:pPr indent="-311150" lvl="0" marL="457200" rtl="0" algn="l">
              <a:lnSpc>
                <a:spcPct val="150000"/>
              </a:lnSpc>
              <a:spcBef>
                <a:spcPts val="0"/>
              </a:spcBef>
              <a:spcAft>
                <a:spcPts val="0"/>
              </a:spcAft>
              <a:buSzPts val="1300"/>
              <a:buAutoNum type="arabicPeriod"/>
            </a:pPr>
            <a:r>
              <a:rPr lang="en"/>
              <a:t>Possible burnout for remaining employees -- overloaded and overworked</a:t>
            </a:r>
            <a:endParaRPr/>
          </a:p>
          <a:p>
            <a:pPr indent="-311150" lvl="0" marL="457200" rtl="0" algn="l">
              <a:lnSpc>
                <a:spcPct val="150000"/>
              </a:lnSpc>
              <a:spcBef>
                <a:spcPts val="0"/>
              </a:spcBef>
              <a:spcAft>
                <a:spcPts val="0"/>
              </a:spcAft>
              <a:buSzPts val="1300"/>
              <a:buAutoNum type="arabicPeriod"/>
            </a:pPr>
            <a:r>
              <a:rPr lang="en"/>
              <a:t>Increase in recruiting, hiring and training costs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Assessment of Correlation vs. Causation</a:t>
            </a:r>
            <a:endParaRPr/>
          </a:p>
        </p:txBody>
      </p:sp>
      <p:sp>
        <p:nvSpPr>
          <p:cNvPr id="319" name="Google Shape;319;p42"/>
          <p:cNvSpPr txBox="1"/>
          <p:nvPr/>
        </p:nvSpPr>
        <p:spPr>
          <a:xfrm>
            <a:off x="854850" y="1612150"/>
            <a:ext cx="7434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In terms of the relationship between Age &amp; Yearly Income, even though we witnessed a positive relationship between the two variables, I definitely think there other factors that cause both Age and Salary, such as years of experience, role at a company, etc. An employee's salary is highly dependent on many factors about an individual and their work performance, but age definitely does have an impact since it aligns with knowledge and expertise and years that one is actually able to work.</a:t>
            </a:r>
            <a:endParaRPr sz="17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1832109" y="9256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
        <p:nvSpPr>
          <p:cNvPr id="325" name="Google Shape;325;p43"/>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
        <p:nvSpPr>
          <p:cNvPr id="326" name="Google Shape;326;p43"/>
          <p:cNvSpPr txBox="1"/>
          <p:nvPr/>
        </p:nvSpPr>
        <p:spPr>
          <a:xfrm>
            <a:off x="2241675" y="2088125"/>
            <a:ext cx="4836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I want to investigate/test the difference in mean yearly income (salary) that we see between the employees that left the company and the employees that stayed.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I want to know if that effect reflects a real difference for employees in the U.S., or if it might appear in the sample by chance. </a:t>
            </a:r>
            <a:endParaRPr b="1">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4"/>
          <p:cNvPicPr preferRelativeResize="0"/>
          <p:nvPr/>
        </p:nvPicPr>
        <p:blipFill>
          <a:blip r:embed="rId3">
            <a:alphaModFix/>
          </a:blip>
          <a:stretch>
            <a:fillRect/>
          </a:stretch>
        </p:blipFill>
        <p:spPr>
          <a:xfrm>
            <a:off x="336650" y="1611025"/>
            <a:ext cx="8307498" cy="1080525"/>
          </a:xfrm>
          <a:prstGeom prst="rect">
            <a:avLst/>
          </a:prstGeom>
          <a:noFill/>
          <a:ln>
            <a:noFill/>
          </a:ln>
        </p:spPr>
      </p:pic>
      <p:sp>
        <p:nvSpPr>
          <p:cNvPr id="332" name="Google Shape;332;p44"/>
          <p:cNvSpPr txBox="1"/>
          <p:nvPr/>
        </p:nvSpPr>
        <p:spPr>
          <a:xfrm>
            <a:off x="506675" y="2825075"/>
            <a:ext cx="813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The p-value is equal to 0.0, which is less than both of the statistically significant values of 0.05 and 0.01, which means that it is plausible that the observed difference in mean yearly income is not just the result of random sampling. We could generalize it to the population. </a:t>
            </a:r>
            <a:endParaRPr sz="16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nvSpPr>
        <p:spPr>
          <a:xfrm>
            <a:off x="429900" y="353125"/>
            <a:ext cx="502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 would expect that the mean yearly income for people in the non-attrition group is higher than the mean yearly income for people in the attrition group, since I expect people to leave their job in order to make more money somewhere else. Therefore, we can also conduct a one-sided hypothesis test for these means.</a:t>
            </a:r>
            <a:endParaRPr>
              <a:latin typeface="Calibri"/>
              <a:ea typeface="Calibri"/>
              <a:cs typeface="Calibri"/>
              <a:sym typeface="Calibri"/>
            </a:endParaRPr>
          </a:p>
        </p:txBody>
      </p:sp>
      <p:pic>
        <p:nvPicPr>
          <p:cNvPr id="338" name="Google Shape;338;p45"/>
          <p:cNvPicPr preferRelativeResize="0"/>
          <p:nvPr/>
        </p:nvPicPr>
        <p:blipFill>
          <a:blip r:embed="rId3">
            <a:alphaModFix/>
          </a:blip>
          <a:stretch>
            <a:fillRect/>
          </a:stretch>
        </p:blipFill>
        <p:spPr>
          <a:xfrm>
            <a:off x="429900" y="1819275"/>
            <a:ext cx="6477000" cy="1504950"/>
          </a:xfrm>
          <a:prstGeom prst="rect">
            <a:avLst/>
          </a:prstGeom>
          <a:noFill/>
          <a:ln>
            <a:noFill/>
          </a:ln>
        </p:spPr>
      </p:pic>
      <p:sp>
        <p:nvSpPr>
          <p:cNvPr id="339" name="Google Shape;339;p45"/>
          <p:cNvSpPr txBox="1"/>
          <p:nvPr/>
        </p:nvSpPr>
        <p:spPr>
          <a:xfrm>
            <a:off x="475975" y="3423875"/>
            <a:ext cx="804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p-value result is still statistically significant for the one-sided hypothesis that attrition_yes' mean yearly income will be greater than attrition_no's mean yearly income. Therefore, we can also conclude at p = 0, that the observed one-sided difference could also be generalized to the population and not just our sample of IBM employees.</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1883259" y="17487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Regression Analysis (Logistic)</a:t>
            </a:r>
            <a:endParaRPr/>
          </a:p>
        </p:txBody>
      </p:sp>
      <p:sp>
        <p:nvSpPr>
          <p:cNvPr id="345" name="Google Shape;345;p46"/>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7"/>
          <p:cNvPicPr preferRelativeResize="0"/>
          <p:nvPr/>
        </p:nvPicPr>
        <p:blipFill>
          <a:blip r:embed="rId3">
            <a:alphaModFix/>
          </a:blip>
          <a:stretch>
            <a:fillRect/>
          </a:stretch>
        </p:blipFill>
        <p:spPr>
          <a:xfrm>
            <a:off x="1469975" y="482625"/>
            <a:ext cx="6204049" cy="4178250"/>
          </a:xfrm>
          <a:prstGeom prst="rect">
            <a:avLst/>
          </a:prstGeom>
          <a:noFill/>
          <a:ln>
            <a:noFill/>
          </a:ln>
        </p:spPr>
      </p:pic>
      <p:sp>
        <p:nvSpPr>
          <p:cNvPr id="351" name="Google Shape;351;p47"/>
          <p:cNvSpPr txBox="1"/>
          <p:nvPr/>
        </p:nvSpPr>
        <p:spPr>
          <a:xfrm>
            <a:off x="6095425" y="368500"/>
            <a:ext cx="26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2" name="Google Shape;352;p47"/>
          <p:cNvSpPr txBox="1"/>
          <p:nvPr/>
        </p:nvSpPr>
        <p:spPr>
          <a:xfrm>
            <a:off x="6095425" y="663150"/>
            <a:ext cx="2625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All variables chosen for exploration were included in the regression … Age, Yearly Income, Years Since Last Promotion, Years in Current Role, Job Satisfaction and Distance From Home</a:t>
            </a:r>
            <a:endParaRPr sz="16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599425" y="56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Attrition as the dependent variable (Binary: Yes or No)</a:t>
            </a:r>
            <a:endParaRPr/>
          </a:p>
        </p:txBody>
      </p:sp>
      <p:pic>
        <p:nvPicPr>
          <p:cNvPr id="358" name="Google Shape;358;p48"/>
          <p:cNvPicPr preferRelativeResize="0"/>
          <p:nvPr/>
        </p:nvPicPr>
        <p:blipFill>
          <a:blip r:embed="rId3">
            <a:alphaModFix/>
          </a:blip>
          <a:stretch>
            <a:fillRect/>
          </a:stretch>
        </p:blipFill>
        <p:spPr>
          <a:xfrm>
            <a:off x="599425" y="1650525"/>
            <a:ext cx="7945151" cy="2955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1883259" y="17487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so much! I am incredibly sorry again. </a:t>
            </a:r>
            <a:endParaRPr/>
          </a:p>
        </p:txBody>
      </p:sp>
      <p:sp>
        <p:nvSpPr>
          <p:cNvPr id="364" name="Google Shape;364;p49"/>
          <p:cNvSpPr txBox="1"/>
          <p:nvPr/>
        </p:nvSpPr>
        <p:spPr>
          <a:xfrm>
            <a:off x="2147850" y="3008350"/>
            <a:ext cx="4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Statistical Question: What factors play a significant role in predicting voluntary employee attrition?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388554" y="15007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79"/>
              <a:t>As a current employee at a company, I have started to take note of what motivates and what deters other employees. Many things play into people’s decisions to leave a company, and it is intriguing to me to understand what causes movement in the workplace and also how companies can ideally increase their employee retention at the end of the day. </a:t>
            </a:r>
            <a:endParaRPr sz="197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767675"/>
            <a:ext cx="7505700" cy="103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 </a:t>
            </a:r>
            <a:r>
              <a:rPr lang="en" sz="3300">
                <a:highlight>
                  <a:srgbClr val="FFFFFF"/>
                </a:highlight>
              </a:rPr>
              <a:t>IBM HR Analytics Employee Attrition &amp; Performance</a:t>
            </a:r>
            <a:endParaRPr sz="3300">
              <a:highlight>
                <a:srgbClr val="FFFFFF"/>
              </a:highlight>
            </a:endParaRPr>
          </a:p>
          <a:p>
            <a:pPr indent="0" lvl="0" marL="0" rtl="0" algn="l">
              <a:spcBef>
                <a:spcPts val="0"/>
              </a:spcBef>
              <a:spcAft>
                <a:spcPts val="0"/>
              </a:spcAft>
              <a:buNone/>
            </a:pPr>
            <a:r>
              <a:t/>
            </a:r>
            <a:endParaRPr/>
          </a:p>
        </p:txBody>
      </p:sp>
      <p:sp>
        <p:nvSpPr>
          <p:cNvPr id="158" name="Google Shape;158;p18"/>
          <p:cNvSpPr txBox="1"/>
          <p:nvPr>
            <p:ph idx="1" type="body"/>
          </p:nvPr>
        </p:nvSpPr>
        <p:spPr>
          <a:xfrm>
            <a:off x="819150" y="1990725"/>
            <a:ext cx="3686100" cy="24480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Employee survey from IBM, a technology corporation</a:t>
            </a:r>
            <a:endParaRPr/>
          </a:p>
          <a:p>
            <a:pPr indent="-311150" lvl="0" marL="457200" rtl="0" algn="l">
              <a:lnSpc>
                <a:spcPct val="150000"/>
              </a:lnSpc>
              <a:spcBef>
                <a:spcPts val="0"/>
              </a:spcBef>
              <a:spcAft>
                <a:spcPts val="0"/>
              </a:spcAft>
              <a:buSzPts val="1300"/>
              <a:buChar char="●"/>
            </a:pPr>
            <a:r>
              <a:rPr lang="en"/>
              <a:t>Gathered information around employee satisfaction,  income, job level and some personal demographic data such as age and gender</a:t>
            </a:r>
            <a:endParaRPr/>
          </a:p>
          <a:p>
            <a:pPr indent="-311150" lvl="0" marL="457200" rtl="0" algn="l">
              <a:lnSpc>
                <a:spcPct val="150000"/>
              </a:lnSpc>
              <a:spcBef>
                <a:spcPts val="0"/>
              </a:spcBef>
              <a:spcAft>
                <a:spcPts val="0"/>
              </a:spcAft>
              <a:buSzPts val="1300"/>
              <a:buChar char="●"/>
            </a:pPr>
            <a:r>
              <a:rPr lang="en"/>
              <a:t>Dataset structure:</a:t>
            </a:r>
            <a:endParaRPr/>
          </a:p>
          <a:p>
            <a:pPr indent="-298450" lvl="1" marL="914400" rtl="0" algn="l">
              <a:lnSpc>
                <a:spcPct val="150000"/>
              </a:lnSpc>
              <a:spcBef>
                <a:spcPts val="0"/>
              </a:spcBef>
              <a:spcAft>
                <a:spcPts val="0"/>
              </a:spcAft>
              <a:buSzPts val="1100"/>
              <a:buChar char="○"/>
            </a:pPr>
            <a:r>
              <a:rPr lang="en"/>
              <a:t>1470 rows of data</a:t>
            </a:r>
            <a:endParaRPr/>
          </a:p>
          <a:p>
            <a:pPr indent="-298450" lvl="1" marL="914400" rtl="0" algn="l">
              <a:lnSpc>
                <a:spcPct val="150000"/>
              </a:lnSpc>
              <a:spcBef>
                <a:spcPts val="0"/>
              </a:spcBef>
              <a:spcAft>
                <a:spcPts val="0"/>
              </a:spcAft>
              <a:buSzPts val="1100"/>
              <a:buChar char="○"/>
            </a:pPr>
            <a:r>
              <a:rPr lang="en"/>
              <a:t>35 columns </a:t>
            </a:r>
            <a:endParaRPr/>
          </a:p>
        </p:txBody>
      </p:sp>
      <p:sp>
        <p:nvSpPr>
          <p:cNvPr id="159" name="Google Shape;159;p18"/>
          <p:cNvSpPr txBox="1"/>
          <p:nvPr>
            <p:ph idx="2" type="body"/>
          </p:nvPr>
        </p:nvSpPr>
        <p:spPr>
          <a:xfrm>
            <a:off x="4638675" y="1990725"/>
            <a:ext cx="3686100" cy="114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record in the dataset pertains to an employee that is either currently at IBM or voluntarily left </a:t>
            </a:r>
            <a:endParaRPr/>
          </a:p>
          <a:p>
            <a:pPr indent="-298450" lvl="1" marL="914400" rtl="0" algn="l">
              <a:spcBef>
                <a:spcPts val="0"/>
              </a:spcBef>
              <a:spcAft>
                <a:spcPts val="0"/>
              </a:spcAft>
              <a:buSzPts val="1100"/>
              <a:buChar char="○"/>
            </a:pPr>
            <a:r>
              <a:rPr lang="en"/>
              <a:t>Attrition = ‘Yes’ or ‘No’</a:t>
            </a:r>
            <a:endParaRPr/>
          </a:p>
        </p:txBody>
      </p:sp>
      <p:sp>
        <p:nvSpPr>
          <p:cNvPr id="160" name="Google Shape;160;p18"/>
          <p:cNvSpPr txBox="1"/>
          <p:nvPr/>
        </p:nvSpPr>
        <p:spPr>
          <a:xfrm>
            <a:off x="307075" y="4437225"/>
            <a:ext cx="59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3"/>
              </a:rPr>
              <a:t>https://www.kaggle.com/pavansubhasht/ibm-hr-analytics-attrition-dataset</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343375" y="4286325"/>
            <a:ext cx="81933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1700"/>
              <a:t>Variables Deemed Relevant to The Statistical Question from Personal Observations</a:t>
            </a:r>
            <a:endParaRPr b="1" sz="1700"/>
          </a:p>
        </p:txBody>
      </p:sp>
      <p:pic>
        <p:nvPicPr>
          <p:cNvPr id="166" name="Google Shape;166;p19"/>
          <p:cNvPicPr preferRelativeResize="0"/>
          <p:nvPr/>
        </p:nvPicPr>
        <p:blipFill>
          <a:blip r:embed="rId3">
            <a:alphaModFix/>
          </a:blip>
          <a:stretch>
            <a:fillRect/>
          </a:stretch>
        </p:blipFill>
        <p:spPr>
          <a:xfrm>
            <a:off x="2071688" y="319700"/>
            <a:ext cx="5000625" cy="609600"/>
          </a:xfrm>
          <a:prstGeom prst="rect">
            <a:avLst/>
          </a:prstGeom>
          <a:noFill/>
          <a:ln>
            <a:noFill/>
          </a:ln>
        </p:spPr>
      </p:pic>
      <p:pic>
        <p:nvPicPr>
          <p:cNvPr id="167" name="Google Shape;167;p19"/>
          <p:cNvPicPr preferRelativeResize="0"/>
          <p:nvPr/>
        </p:nvPicPr>
        <p:blipFill>
          <a:blip r:embed="rId4">
            <a:alphaModFix/>
          </a:blip>
          <a:stretch>
            <a:fillRect/>
          </a:stretch>
        </p:blipFill>
        <p:spPr>
          <a:xfrm>
            <a:off x="966863" y="1031750"/>
            <a:ext cx="7210274" cy="542000"/>
          </a:xfrm>
          <a:prstGeom prst="rect">
            <a:avLst/>
          </a:prstGeom>
          <a:noFill/>
          <a:ln>
            <a:noFill/>
          </a:ln>
        </p:spPr>
      </p:pic>
      <p:pic>
        <p:nvPicPr>
          <p:cNvPr id="168" name="Google Shape;168;p19"/>
          <p:cNvPicPr preferRelativeResize="0"/>
          <p:nvPr/>
        </p:nvPicPr>
        <p:blipFill>
          <a:blip r:embed="rId5">
            <a:alphaModFix/>
          </a:blip>
          <a:stretch>
            <a:fillRect/>
          </a:stretch>
        </p:blipFill>
        <p:spPr>
          <a:xfrm>
            <a:off x="864450" y="1676200"/>
            <a:ext cx="7415101" cy="617925"/>
          </a:xfrm>
          <a:prstGeom prst="rect">
            <a:avLst/>
          </a:prstGeom>
          <a:noFill/>
          <a:ln>
            <a:noFill/>
          </a:ln>
        </p:spPr>
      </p:pic>
      <p:pic>
        <p:nvPicPr>
          <p:cNvPr id="169" name="Google Shape;169;p19"/>
          <p:cNvPicPr preferRelativeResize="0"/>
          <p:nvPr/>
        </p:nvPicPr>
        <p:blipFill>
          <a:blip r:embed="rId6">
            <a:alphaModFix/>
          </a:blip>
          <a:stretch>
            <a:fillRect/>
          </a:stretch>
        </p:blipFill>
        <p:spPr>
          <a:xfrm>
            <a:off x="1270517" y="2413800"/>
            <a:ext cx="6602970" cy="617925"/>
          </a:xfrm>
          <a:prstGeom prst="rect">
            <a:avLst/>
          </a:prstGeom>
          <a:noFill/>
          <a:ln>
            <a:noFill/>
          </a:ln>
        </p:spPr>
      </p:pic>
      <p:pic>
        <p:nvPicPr>
          <p:cNvPr id="170" name="Google Shape;170;p19"/>
          <p:cNvPicPr preferRelativeResize="0"/>
          <p:nvPr/>
        </p:nvPicPr>
        <p:blipFill>
          <a:blip r:embed="rId7">
            <a:alphaModFix/>
          </a:blip>
          <a:stretch>
            <a:fillRect/>
          </a:stretch>
        </p:blipFill>
        <p:spPr>
          <a:xfrm>
            <a:off x="1217950" y="3151437"/>
            <a:ext cx="6708124" cy="605100"/>
          </a:xfrm>
          <a:prstGeom prst="rect">
            <a:avLst/>
          </a:prstGeom>
          <a:noFill/>
          <a:ln>
            <a:noFill/>
          </a:ln>
        </p:spPr>
      </p:pic>
      <p:pic>
        <p:nvPicPr>
          <p:cNvPr id="171" name="Google Shape;171;p19"/>
          <p:cNvPicPr preferRelativeResize="0"/>
          <p:nvPr/>
        </p:nvPicPr>
        <p:blipFill>
          <a:blip r:embed="rId8">
            <a:alphaModFix/>
          </a:blip>
          <a:stretch>
            <a:fillRect/>
          </a:stretch>
        </p:blipFill>
        <p:spPr>
          <a:xfrm>
            <a:off x="1473033" y="3756525"/>
            <a:ext cx="6197952" cy="6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Variable Histograms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472700" y="502750"/>
            <a:ext cx="3350400" cy="110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Histogram of Age</a:t>
            </a:r>
            <a:endParaRPr/>
          </a:p>
        </p:txBody>
      </p:sp>
      <p:pic>
        <p:nvPicPr>
          <p:cNvPr id="182" name="Google Shape;182;p21"/>
          <p:cNvPicPr preferRelativeResize="0"/>
          <p:nvPr/>
        </p:nvPicPr>
        <p:blipFill>
          <a:blip r:embed="rId3">
            <a:alphaModFix/>
          </a:blip>
          <a:stretch>
            <a:fillRect/>
          </a:stretch>
        </p:blipFill>
        <p:spPr>
          <a:xfrm>
            <a:off x="472702" y="1612150"/>
            <a:ext cx="4897650" cy="2734100"/>
          </a:xfrm>
          <a:prstGeom prst="rect">
            <a:avLst/>
          </a:prstGeom>
          <a:noFill/>
          <a:ln>
            <a:noFill/>
          </a:ln>
        </p:spPr>
      </p:pic>
      <p:sp>
        <p:nvSpPr>
          <p:cNvPr id="183" name="Google Shape;183;p21"/>
          <p:cNvSpPr txBox="1"/>
          <p:nvPr/>
        </p:nvSpPr>
        <p:spPr>
          <a:xfrm>
            <a:off x="4913200" y="1581425"/>
            <a:ext cx="3731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distribution of age for the entire dataset is relatively left-skewed. From looking at the histogram, it looks like there are outliers from age 18- ~21. Those ages are quite young for employees at a company, as usually companies hire people with undergraduate degrees and most people graduate from college at age 22 or 23. I am going to remove this population from the dataset to more align with the dataset with normal working ages at a company.</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