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9EDD-C702-4714-A242-97F077319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9DD4-96E0-4E52-9C71-345E358B4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5F2E-B336-4067-8DAD-D2141AB1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CB4C-FE00-4509-95FA-F66ADFF9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C2FF-0CF5-4208-B433-EB28EEA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07E7-8D7E-4779-A4B7-D5AFC37C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B9E7C-7C0C-47AA-BCEE-9E60A800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A6B9-86B8-4A28-B196-6D97EB2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B36-DFAE-4B81-9E3D-D6057A9F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9547-2724-464A-B572-D964CD2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EF2EA-361F-41A8-AF90-246F0F095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3A08-1145-4333-92CF-CAC99E3C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C58D-4654-47F3-A8AB-27C48435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019F-44CF-40B7-8376-6F757A8B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DF5F-8700-4844-B6F8-EDBB7AE9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3725-C93A-49F1-B5F2-57EE5B7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67D9-6165-4C05-B4E7-53751371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6A84-B2DE-469C-A050-73AB7BBD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9180-3F7D-4F4B-BAA5-DA09B247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CFB-444C-48D9-BD94-BE970C37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CC81-BBCB-4EF1-8EE0-E081E5EC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5B58-CD96-4D9F-903F-EE0CBB5E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11EE-8AA5-4C75-8989-89E16123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EB7A-1940-4C36-A323-B79D41FB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A4D7-52DA-4975-8E03-4FDE8FC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FC37-662E-4AE1-9E0A-0619A91B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7F8-42FB-4654-BCA6-380D234F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E5EF7-D424-4BE1-8E61-841C8489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2C6A-B964-441B-96D9-AA720F92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FB937-09AB-4FFD-9A3E-6D1689E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B21B4-49C7-4D49-8BC9-52BDA27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8F8-A03D-4905-9144-DF38D04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3CDC-408D-4EF1-9DE9-2FC75810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2FA3-1C73-4660-BC5E-38BB650A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11341-7C3B-4870-9857-7907157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1059D-851E-4DE2-AE2D-1FEEC124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3E8E6-A596-4D77-98FB-AA396A97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479FF-253C-4707-8ADB-EB2E29C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569CD-3925-4D7A-9DA0-30CF919B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003A-DF62-47F2-8F51-31B77526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A5856-7DD6-4696-A5E6-8B2BE7A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03F2-F2F2-4461-A82B-9776737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A7B9-EEDE-445F-93E7-81252ED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A70A-EE56-471E-AAF7-EFF0A5BF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71853-05C1-42A5-B07F-1400D6D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2955-71B3-42DF-B343-5E793573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12C6-D671-47BA-8F7D-882D5DB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72C9-08DD-435C-8C50-75891D57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631D1-A388-4523-9F40-49CFC64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D64C-3876-4E02-9637-54EFE359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F1B2-22BC-4B23-A19F-352278B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6E7-9A2E-4BB6-B99A-BC9F5F71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FC-B142-4FE4-88AB-7CFB57B8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27B19-B4B0-43DF-B4A9-C6E1E997D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72AF-EDF8-49B1-94A9-7A19EA5A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AE9-721B-4F00-B09C-F7B9A1C1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C69D2-C0F8-4DB3-8C34-D38787B9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E230-084C-4A3F-90DF-52D7C324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8E7C-1682-41CA-BEC6-D178C8E7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284B-52D7-45EC-8338-D597B4A4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01F2-7B2E-4A2C-BAEA-F5F4FED8E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6BF3-A85F-4B90-82DA-AC7B3FB8A5D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78A6-B1FC-46D6-96F0-8251C82A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1914-D45C-4D8A-BC72-60626DB8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3CF4-D2BA-4150-9E78-8F886BC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987-A7C5-4141-BF02-D8A76F3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dirty="0"/>
              <a:t>◆ </a:t>
            </a:r>
            <a:r>
              <a:rPr lang="en-US" sz="3600" b="1" dirty="0"/>
              <a:t>Trend of salary growth</a:t>
            </a:r>
            <a:br>
              <a:rPr lang="en-US" sz="3600" b="1" dirty="0"/>
            </a:br>
            <a:r>
              <a:rPr lang="en-US" sz="2200" b="1" dirty="0"/>
              <a:t>        </a:t>
            </a:r>
            <a:r>
              <a:rPr lang="ja-JP" altLang="en-US" sz="2200" dirty="0"/>
              <a:t>└ </a:t>
            </a:r>
            <a:r>
              <a:rPr lang="en-US" altLang="zh-CN" sz="2200" b="1" i="1" dirty="0"/>
              <a:t>Median</a:t>
            </a:r>
            <a:r>
              <a:rPr lang="en-US" altLang="zh-CN" sz="2200" dirty="0"/>
              <a:t> </a:t>
            </a:r>
            <a:r>
              <a:rPr lang="en-US" altLang="zh-CN" sz="2200" b="1" dirty="0"/>
              <a:t>is a better predictor </a:t>
            </a:r>
            <a:r>
              <a:rPr lang="en-US" altLang="zh-CN" sz="2200" dirty="0"/>
              <a:t>in this case</a:t>
            </a:r>
            <a:br>
              <a:rPr lang="en-US" sz="2200" b="1" dirty="0"/>
            </a:br>
            <a:r>
              <a:rPr lang="en-US" sz="2200" b="1" dirty="0"/>
              <a:t>    </a:t>
            </a:r>
            <a:r>
              <a:rPr lang="ja-JP" altLang="en-US" sz="2200" b="1" dirty="0"/>
              <a:t>　</a:t>
            </a:r>
            <a:r>
              <a:rPr lang="ja-JP" altLang="en-US" sz="2200" dirty="0"/>
              <a:t>└</a:t>
            </a:r>
            <a:r>
              <a:rPr lang="en-US" altLang="ja-JP" sz="2200" b="1" i="1" dirty="0"/>
              <a:t>Average</a:t>
            </a:r>
            <a:r>
              <a:rPr lang="ja-JP" altLang="en-US" sz="2200" dirty="0"/>
              <a:t>＞</a:t>
            </a:r>
            <a:r>
              <a:rPr lang="en-US" altLang="ja-JP" sz="2200" b="1" i="1" dirty="0"/>
              <a:t>Median</a:t>
            </a:r>
            <a:r>
              <a:rPr lang="en-US" altLang="ja-JP" sz="2200" dirty="0"/>
              <a:t>, which means the distribution of salary is skewed</a:t>
            </a:r>
            <a:br>
              <a:rPr lang="en-US" altLang="ja-JP" sz="2200" dirty="0"/>
            </a:br>
            <a:r>
              <a:rPr lang="en-US" altLang="ja-JP" sz="2200" dirty="0"/>
              <a:t>                                                (</a:t>
            </a:r>
            <a:r>
              <a:rPr lang="en-US" altLang="zh-CN" sz="2200" dirty="0"/>
              <a:t>=</a:t>
            </a:r>
            <a:r>
              <a:rPr lang="en-US" altLang="ja-JP" sz="2200" dirty="0"/>
              <a:t>some analysts’ salary </a:t>
            </a:r>
            <a:r>
              <a:rPr lang="en-US" altLang="zh-CN" sz="2200" dirty="0"/>
              <a:t>is</a:t>
            </a:r>
            <a:r>
              <a:rPr lang="en-US" altLang="ja-JP" sz="2200" dirty="0"/>
              <a:t> </a:t>
            </a:r>
            <a:r>
              <a:rPr lang="en-US" altLang="zh-CN" sz="2200" dirty="0"/>
              <a:t>much</a:t>
            </a:r>
            <a:r>
              <a:rPr lang="en-US" altLang="ja-JP" sz="2200" dirty="0"/>
              <a:t> higher than the majority)</a:t>
            </a:r>
            <a:br>
              <a:rPr lang="en-US" altLang="ja-JP" sz="2400" dirty="0"/>
            </a:br>
            <a:r>
              <a:rPr lang="en-US" altLang="ja-JP" sz="2400" dirty="0"/>
              <a:t>             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0A0D-7EC2-45B5-9B41-D3EB384F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1800" b="0" dirty="0"/>
              <a:t>【</a:t>
            </a:r>
            <a:r>
              <a:rPr lang="en-US" altLang="zh-CN" sz="1800" b="0" dirty="0"/>
              <a:t>Increase Range</a:t>
            </a:r>
            <a:r>
              <a:rPr lang="en-US" altLang="ja-JP" sz="1800" b="0" dirty="0"/>
              <a:t>】</a:t>
            </a:r>
            <a:r>
              <a:rPr lang="zh-CN" altLang="en-US" sz="1800" b="0" dirty="0"/>
              <a:t>：</a:t>
            </a:r>
            <a:r>
              <a:rPr lang="en-US" altLang="zh-CN" sz="1800" b="0" dirty="0"/>
              <a:t>$75.118 ~79.253(about$4,000)</a:t>
            </a:r>
          </a:p>
          <a:p>
            <a:r>
              <a:rPr lang="en-US" altLang="ja-JP" sz="1800" b="0" dirty="0"/>
              <a:t>【</a:t>
            </a:r>
            <a:r>
              <a:rPr lang="en-US" altLang="zh-CN" sz="1800" b="0" dirty="0"/>
              <a:t>Growth</a:t>
            </a:r>
            <a:r>
              <a:rPr lang="en-US" altLang="ja-JP" sz="1800" b="0" dirty="0"/>
              <a:t> Rate】    </a:t>
            </a:r>
            <a:r>
              <a:rPr lang="zh-CN" altLang="en-US" sz="1800" b="0" dirty="0"/>
              <a:t>：</a:t>
            </a:r>
            <a:r>
              <a:rPr lang="ja-JP" altLang="en-US" sz="1800" b="0" dirty="0"/>
              <a:t>［</a:t>
            </a:r>
            <a:r>
              <a:rPr lang="en-US" altLang="zh-CN" sz="1800" b="0" dirty="0"/>
              <a:t>Average</a:t>
            </a:r>
            <a:r>
              <a:rPr lang="ja-JP" altLang="en-US" sz="1800" b="0" dirty="0"/>
              <a:t>］</a:t>
            </a:r>
            <a:r>
              <a:rPr lang="en-US" b="0" dirty="0"/>
              <a:t>≈ 1.8%</a:t>
            </a:r>
            <a:endParaRPr lang="en-US" sz="1800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0DF2DE-E937-4BB4-9806-D1D15C06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5" y="2702560"/>
            <a:ext cx="5080680" cy="3393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20EA9E-7835-44A3-BC39-CA260E08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79" y="2702560"/>
            <a:ext cx="5183188" cy="3490522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8EA55E0-C10B-497E-BA03-E919BB2AEF95}"/>
              </a:ext>
            </a:extLst>
          </p:cNvPr>
          <p:cNvSpPr txBox="1">
            <a:spLocks/>
          </p:cNvSpPr>
          <p:nvPr/>
        </p:nvSpPr>
        <p:spPr>
          <a:xfrm>
            <a:off x="6096000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b="0" dirty="0"/>
              <a:t>【</a:t>
            </a:r>
            <a:r>
              <a:rPr lang="en-US" altLang="zh-CN" sz="1800" b="0" dirty="0"/>
              <a:t>Increase Range</a:t>
            </a:r>
            <a:r>
              <a:rPr lang="en-US" altLang="ja-JP" sz="1800" b="0" dirty="0"/>
              <a:t>】</a:t>
            </a:r>
            <a:r>
              <a:rPr lang="zh-CN" altLang="en-US" sz="1800" b="0" dirty="0"/>
              <a:t>：</a:t>
            </a:r>
            <a:r>
              <a:rPr lang="en-US" altLang="zh-CN" sz="1800" b="0" dirty="0"/>
              <a:t>$71,226 ~74,737(about$4,000)</a:t>
            </a:r>
          </a:p>
          <a:p>
            <a:r>
              <a:rPr lang="en-US" altLang="ja-JP" sz="1800" b="0" dirty="0"/>
              <a:t>【</a:t>
            </a:r>
            <a:r>
              <a:rPr lang="en-US" altLang="zh-CN" sz="1800" b="0" dirty="0"/>
              <a:t>Growth</a:t>
            </a:r>
            <a:r>
              <a:rPr lang="en-US" altLang="ja-JP" sz="1800" b="0" dirty="0"/>
              <a:t> Rate】    </a:t>
            </a:r>
            <a:r>
              <a:rPr lang="zh-CN" altLang="en-US" sz="1800" b="0" dirty="0"/>
              <a:t>：</a:t>
            </a:r>
            <a:r>
              <a:rPr lang="ja-JP" altLang="en-US" sz="1800" b="0" dirty="0"/>
              <a:t>［</a:t>
            </a:r>
            <a:r>
              <a:rPr lang="en-US" altLang="zh-CN" sz="1800" b="0" dirty="0"/>
              <a:t>Average</a:t>
            </a:r>
            <a:r>
              <a:rPr lang="ja-JP" altLang="en-US" sz="1800" b="0" dirty="0"/>
              <a:t>］</a:t>
            </a:r>
            <a:r>
              <a:rPr lang="en-US" b="0" dirty="0"/>
              <a:t>≈ 1.6%</a:t>
            </a:r>
            <a:endParaRPr lang="en-US" sz="1800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3DEECE-E06B-4FD2-8C4C-D346F501A662}"/>
              </a:ext>
            </a:extLst>
          </p:cNvPr>
          <p:cNvSpPr/>
          <p:nvPr/>
        </p:nvSpPr>
        <p:spPr>
          <a:xfrm>
            <a:off x="1857692" y="2682240"/>
            <a:ext cx="1198880" cy="38608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B15BCA-262F-4E9E-A6F5-2271B0701A6B}"/>
              </a:ext>
            </a:extLst>
          </p:cNvPr>
          <p:cNvSpPr/>
          <p:nvPr/>
        </p:nvSpPr>
        <p:spPr>
          <a:xfrm>
            <a:off x="6990080" y="2682240"/>
            <a:ext cx="1198880" cy="3854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A05D36-9EC4-425B-99A2-0543B45D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2590185"/>
            <a:ext cx="10070038" cy="3541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3244E-42D6-4836-A2F5-8D89CCC7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◆</a:t>
            </a:r>
            <a:r>
              <a:rPr lang="en-US" altLang="ja-JP" sz="3200" b="1" dirty="0"/>
              <a:t>Compare the </a:t>
            </a:r>
            <a:r>
              <a:rPr lang="en-US" sz="3200" b="1" dirty="0"/>
              <a:t> Yearly Salary for each job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3936-E38D-454F-937A-819D3AFB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9083"/>
            <a:ext cx="10512424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[Top 5] </a:t>
            </a:r>
            <a:r>
              <a:rPr lang="en-US" b="0" dirty="0"/>
              <a:t>    Actuaries, Information Security Analysts, Computer Systems Analysts,</a:t>
            </a:r>
          </a:p>
          <a:p>
            <a:r>
              <a:rPr lang="en-US" b="0" dirty="0"/>
              <a:t>                  statisticians, Database Administrators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0F5625-748D-4097-B10A-7BCC09DE8773}"/>
              </a:ext>
            </a:extLst>
          </p:cNvPr>
          <p:cNvSpPr/>
          <p:nvPr/>
        </p:nvSpPr>
        <p:spPr>
          <a:xfrm rot="16200000">
            <a:off x="6172796" y="3764875"/>
            <a:ext cx="2154554" cy="313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4242-39CC-4E81-87B9-7684C026BB95}"/>
              </a:ext>
            </a:extLst>
          </p:cNvPr>
          <p:cNvSpPr txBox="1"/>
          <p:nvPr/>
        </p:nvSpPr>
        <p:spPr>
          <a:xfrm>
            <a:off x="6390640" y="2455366"/>
            <a:ext cx="4429760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Most of them is more than $70,000 per year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2515D05B-C4D9-4804-A25A-A83247A41D49}"/>
              </a:ext>
            </a:extLst>
          </p:cNvPr>
          <p:cNvSpPr/>
          <p:nvPr/>
        </p:nvSpPr>
        <p:spPr>
          <a:xfrm>
            <a:off x="6390640" y="6031351"/>
            <a:ext cx="4429760" cy="369333"/>
          </a:xfrm>
          <a:prstGeom prst="borderCallout2">
            <a:avLst>
              <a:gd name="adj1" fmla="val 18750"/>
              <a:gd name="adj2" fmla="val -8333"/>
              <a:gd name="adj3" fmla="val 16775"/>
              <a:gd name="adj4" fmla="val -15497"/>
              <a:gd name="adj5" fmla="val -117958"/>
              <a:gd name="adj6" fmla="val -2829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Marketing Analysts is lower than $60,000</a:t>
            </a:r>
          </a:p>
        </p:txBody>
      </p:sp>
    </p:spTree>
    <p:extLst>
      <p:ext uri="{BB962C8B-B14F-4D97-AF65-F5344CB8AC3E}">
        <p14:creationId xmlns:p14="http://schemas.microsoft.com/office/powerpoint/2010/main" val="15367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CB86-DA4A-4026-86B4-5229EEA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/>
              <a:t>◆</a:t>
            </a:r>
            <a:r>
              <a:rPr lang="en-US" altLang="ja-JP" sz="3200" dirty="0"/>
              <a:t>Salary Distribution of each job title</a:t>
            </a:r>
            <a:br>
              <a:rPr lang="en-US" altLang="ja-JP" sz="3200" dirty="0"/>
            </a:br>
            <a:r>
              <a:rPr lang="en-US" altLang="ja-JP" sz="3200" dirty="0"/>
              <a:t>   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need </a:t>
            </a:r>
            <a:r>
              <a:rPr lang="en-US" altLang="zh-CN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 experiences or multiple skills to get high salary</a:t>
            </a:r>
            <a:br>
              <a:rPr lang="en-US" altLang="zh-CN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Especially for </a:t>
            </a:r>
            <a:r>
              <a:rPr lang="en-US" altLang="zh-CN" sz="27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statisticians, </a:t>
            </a:r>
            <a:r>
              <a:rPr lang="en-US" altLang="zh-CN" sz="27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Databasa</a:t>
            </a:r>
            <a:r>
              <a:rPr lang="en-US" altLang="zh-CN" sz="27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Administrators, Marketing Analyst</a:t>
            </a:r>
            <a:br>
              <a:rPr lang="en-US" sz="3200" dirty="0">
                <a:solidFill>
                  <a:schemeClr val="accent6"/>
                </a:solidFill>
              </a:rPr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0ED38-4D78-4E5F-ACC0-706BC5F5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8" y="1525352"/>
            <a:ext cx="8958021" cy="51811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7A036-7D64-4FEC-A190-02FCA0042C96}"/>
              </a:ext>
            </a:extLst>
          </p:cNvPr>
          <p:cNvSpPr/>
          <p:nvPr/>
        </p:nvSpPr>
        <p:spPr>
          <a:xfrm rot="16200000">
            <a:off x="7106340" y="3123619"/>
            <a:ext cx="3037842" cy="590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E6C12-CCDF-4D4C-AAEF-94EB5A2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19" y="1525352"/>
            <a:ext cx="2851487" cy="3186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F3C508-BA58-408C-BABF-4517BF9D33F3}"/>
              </a:ext>
            </a:extLst>
          </p:cNvPr>
          <p:cNvSpPr/>
          <p:nvPr/>
        </p:nvSpPr>
        <p:spPr>
          <a:xfrm rot="16200000">
            <a:off x="3417592" y="3557123"/>
            <a:ext cx="3105553" cy="5904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2EDF7-3A9F-4CFD-A602-C8D09998CC3E}"/>
              </a:ext>
            </a:extLst>
          </p:cNvPr>
          <p:cNvSpPr/>
          <p:nvPr/>
        </p:nvSpPr>
        <p:spPr>
          <a:xfrm rot="16200000">
            <a:off x="4963969" y="4080679"/>
            <a:ext cx="4355868" cy="5904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7E95C247-13D1-4945-A859-A8B66AEF8980}"/>
              </a:ext>
            </a:extLst>
          </p:cNvPr>
          <p:cNvSpPr/>
          <p:nvPr/>
        </p:nvSpPr>
        <p:spPr>
          <a:xfrm>
            <a:off x="8530532" y="5913320"/>
            <a:ext cx="3092508" cy="579555"/>
          </a:xfrm>
          <a:prstGeom prst="borderCallout2">
            <a:avLst>
              <a:gd name="adj1" fmla="val 18750"/>
              <a:gd name="adj2" fmla="val -8333"/>
              <a:gd name="adj3" fmla="val 16775"/>
              <a:gd name="adj4" fmla="val -15497"/>
              <a:gd name="adj5" fmla="val -60189"/>
              <a:gd name="adj6" fmla="val -19581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Range is around 6,000, the majority is </a:t>
            </a:r>
            <a:r>
              <a:rPr lang="en-US" dirty="0" err="1">
                <a:solidFill>
                  <a:schemeClr val="accent6"/>
                </a:solidFill>
              </a:rPr>
              <a:t>aroud</a:t>
            </a:r>
            <a:r>
              <a:rPr lang="en-US" dirty="0">
                <a:solidFill>
                  <a:schemeClr val="accent6"/>
                </a:solidFill>
              </a:rPr>
              <a:t> 4,000</a:t>
            </a:r>
          </a:p>
        </p:txBody>
      </p:sp>
    </p:spTree>
    <p:extLst>
      <p:ext uri="{BB962C8B-B14F-4D97-AF65-F5344CB8AC3E}">
        <p14:creationId xmlns:p14="http://schemas.microsoft.com/office/powerpoint/2010/main" val="39034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117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◆ Trend of salary growth         └ Median is a better predictor in this case     　└Average＞Median, which means the distribution of salary is skewed                                                 (=some analysts’ salary is much higher than the majority)              </vt:lpstr>
      <vt:lpstr>◆Compare the  Yearly Salary for each job title</vt:lpstr>
      <vt:lpstr>◆Salary Distribution of each job title     You need rich experiences or multiple skills to get high salary        Especially for statisticians, Databasa Administrators, Marketing Analyst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Zhang</dc:creator>
  <cp:lastModifiedBy>Bing Zhang</cp:lastModifiedBy>
  <cp:revision>34</cp:revision>
  <dcterms:created xsi:type="dcterms:W3CDTF">2019-01-17T18:52:28Z</dcterms:created>
  <dcterms:modified xsi:type="dcterms:W3CDTF">2019-01-17T23:35:23Z</dcterms:modified>
</cp:coreProperties>
</file>