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4" r:id="rId3"/>
    <p:sldId id="264" r:id="rId4"/>
    <p:sldId id="272" r:id="rId5"/>
    <p:sldId id="273" r:id="rId6"/>
    <p:sldId id="256" r:id="rId7"/>
    <p:sldId id="271" r:id="rId8"/>
    <p:sldId id="258" r:id="rId9"/>
    <p:sldId id="275" r:id="rId10"/>
    <p:sldId id="276" r:id="rId11"/>
    <p:sldId id="267" r:id="rId12"/>
    <p:sldId id="268" r:id="rId13"/>
    <p:sldId id="257" r:id="rId14"/>
    <p:sldId id="260" r:id="rId15"/>
    <p:sldId id="261" r:id="rId16"/>
    <p:sldId id="262" r:id="rId17"/>
    <p:sldId id="263" r:id="rId18"/>
    <p:sldId id="265" r:id="rId19"/>
    <p:sldId id="269" r:id="rId20"/>
    <p:sldId id="270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C1E"/>
    <a:srgbClr val="2D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4196" autoAdjust="0"/>
  </p:normalViewPr>
  <p:slideViewPr>
    <p:cSldViewPr>
      <p:cViewPr>
        <p:scale>
          <a:sx n="105" d="100"/>
          <a:sy n="105" d="100"/>
        </p:scale>
        <p:origin x="-174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6136-49B1-46FE-817A-06E5BC30BAC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225D6-6D7F-48FE-B26F-EAFF5EBBB68B}">
      <dgm:prSet phldrT="[Text]"/>
      <dgm:spPr/>
      <dgm:t>
        <a:bodyPr/>
        <a:lstStyle/>
        <a:p>
          <a:r>
            <a:rPr lang="en-US" dirty="0" smtClean="0"/>
            <a:t>Input Disease Name</a:t>
          </a:r>
          <a:endParaRPr lang="en-US" dirty="0"/>
        </a:p>
      </dgm:t>
    </dgm:pt>
    <dgm:pt modelId="{50B15FA2-AEC6-4EF3-A84A-0D4C5C78B427}" type="parTrans" cxnId="{2BBE5F43-ABB0-4BDF-A774-46736E9FBCE3}">
      <dgm:prSet/>
      <dgm:spPr/>
      <dgm:t>
        <a:bodyPr/>
        <a:lstStyle/>
        <a:p>
          <a:endParaRPr lang="en-US"/>
        </a:p>
      </dgm:t>
    </dgm:pt>
    <dgm:pt modelId="{FEDA50F5-45E3-4C6A-A6E1-4FCFD971EFA4}" type="sibTrans" cxnId="{2BBE5F43-ABB0-4BDF-A774-46736E9FBCE3}">
      <dgm:prSet/>
      <dgm:spPr/>
      <dgm:t>
        <a:bodyPr/>
        <a:lstStyle/>
        <a:p>
          <a:endParaRPr lang="en-US"/>
        </a:p>
      </dgm:t>
    </dgm:pt>
    <dgm:pt modelId="{311A29F4-F530-40A9-A424-2E28B5424DB3}">
      <dgm:prSet phldrT="[Text]"/>
      <dgm:spPr/>
      <dgm:t>
        <a:bodyPr/>
        <a:lstStyle/>
        <a:p>
          <a:r>
            <a:rPr lang="en-US" dirty="0" smtClean="0"/>
            <a:t>Get Abstract IDs</a:t>
          </a:r>
          <a:endParaRPr lang="en-US" dirty="0"/>
        </a:p>
      </dgm:t>
    </dgm:pt>
    <dgm:pt modelId="{8AA7DCFF-85B0-4B72-B1DB-19367659978C}" type="parTrans" cxnId="{D8D55EAD-4377-4BE5-AC51-3C8F5E1BDA89}">
      <dgm:prSet/>
      <dgm:spPr/>
      <dgm:t>
        <a:bodyPr/>
        <a:lstStyle/>
        <a:p>
          <a:endParaRPr lang="en-US"/>
        </a:p>
      </dgm:t>
    </dgm:pt>
    <dgm:pt modelId="{FD5C103E-A521-488E-91B4-FF74A23B9508}" type="sibTrans" cxnId="{D8D55EAD-4377-4BE5-AC51-3C8F5E1BDA89}">
      <dgm:prSet/>
      <dgm:spPr/>
      <dgm:t>
        <a:bodyPr/>
        <a:lstStyle/>
        <a:p>
          <a:endParaRPr lang="en-US"/>
        </a:p>
      </dgm:t>
    </dgm:pt>
    <dgm:pt modelId="{C3D14CE0-82B2-4205-8015-E342AE88421C}">
      <dgm:prSet phldrT="[Text]"/>
      <dgm:spPr/>
      <dgm:t>
        <a:bodyPr/>
        <a:lstStyle/>
        <a:p>
          <a:r>
            <a:rPr lang="en-US" dirty="0" smtClean="0"/>
            <a:t>Download Abstracts</a:t>
          </a:r>
          <a:endParaRPr lang="en-US" dirty="0"/>
        </a:p>
      </dgm:t>
    </dgm:pt>
    <dgm:pt modelId="{F4D38AA9-C026-49F5-968F-0E90D795B0CE}" type="parTrans" cxnId="{C8E2DF13-1A05-4569-8434-6BC23A012D4B}">
      <dgm:prSet/>
      <dgm:spPr/>
      <dgm:t>
        <a:bodyPr/>
        <a:lstStyle/>
        <a:p>
          <a:endParaRPr lang="en-US"/>
        </a:p>
      </dgm:t>
    </dgm:pt>
    <dgm:pt modelId="{09164524-C483-41AA-83DF-3BFF0B0929A1}" type="sibTrans" cxnId="{C8E2DF13-1A05-4569-8434-6BC23A012D4B}">
      <dgm:prSet/>
      <dgm:spPr/>
      <dgm:t>
        <a:bodyPr/>
        <a:lstStyle/>
        <a:p>
          <a:endParaRPr lang="en-US"/>
        </a:p>
      </dgm:t>
    </dgm:pt>
    <dgm:pt modelId="{34B94B93-45A3-4BC3-81F1-D1AD93BB29B2}">
      <dgm:prSet phldrT="[Text]"/>
      <dgm:spPr/>
      <dgm:t>
        <a:bodyPr/>
        <a:lstStyle/>
        <a:p>
          <a:r>
            <a:rPr lang="en-US" dirty="0" smtClean="0"/>
            <a:t>Filter/Parse Sentences</a:t>
          </a:r>
          <a:endParaRPr lang="en-US" dirty="0"/>
        </a:p>
      </dgm:t>
    </dgm:pt>
    <dgm:pt modelId="{E7D3A071-9907-4A55-9AC9-78B4E844DFBC}" type="parTrans" cxnId="{8A511042-D8CE-4103-B90B-276E9403422E}">
      <dgm:prSet/>
      <dgm:spPr/>
      <dgm:t>
        <a:bodyPr/>
        <a:lstStyle/>
        <a:p>
          <a:endParaRPr lang="en-US"/>
        </a:p>
      </dgm:t>
    </dgm:pt>
    <dgm:pt modelId="{B8DD410A-F2E4-4DA0-9751-830D61F40AC3}" type="sibTrans" cxnId="{8A511042-D8CE-4103-B90B-276E9403422E}">
      <dgm:prSet/>
      <dgm:spPr/>
      <dgm:t>
        <a:bodyPr/>
        <a:lstStyle/>
        <a:p>
          <a:endParaRPr lang="en-US"/>
        </a:p>
      </dgm:t>
    </dgm:pt>
    <dgm:pt modelId="{BD17B44B-24D4-42BA-9ABE-BCD8B151880C}">
      <dgm:prSet phldrT="[Text]"/>
      <dgm:spPr/>
      <dgm:t>
        <a:bodyPr/>
        <a:lstStyle/>
        <a:p>
          <a:r>
            <a:rPr lang="en-US" dirty="0" smtClean="0"/>
            <a:t>Extract Relationship</a:t>
          </a:r>
          <a:endParaRPr lang="en-US" dirty="0"/>
        </a:p>
      </dgm:t>
    </dgm:pt>
    <dgm:pt modelId="{AE27768A-452C-4537-BC8F-4B4429144C0C}" type="parTrans" cxnId="{E1D97243-11E9-42AA-84E8-A18605FFC64A}">
      <dgm:prSet/>
      <dgm:spPr/>
      <dgm:t>
        <a:bodyPr/>
        <a:lstStyle/>
        <a:p>
          <a:endParaRPr lang="en-US"/>
        </a:p>
      </dgm:t>
    </dgm:pt>
    <dgm:pt modelId="{F563F194-603F-4433-90C6-5E4F05EB0AE0}" type="sibTrans" cxnId="{E1D97243-11E9-42AA-84E8-A18605FFC64A}">
      <dgm:prSet/>
      <dgm:spPr/>
      <dgm:t>
        <a:bodyPr/>
        <a:lstStyle/>
        <a:p>
          <a:endParaRPr lang="en-US"/>
        </a:p>
      </dgm:t>
    </dgm:pt>
    <dgm:pt modelId="{35D17BE0-B3B9-493B-A650-408238ED4397}">
      <dgm:prSet phldrT="[Text]"/>
      <dgm:spPr/>
      <dgm:t>
        <a:bodyPr/>
        <a:lstStyle/>
        <a:p>
          <a:r>
            <a:rPr lang="en-US" dirty="0" smtClean="0"/>
            <a:t>Generate  Graph</a:t>
          </a:r>
          <a:endParaRPr lang="en-US" dirty="0"/>
        </a:p>
      </dgm:t>
    </dgm:pt>
    <dgm:pt modelId="{F77D4FC0-3295-47D8-A5C3-03D430B6AEC4}" type="parTrans" cxnId="{64EA5D4F-D05B-4995-A9B7-94CD8901D896}">
      <dgm:prSet/>
      <dgm:spPr/>
      <dgm:t>
        <a:bodyPr/>
        <a:lstStyle/>
        <a:p>
          <a:endParaRPr lang="en-US"/>
        </a:p>
      </dgm:t>
    </dgm:pt>
    <dgm:pt modelId="{26E2A58E-944E-4391-AD26-27CFBE967263}" type="sibTrans" cxnId="{64EA5D4F-D05B-4995-A9B7-94CD8901D896}">
      <dgm:prSet/>
      <dgm:spPr/>
      <dgm:t>
        <a:bodyPr/>
        <a:lstStyle/>
        <a:p>
          <a:endParaRPr lang="en-US"/>
        </a:p>
      </dgm:t>
    </dgm:pt>
    <dgm:pt modelId="{98ACB8B4-17B2-46F8-84E2-A51673AAA89F}">
      <dgm:prSet phldrT="[Text]"/>
      <dgm:spPr/>
      <dgm:t>
        <a:bodyPr/>
        <a:lstStyle/>
        <a:p>
          <a:r>
            <a:rPr lang="en-US" dirty="0" smtClean="0"/>
            <a:t>Learning by Crowdsourcing</a:t>
          </a:r>
          <a:endParaRPr lang="en-US" dirty="0"/>
        </a:p>
      </dgm:t>
    </dgm:pt>
    <dgm:pt modelId="{A1D7D5C8-FA99-4A1D-8A9B-78EB83BCFC6A}" type="parTrans" cxnId="{DFA1D571-A4D0-4589-9544-28FF2890B46B}">
      <dgm:prSet/>
      <dgm:spPr/>
      <dgm:t>
        <a:bodyPr/>
        <a:lstStyle/>
        <a:p>
          <a:endParaRPr lang="en-US"/>
        </a:p>
      </dgm:t>
    </dgm:pt>
    <dgm:pt modelId="{0DA8E320-947B-4E04-8E12-64D164B32764}" type="sibTrans" cxnId="{DFA1D571-A4D0-4589-9544-28FF2890B46B}">
      <dgm:prSet/>
      <dgm:spPr/>
      <dgm:t>
        <a:bodyPr/>
        <a:lstStyle/>
        <a:p>
          <a:endParaRPr lang="en-US"/>
        </a:p>
      </dgm:t>
    </dgm:pt>
    <dgm:pt modelId="{F2D8B67C-7878-4D8C-A5BE-4EF48C4E5A41}" type="pres">
      <dgm:prSet presAssocID="{75066136-49B1-46FE-817A-06E5BC30BAC0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5F844C0-F5B7-47A5-9D1F-68FE51EE8CB9}" type="pres">
      <dgm:prSet presAssocID="{B35225D6-6D7F-48FE-B26F-EAFF5EBBB68B}" presName="firstNode" presStyleLbl="node1" presStyleIdx="0" presStyleCnt="7" custScaleX="142202" custScaleY="144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7F43D-1045-4899-8580-D4F3DC1BF8E8}" type="pres">
      <dgm:prSet presAssocID="{FEDA50F5-45E3-4C6A-A6E1-4FCFD971EFA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F1AF32F-91A3-4F19-AA89-4AA3159F0DD9}" type="pres">
      <dgm:prSet presAssocID="{311A29F4-F530-40A9-A424-2E28B5424DB3}" presName="middleNode" presStyleCnt="0"/>
      <dgm:spPr/>
    </dgm:pt>
    <dgm:pt modelId="{5F4102A4-9CA0-43F9-B76C-0AD0F04220A1}" type="pres">
      <dgm:prSet presAssocID="{311A29F4-F530-40A9-A424-2E28B5424DB3}" presName="padding" presStyleLbl="node1" presStyleIdx="0" presStyleCnt="7"/>
      <dgm:spPr/>
    </dgm:pt>
    <dgm:pt modelId="{852DB477-00C9-4794-AA80-1229EAA452E5}" type="pres">
      <dgm:prSet presAssocID="{311A29F4-F530-40A9-A424-2E28B5424DB3}" presName="shape" presStyleLbl="node1" presStyleIdx="1" presStyleCnt="7" custScaleX="213196" custScaleY="204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28040-7D8D-4592-A501-DF68D7E0796E}" type="pres">
      <dgm:prSet presAssocID="{FD5C103E-A521-488E-91B4-FF74A23B950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999E613-E461-49C7-AF60-C689A9E2E5CC}" type="pres">
      <dgm:prSet presAssocID="{C3D14CE0-82B2-4205-8015-E342AE88421C}" presName="middleNode" presStyleCnt="0"/>
      <dgm:spPr/>
    </dgm:pt>
    <dgm:pt modelId="{D37F9465-2966-4A59-925A-273812415635}" type="pres">
      <dgm:prSet presAssocID="{C3D14CE0-82B2-4205-8015-E342AE88421C}" presName="padding" presStyleLbl="node1" presStyleIdx="1" presStyleCnt="7"/>
      <dgm:spPr/>
    </dgm:pt>
    <dgm:pt modelId="{01778319-13A4-4D62-829A-6B4D126D7F90}" type="pres">
      <dgm:prSet presAssocID="{C3D14CE0-82B2-4205-8015-E342AE88421C}" presName="shape" presStyleLbl="node1" presStyleIdx="2" presStyleCnt="7" custScaleX="181561" custScaleY="187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617C6-EE7F-4219-A076-698F5BDE8BB3}" type="pres">
      <dgm:prSet presAssocID="{09164524-C483-41AA-83DF-3BFF0B0929A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6796D962-9F82-480B-B298-0A1C06A7A170}" type="pres">
      <dgm:prSet presAssocID="{34B94B93-45A3-4BC3-81F1-D1AD93BB29B2}" presName="middleNode" presStyleCnt="0"/>
      <dgm:spPr/>
    </dgm:pt>
    <dgm:pt modelId="{9422D630-642A-42F7-90DC-85DA33C4E3FF}" type="pres">
      <dgm:prSet presAssocID="{34B94B93-45A3-4BC3-81F1-D1AD93BB29B2}" presName="padding" presStyleLbl="node1" presStyleIdx="2" presStyleCnt="7"/>
      <dgm:spPr/>
    </dgm:pt>
    <dgm:pt modelId="{B37D7B1A-7E1D-46FD-9D67-F0173E2D547C}" type="pres">
      <dgm:prSet presAssocID="{34B94B93-45A3-4BC3-81F1-D1AD93BB29B2}" presName="shape" presStyleLbl="node1" presStyleIdx="3" presStyleCnt="7" custScaleX="203261" custScaleY="204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E6E4-BDC9-4131-8050-28942A8F0F58}" type="pres">
      <dgm:prSet presAssocID="{B8DD410A-F2E4-4DA0-9751-830D61F40AC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B616410-BCEB-4F6D-B2C0-3AC05F02BE2B}" type="pres">
      <dgm:prSet presAssocID="{BD17B44B-24D4-42BA-9ABE-BCD8B151880C}" presName="middleNode" presStyleCnt="0"/>
      <dgm:spPr/>
    </dgm:pt>
    <dgm:pt modelId="{B65DC8CE-9A35-42BF-8324-063DACD417FC}" type="pres">
      <dgm:prSet presAssocID="{BD17B44B-24D4-42BA-9ABE-BCD8B151880C}" presName="padding" presStyleLbl="node1" presStyleIdx="3" presStyleCnt="7"/>
      <dgm:spPr/>
    </dgm:pt>
    <dgm:pt modelId="{2E36360C-2DB5-4CDC-AE46-E572C065575B}" type="pres">
      <dgm:prSet presAssocID="{BD17B44B-24D4-42BA-9ABE-BCD8B151880C}" presName="shape" presStyleLbl="node1" presStyleIdx="4" presStyleCnt="7" custScaleX="202019" custScaleY="203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0400C-3B7B-4429-8D64-123C03F83698}" type="pres">
      <dgm:prSet presAssocID="{F563F194-603F-4433-90C6-5E4F05EB0AE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E44B697-339B-4F9D-92EF-8E2EC3930356}" type="pres">
      <dgm:prSet presAssocID="{35D17BE0-B3B9-493B-A650-408238ED4397}" presName="middleNode" presStyleCnt="0"/>
      <dgm:spPr/>
    </dgm:pt>
    <dgm:pt modelId="{EBCAD203-CAEA-4327-9E84-0D01646A1301}" type="pres">
      <dgm:prSet presAssocID="{35D17BE0-B3B9-493B-A650-408238ED4397}" presName="padding" presStyleLbl="node1" presStyleIdx="4" presStyleCnt="7"/>
      <dgm:spPr/>
    </dgm:pt>
    <dgm:pt modelId="{B1D2B7AB-9032-4ECF-A26D-0169A449BCA7}" type="pres">
      <dgm:prSet presAssocID="{35D17BE0-B3B9-493B-A650-408238ED4397}" presName="shape" presStyleLbl="node1" presStyleIdx="5" presStyleCnt="7" custScaleX="217113" custScaleY="201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8084A-31DE-4481-8C62-8FB49884B3B6}" type="pres">
      <dgm:prSet presAssocID="{26E2A58E-944E-4391-AD26-27CFBE96726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DAED484D-4FAD-4838-9F4B-BAB3C2011C96}" type="pres">
      <dgm:prSet presAssocID="{98ACB8B4-17B2-46F8-84E2-A51673AAA89F}" presName="lastNode" presStyleLbl="node1" presStyleIdx="6" presStyleCnt="7" custScaleX="139768" custScaleY="137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A5D4F-D05B-4995-A9B7-94CD8901D896}" srcId="{75066136-49B1-46FE-817A-06E5BC30BAC0}" destId="{35D17BE0-B3B9-493B-A650-408238ED4397}" srcOrd="5" destOrd="0" parTransId="{F77D4FC0-3295-47D8-A5C3-03D430B6AEC4}" sibTransId="{26E2A58E-944E-4391-AD26-27CFBE967263}"/>
    <dgm:cxn modelId="{E782E28A-AA4A-48AD-8358-3569D4FB3A4E}" type="presOf" srcId="{35D17BE0-B3B9-493B-A650-408238ED4397}" destId="{B1D2B7AB-9032-4ECF-A26D-0169A449BCA7}" srcOrd="0" destOrd="0" presId="urn:microsoft.com/office/officeart/2005/8/layout/bProcess2"/>
    <dgm:cxn modelId="{23E0E794-974E-4E77-9154-659312C9148E}" type="presOf" srcId="{FEDA50F5-45E3-4C6A-A6E1-4FCFD971EFA4}" destId="{25A7F43D-1045-4899-8580-D4F3DC1BF8E8}" srcOrd="0" destOrd="0" presId="urn:microsoft.com/office/officeart/2005/8/layout/bProcess2"/>
    <dgm:cxn modelId="{D47CBF44-692E-4D64-B56A-4D8D9BB56D76}" type="presOf" srcId="{26E2A58E-944E-4391-AD26-27CFBE967263}" destId="{D428084A-31DE-4481-8C62-8FB49884B3B6}" srcOrd="0" destOrd="0" presId="urn:microsoft.com/office/officeart/2005/8/layout/bProcess2"/>
    <dgm:cxn modelId="{8EC483AF-3420-4ED5-9C40-40D680902B54}" type="presOf" srcId="{F563F194-603F-4433-90C6-5E4F05EB0AE0}" destId="{D4C0400C-3B7B-4429-8D64-123C03F83698}" srcOrd="0" destOrd="0" presId="urn:microsoft.com/office/officeart/2005/8/layout/bProcess2"/>
    <dgm:cxn modelId="{DF594A60-0976-4D1D-AB22-CC6F4E432EA3}" type="presOf" srcId="{B8DD410A-F2E4-4DA0-9751-830D61F40AC3}" destId="{3FBDE6E4-BDC9-4131-8050-28942A8F0F58}" srcOrd="0" destOrd="0" presId="urn:microsoft.com/office/officeart/2005/8/layout/bProcess2"/>
    <dgm:cxn modelId="{67F8D028-567A-43DE-BBA7-1A1C39B33238}" type="presOf" srcId="{75066136-49B1-46FE-817A-06E5BC30BAC0}" destId="{F2D8B67C-7878-4D8C-A5BE-4EF48C4E5A41}" srcOrd="0" destOrd="0" presId="urn:microsoft.com/office/officeart/2005/8/layout/bProcess2"/>
    <dgm:cxn modelId="{5DE89D61-7766-4534-AEC1-346D4D942A5E}" type="presOf" srcId="{98ACB8B4-17B2-46F8-84E2-A51673AAA89F}" destId="{DAED484D-4FAD-4838-9F4B-BAB3C2011C96}" srcOrd="0" destOrd="0" presId="urn:microsoft.com/office/officeart/2005/8/layout/bProcess2"/>
    <dgm:cxn modelId="{C8E2DF13-1A05-4569-8434-6BC23A012D4B}" srcId="{75066136-49B1-46FE-817A-06E5BC30BAC0}" destId="{C3D14CE0-82B2-4205-8015-E342AE88421C}" srcOrd="2" destOrd="0" parTransId="{F4D38AA9-C026-49F5-968F-0E90D795B0CE}" sibTransId="{09164524-C483-41AA-83DF-3BFF0B0929A1}"/>
    <dgm:cxn modelId="{8A5E2293-5FFB-4B6F-8B76-A07C01B408E6}" type="presOf" srcId="{BD17B44B-24D4-42BA-9ABE-BCD8B151880C}" destId="{2E36360C-2DB5-4CDC-AE46-E572C065575B}" srcOrd="0" destOrd="0" presId="urn:microsoft.com/office/officeart/2005/8/layout/bProcess2"/>
    <dgm:cxn modelId="{8F265380-6D33-44AF-A110-D83B2C7DC736}" type="presOf" srcId="{311A29F4-F530-40A9-A424-2E28B5424DB3}" destId="{852DB477-00C9-4794-AA80-1229EAA452E5}" srcOrd="0" destOrd="0" presId="urn:microsoft.com/office/officeart/2005/8/layout/bProcess2"/>
    <dgm:cxn modelId="{DFA1D571-A4D0-4589-9544-28FF2890B46B}" srcId="{75066136-49B1-46FE-817A-06E5BC30BAC0}" destId="{98ACB8B4-17B2-46F8-84E2-A51673AAA89F}" srcOrd="6" destOrd="0" parTransId="{A1D7D5C8-FA99-4A1D-8A9B-78EB83BCFC6A}" sibTransId="{0DA8E320-947B-4E04-8E12-64D164B32764}"/>
    <dgm:cxn modelId="{EC95E7B9-7701-4576-BE53-6DED12A9181E}" type="presOf" srcId="{B35225D6-6D7F-48FE-B26F-EAFF5EBBB68B}" destId="{45F844C0-F5B7-47A5-9D1F-68FE51EE8CB9}" srcOrd="0" destOrd="0" presId="urn:microsoft.com/office/officeart/2005/8/layout/bProcess2"/>
    <dgm:cxn modelId="{EAC825B7-13DB-470F-BE5E-470AEAE0387C}" type="presOf" srcId="{FD5C103E-A521-488E-91B4-FF74A23B9508}" destId="{13728040-7D8D-4592-A501-DF68D7E0796E}" srcOrd="0" destOrd="0" presId="urn:microsoft.com/office/officeart/2005/8/layout/bProcess2"/>
    <dgm:cxn modelId="{2BBE5F43-ABB0-4BDF-A774-46736E9FBCE3}" srcId="{75066136-49B1-46FE-817A-06E5BC30BAC0}" destId="{B35225D6-6D7F-48FE-B26F-EAFF5EBBB68B}" srcOrd="0" destOrd="0" parTransId="{50B15FA2-AEC6-4EF3-A84A-0D4C5C78B427}" sibTransId="{FEDA50F5-45E3-4C6A-A6E1-4FCFD971EFA4}"/>
    <dgm:cxn modelId="{8A511042-D8CE-4103-B90B-276E9403422E}" srcId="{75066136-49B1-46FE-817A-06E5BC30BAC0}" destId="{34B94B93-45A3-4BC3-81F1-D1AD93BB29B2}" srcOrd="3" destOrd="0" parTransId="{E7D3A071-9907-4A55-9AC9-78B4E844DFBC}" sibTransId="{B8DD410A-F2E4-4DA0-9751-830D61F40AC3}"/>
    <dgm:cxn modelId="{D8D55EAD-4377-4BE5-AC51-3C8F5E1BDA89}" srcId="{75066136-49B1-46FE-817A-06E5BC30BAC0}" destId="{311A29F4-F530-40A9-A424-2E28B5424DB3}" srcOrd="1" destOrd="0" parTransId="{8AA7DCFF-85B0-4B72-B1DB-19367659978C}" sibTransId="{FD5C103E-A521-488E-91B4-FF74A23B9508}"/>
    <dgm:cxn modelId="{C7500422-EA9B-42E2-B845-E169C4A7C741}" type="presOf" srcId="{09164524-C483-41AA-83DF-3BFF0B0929A1}" destId="{531617C6-EE7F-4219-A076-698F5BDE8BB3}" srcOrd="0" destOrd="0" presId="urn:microsoft.com/office/officeart/2005/8/layout/bProcess2"/>
    <dgm:cxn modelId="{9F3DD3B9-248B-4FEE-9806-C3A5C65C9986}" type="presOf" srcId="{34B94B93-45A3-4BC3-81F1-D1AD93BB29B2}" destId="{B37D7B1A-7E1D-46FD-9D67-F0173E2D547C}" srcOrd="0" destOrd="0" presId="urn:microsoft.com/office/officeart/2005/8/layout/bProcess2"/>
    <dgm:cxn modelId="{956BE4B7-B407-445B-BFB5-1D5FDDF1D594}" type="presOf" srcId="{C3D14CE0-82B2-4205-8015-E342AE88421C}" destId="{01778319-13A4-4D62-829A-6B4D126D7F90}" srcOrd="0" destOrd="0" presId="urn:microsoft.com/office/officeart/2005/8/layout/bProcess2"/>
    <dgm:cxn modelId="{E1D97243-11E9-42AA-84E8-A18605FFC64A}" srcId="{75066136-49B1-46FE-817A-06E5BC30BAC0}" destId="{BD17B44B-24D4-42BA-9ABE-BCD8B151880C}" srcOrd="4" destOrd="0" parTransId="{AE27768A-452C-4537-BC8F-4B4429144C0C}" sibTransId="{F563F194-603F-4433-90C6-5E4F05EB0AE0}"/>
    <dgm:cxn modelId="{C902C663-75CC-4275-8BC3-5DD3692C938B}" type="presParOf" srcId="{F2D8B67C-7878-4D8C-A5BE-4EF48C4E5A41}" destId="{45F844C0-F5B7-47A5-9D1F-68FE51EE8CB9}" srcOrd="0" destOrd="0" presId="urn:microsoft.com/office/officeart/2005/8/layout/bProcess2"/>
    <dgm:cxn modelId="{99734840-73F2-4728-82AC-4FE0B550BA7C}" type="presParOf" srcId="{F2D8B67C-7878-4D8C-A5BE-4EF48C4E5A41}" destId="{25A7F43D-1045-4899-8580-D4F3DC1BF8E8}" srcOrd="1" destOrd="0" presId="urn:microsoft.com/office/officeart/2005/8/layout/bProcess2"/>
    <dgm:cxn modelId="{8506A645-9022-4A9E-8187-63FA539E9DB8}" type="presParOf" srcId="{F2D8B67C-7878-4D8C-A5BE-4EF48C4E5A41}" destId="{1F1AF32F-91A3-4F19-AA89-4AA3159F0DD9}" srcOrd="2" destOrd="0" presId="urn:microsoft.com/office/officeart/2005/8/layout/bProcess2"/>
    <dgm:cxn modelId="{B6E8C717-B498-44BD-B8F9-E5605AD7AE71}" type="presParOf" srcId="{1F1AF32F-91A3-4F19-AA89-4AA3159F0DD9}" destId="{5F4102A4-9CA0-43F9-B76C-0AD0F04220A1}" srcOrd="0" destOrd="0" presId="urn:microsoft.com/office/officeart/2005/8/layout/bProcess2"/>
    <dgm:cxn modelId="{9CAAE29C-53E2-4DFF-B9D7-26AD4A866E4A}" type="presParOf" srcId="{1F1AF32F-91A3-4F19-AA89-4AA3159F0DD9}" destId="{852DB477-00C9-4794-AA80-1229EAA452E5}" srcOrd="1" destOrd="0" presId="urn:microsoft.com/office/officeart/2005/8/layout/bProcess2"/>
    <dgm:cxn modelId="{9E634292-3C5D-432C-B71D-B0744B33B94C}" type="presParOf" srcId="{F2D8B67C-7878-4D8C-A5BE-4EF48C4E5A41}" destId="{13728040-7D8D-4592-A501-DF68D7E0796E}" srcOrd="3" destOrd="0" presId="urn:microsoft.com/office/officeart/2005/8/layout/bProcess2"/>
    <dgm:cxn modelId="{FA75D8EC-1739-43DE-BEC2-979737F02A7B}" type="presParOf" srcId="{F2D8B67C-7878-4D8C-A5BE-4EF48C4E5A41}" destId="{8999E613-E461-49C7-AF60-C689A9E2E5CC}" srcOrd="4" destOrd="0" presId="urn:microsoft.com/office/officeart/2005/8/layout/bProcess2"/>
    <dgm:cxn modelId="{512C1064-91B2-4DF5-AAA4-639E4E104048}" type="presParOf" srcId="{8999E613-E461-49C7-AF60-C689A9E2E5CC}" destId="{D37F9465-2966-4A59-925A-273812415635}" srcOrd="0" destOrd="0" presId="urn:microsoft.com/office/officeart/2005/8/layout/bProcess2"/>
    <dgm:cxn modelId="{2BC755DC-B6C2-464D-B1F4-F171F9659128}" type="presParOf" srcId="{8999E613-E461-49C7-AF60-C689A9E2E5CC}" destId="{01778319-13A4-4D62-829A-6B4D126D7F90}" srcOrd="1" destOrd="0" presId="urn:microsoft.com/office/officeart/2005/8/layout/bProcess2"/>
    <dgm:cxn modelId="{66DF3780-E061-4F6B-9F91-529F777F2390}" type="presParOf" srcId="{F2D8B67C-7878-4D8C-A5BE-4EF48C4E5A41}" destId="{531617C6-EE7F-4219-A076-698F5BDE8BB3}" srcOrd="5" destOrd="0" presId="urn:microsoft.com/office/officeart/2005/8/layout/bProcess2"/>
    <dgm:cxn modelId="{F5781C82-EFBA-4DAC-97CA-B65C66881E78}" type="presParOf" srcId="{F2D8B67C-7878-4D8C-A5BE-4EF48C4E5A41}" destId="{6796D962-9F82-480B-B298-0A1C06A7A170}" srcOrd="6" destOrd="0" presId="urn:microsoft.com/office/officeart/2005/8/layout/bProcess2"/>
    <dgm:cxn modelId="{4ECD381A-C9E1-4F2B-9BEB-F50AE8E869FD}" type="presParOf" srcId="{6796D962-9F82-480B-B298-0A1C06A7A170}" destId="{9422D630-642A-42F7-90DC-85DA33C4E3FF}" srcOrd="0" destOrd="0" presId="urn:microsoft.com/office/officeart/2005/8/layout/bProcess2"/>
    <dgm:cxn modelId="{023CB40A-E3FF-4409-B142-428CECE789C1}" type="presParOf" srcId="{6796D962-9F82-480B-B298-0A1C06A7A170}" destId="{B37D7B1A-7E1D-46FD-9D67-F0173E2D547C}" srcOrd="1" destOrd="0" presId="urn:microsoft.com/office/officeart/2005/8/layout/bProcess2"/>
    <dgm:cxn modelId="{47403962-2EC8-4D88-BC3F-ED013A501C0E}" type="presParOf" srcId="{F2D8B67C-7878-4D8C-A5BE-4EF48C4E5A41}" destId="{3FBDE6E4-BDC9-4131-8050-28942A8F0F58}" srcOrd="7" destOrd="0" presId="urn:microsoft.com/office/officeart/2005/8/layout/bProcess2"/>
    <dgm:cxn modelId="{C0772D2C-EE4F-4FCB-8639-799712913CE2}" type="presParOf" srcId="{F2D8B67C-7878-4D8C-A5BE-4EF48C4E5A41}" destId="{3B616410-BCEB-4F6D-B2C0-3AC05F02BE2B}" srcOrd="8" destOrd="0" presId="urn:microsoft.com/office/officeart/2005/8/layout/bProcess2"/>
    <dgm:cxn modelId="{E83B924F-EE02-4F85-9B1B-E714FF9C9DF9}" type="presParOf" srcId="{3B616410-BCEB-4F6D-B2C0-3AC05F02BE2B}" destId="{B65DC8CE-9A35-42BF-8324-063DACD417FC}" srcOrd="0" destOrd="0" presId="urn:microsoft.com/office/officeart/2005/8/layout/bProcess2"/>
    <dgm:cxn modelId="{A0605366-B872-4B42-A0F9-DA94B499B927}" type="presParOf" srcId="{3B616410-BCEB-4F6D-B2C0-3AC05F02BE2B}" destId="{2E36360C-2DB5-4CDC-AE46-E572C065575B}" srcOrd="1" destOrd="0" presId="urn:microsoft.com/office/officeart/2005/8/layout/bProcess2"/>
    <dgm:cxn modelId="{8FA06B92-1959-47AA-916F-7EE6180828C4}" type="presParOf" srcId="{F2D8B67C-7878-4D8C-A5BE-4EF48C4E5A41}" destId="{D4C0400C-3B7B-4429-8D64-123C03F83698}" srcOrd="9" destOrd="0" presId="urn:microsoft.com/office/officeart/2005/8/layout/bProcess2"/>
    <dgm:cxn modelId="{9A3FB24E-F240-4EEC-834E-6AAC2ACA1EA5}" type="presParOf" srcId="{F2D8B67C-7878-4D8C-A5BE-4EF48C4E5A41}" destId="{1E44B697-339B-4F9D-92EF-8E2EC3930356}" srcOrd="10" destOrd="0" presId="urn:microsoft.com/office/officeart/2005/8/layout/bProcess2"/>
    <dgm:cxn modelId="{715B22AC-F9D6-4840-A444-4296EA0FE180}" type="presParOf" srcId="{1E44B697-339B-4F9D-92EF-8E2EC3930356}" destId="{EBCAD203-CAEA-4327-9E84-0D01646A1301}" srcOrd="0" destOrd="0" presId="urn:microsoft.com/office/officeart/2005/8/layout/bProcess2"/>
    <dgm:cxn modelId="{F5A7C147-3902-4AF5-91BC-67A6E25063E0}" type="presParOf" srcId="{1E44B697-339B-4F9D-92EF-8E2EC3930356}" destId="{B1D2B7AB-9032-4ECF-A26D-0169A449BCA7}" srcOrd="1" destOrd="0" presId="urn:microsoft.com/office/officeart/2005/8/layout/bProcess2"/>
    <dgm:cxn modelId="{4DA172C3-BBB9-4016-881A-206FE641F96E}" type="presParOf" srcId="{F2D8B67C-7878-4D8C-A5BE-4EF48C4E5A41}" destId="{D428084A-31DE-4481-8C62-8FB49884B3B6}" srcOrd="11" destOrd="0" presId="urn:microsoft.com/office/officeart/2005/8/layout/bProcess2"/>
    <dgm:cxn modelId="{85B567B8-BD9C-4111-827B-C1B671032B46}" type="presParOf" srcId="{F2D8B67C-7878-4D8C-A5BE-4EF48C4E5A41}" destId="{DAED484D-4FAD-4838-9F4B-BAB3C2011C96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844C0-F5B7-47A5-9D1F-68FE51EE8CB9}">
      <dsp:nvSpPr>
        <dsp:cNvPr id="0" name=""/>
        <dsp:cNvSpPr/>
      </dsp:nvSpPr>
      <dsp:spPr>
        <a:xfrm>
          <a:off x="710113" y="1623332"/>
          <a:ext cx="1521137" cy="1541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Input Disease Name</a:t>
          </a:r>
          <a:endParaRPr lang="en-US" sz="1100" kern="1200" dirty="0"/>
        </a:p>
      </dsp:txBody>
      <dsp:txXfrm>
        <a:off x="932878" y="1849129"/>
        <a:ext cx="1075607" cy="1090242"/>
      </dsp:txXfrm>
    </dsp:sp>
    <dsp:sp modelId="{25A7F43D-1045-4899-8580-D4F3DC1BF8E8}">
      <dsp:nvSpPr>
        <dsp:cNvPr id="0" name=""/>
        <dsp:cNvSpPr/>
      </dsp:nvSpPr>
      <dsp:spPr>
        <a:xfrm rot="10800000">
          <a:off x="1283485" y="3258767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B477-00C9-4794-AA80-1229EAA452E5}">
      <dsp:nvSpPr>
        <dsp:cNvPr id="0" name=""/>
        <dsp:cNvSpPr/>
      </dsp:nvSpPr>
      <dsp:spPr>
        <a:xfrm>
          <a:off x="710115" y="3539564"/>
          <a:ext cx="1521134" cy="1461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Get Abstract IDs</a:t>
          </a:r>
          <a:endParaRPr lang="en-US" sz="1100" kern="1200" dirty="0"/>
        </a:p>
      </dsp:txBody>
      <dsp:txXfrm>
        <a:off x="932880" y="3753589"/>
        <a:ext cx="1075604" cy="1033401"/>
      </dsp:txXfrm>
    </dsp:sp>
    <dsp:sp modelId="{13728040-7D8D-4592-A501-DF68D7E0796E}">
      <dsp:nvSpPr>
        <dsp:cNvPr id="0" name=""/>
        <dsp:cNvSpPr/>
      </dsp:nvSpPr>
      <dsp:spPr>
        <a:xfrm rot="5502535">
          <a:off x="2355750" y="4203066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78319-13A4-4D62-829A-6B4D126D7F90}">
      <dsp:nvSpPr>
        <dsp:cNvPr id="0" name=""/>
        <dsp:cNvSpPr/>
      </dsp:nvSpPr>
      <dsp:spPr>
        <a:xfrm>
          <a:off x="2843516" y="3660130"/>
          <a:ext cx="1295421" cy="1340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Download Abstracts</a:t>
          </a:r>
          <a:endParaRPr lang="en-US" sz="1100" kern="1200" dirty="0"/>
        </a:p>
      </dsp:txBody>
      <dsp:txXfrm>
        <a:off x="3033226" y="3856498"/>
        <a:ext cx="916001" cy="948149"/>
      </dsp:txXfrm>
    </dsp:sp>
    <dsp:sp modelId="{531617C6-EE7F-4219-A076-698F5BDE8BB3}">
      <dsp:nvSpPr>
        <dsp:cNvPr id="0" name=""/>
        <dsp:cNvSpPr/>
      </dsp:nvSpPr>
      <dsp:spPr>
        <a:xfrm>
          <a:off x="3304029" y="3368101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D7B1A-7E1D-46FD-9D67-F0173E2D547C}">
      <dsp:nvSpPr>
        <dsp:cNvPr id="0" name=""/>
        <dsp:cNvSpPr/>
      </dsp:nvSpPr>
      <dsp:spPr>
        <a:xfrm>
          <a:off x="2766102" y="1828642"/>
          <a:ext cx="1450249" cy="1457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Filter/Parse Sentences</a:t>
          </a:r>
          <a:endParaRPr lang="en-US" sz="1100" kern="1200" dirty="0"/>
        </a:p>
      </dsp:txBody>
      <dsp:txXfrm>
        <a:off x="2978486" y="2042028"/>
        <a:ext cx="1025481" cy="1030320"/>
      </dsp:txXfrm>
    </dsp:sp>
    <dsp:sp modelId="{3FBDE6E4-BDC9-4131-8050-28942A8F0F58}">
      <dsp:nvSpPr>
        <dsp:cNvPr id="0" name=""/>
        <dsp:cNvSpPr/>
      </dsp:nvSpPr>
      <dsp:spPr>
        <a:xfrm>
          <a:off x="3304029" y="1536613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6360C-2DB5-4CDC-AE46-E572C065575B}">
      <dsp:nvSpPr>
        <dsp:cNvPr id="0" name=""/>
        <dsp:cNvSpPr/>
      </dsp:nvSpPr>
      <dsp:spPr>
        <a:xfrm>
          <a:off x="2770533" y="2784"/>
          <a:ext cx="1441388" cy="1451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Extract Relationship</a:t>
          </a:r>
          <a:endParaRPr lang="en-US" sz="1100" kern="1200" dirty="0"/>
        </a:p>
      </dsp:txBody>
      <dsp:txXfrm>
        <a:off x="2981619" y="215346"/>
        <a:ext cx="1019216" cy="1026338"/>
      </dsp:txXfrm>
    </dsp:sp>
    <dsp:sp modelId="{D4C0400C-3B7B-4429-8D64-123C03F83698}">
      <dsp:nvSpPr>
        <dsp:cNvPr id="0" name=""/>
        <dsp:cNvSpPr/>
      </dsp:nvSpPr>
      <dsp:spPr>
        <a:xfrm rot="5391000">
          <a:off x="4299981" y="626693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2B7AB-9032-4ECF-A26D-0169A449BCA7}">
      <dsp:nvSpPr>
        <dsp:cNvPr id="0" name=""/>
        <dsp:cNvSpPr/>
      </dsp:nvSpPr>
      <dsp:spPr>
        <a:xfrm>
          <a:off x="4751203" y="2784"/>
          <a:ext cx="1549082" cy="1440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Generate  Graph</a:t>
          </a:r>
          <a:endParaRPr lang="en-US" sz="1100" kern="1200" dirty="0"/>
        </a:p>
      </dsp:txBody>
      <dsp:txXfrm>
        <a:off x="4978061" y="213786"/>
        <a:ext cx="1095366" cy="1018806"/>
      </dsp:txXfrm>
    </dsp:sp>
    <dsp:sp modelId="{D428084A-31DE-4481-8C62-8FB49884B3B6}">
      <dsp:nvSpPr>
        <dsp:cNvPr id="0" name=""/>
        <dsp:cNvSpPr/>
      </dsp:nvSpPr>
      <dsp:spPr>
        <a:xfrm rot="10800000">
          <a:off x="5338546" y="1537193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D484D-4FAD-4838-9F4B-BAB3C2011C96}">
      <dsp:nvSpPr>
        <dsp:cNvPr id="0" name=""/>
        <dsp:cNvSpPr/>
      </dsp:nvSpPr>
      <dsp:spPr>
        <a:xfrm>
          <a:off x="4778194" y="1817990"/>
          <a:ext cx="1495101" cy="1475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Learning by Crowdsourcing</a:t>
          </a:r>
          <a:endParaRPr lang="en-US" sz="1100" kern="1200" dirty="0"/>
        </a:p>
      </dsp:txBody>
      <dsp:txXfrm>
        <a:off x="4997146" y="2034015"/>
        <a:ext cx="1057197" cy="1043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76400"/>
            <a:ext cx="891320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Grapher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: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</a:t>
            </a:r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Disease</a:t>
            </a:r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Related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Gene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Network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Predictor</a:t>
            </a: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4572000"/>
            <a:ext cx="428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Stuti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Agrawal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Yajing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Jacob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3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3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Filter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and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Parse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Sentences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48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54" y="381000"/>
            <a:ext cx="85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Reutilize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parsed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sentences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578" y="2967335"/>
            <a:ext cx="84028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50800"/>
                <a:effectLst/>
              </a:rPr>
              <a:t>The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parsed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relationship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will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be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dirty="0" smtClean="0">
                <a:ln w="50800"/>
              </a:rPr>
              <a:t>stored</a:t>
            </a:r>
            <a:r>
              <a:rPr lang="zh-CN" altLang="en-US" sz="3600" b="1" dirty="0" smtClean="0">
                <a:ln w="50800"/>
              </a:rPr>
              <a:t> </a:t>
            </a:r>
            <a:endParaRPr lang="en-US" altLang="zh-CN" sz="3600" b="1" dirty="0">
              <a:ln w="50800"/>
            </a:endParaRPr>
          </a:p>
          <a:p>
            <a:pPr algn="ctr"/>
            <a:r>
              <a:rPr lang="en-US" sz="3600" b="1" cap="none" spc="0" dirty="0" smtClean="0">
                <a:ln w="50800"/>
                <a:effectLst/>
              </a:rPr>
              <a:t>And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is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reusable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for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next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user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input.</a:t>
            </a:r>
            <a:endParaRPr lang="en-US" sz="3600" b="1" cap="none" spc="0" dirty="0">
              <a:ln w="5080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78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54" y="381000"/>
            <a:ext cx="85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Reutilize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parsed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sentences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71600" y="213360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2438400"/>
            <a:ext cx="20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24200" y="2971800"/>
            <a:ext cx="2362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38800" y="228600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810000"/>
            <a:ext cx="1524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9400" y="3581400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19400" y="4267200"/>
            <a:ext cx="1371600" cy="1371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shade val="48000"/>
                  <a:satMod val="180000"/>
                  <a:lumMod val="94000"/>
                  <a:alpha val="55000"/>
                </a:schemeClr>
              </a:gs>
              <a:gs pos="100000">
                <a:schemeClr val="accent1">
                  <a:shade val="48000"/>
                  <a:satMod val="180000"/>
                  <a:lumMod val="94000"/>
                  <a:alpha val="55000"/>
                </a:schemeClr>
              </a:gs>
            </a:gsLst>
            <a:lin ang="414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solidFill>
            <a:srgbClr val="A2FFC3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PMIDs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638800" y="3886200"/>
            <a:ext cx="457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3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61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Extractin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 Relationship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514600"/>
            <a:ext cx="30315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Positive</a:t>
            </a:r>
            <a:b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Neutral</a:t>
            </a:r>
            <a:b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Negative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83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303" y="609600"/>
            <a:ext cx="5589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Generate Graphs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904" y="3962400"/>
            <a:ext cx="783259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Genes represent nodes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Edges represent connections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Edges are hyperlinked to a file containing </a:t>
            </a:r>
          </a:p>
          <a:p>
            <a:r>
              <a:rPr lang="en-US" sz="2800" b="1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the mined sentences and PubMed IDs.</a:t>
            </a:r>
            <a:endParaRPr lang="en-US" sz="2800" b="1" cap="none" spc="0" dirty="0" smtClean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8199" y="1676400"/>
            <a:ext cx="7367297" cy="2133600"/>
            <a:chOff x="1624303" y="1630680"/>
            <a:chExt cx="6581194" cy="1722120"/>
          </a:xfrm>
        </p:grpSpPr>
        <p:sp>
          <p:nvSpPr>
            <p:cNvPr id="4" name="Oval 3"/>
            <p:cNvSpPr/>
            <p:nvPr/>
          </p:nvSpPr>
          <p:spPr>
            <a:xfrm>
              <a:off x="1624303" y="190500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281940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163068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0" y="256032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4" idx="5"/>
            </p:cNvCxnSpPr>
            <p:nvPr/>
          </p:nvCxnSpPr>
          <p:spPr>
            <a:xfrm>
              <a:off x="2124056" y="2360285"/>
              <a:ext cx="1000144" cy="61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7"/>
              <a:endCxn id="6" idx="2"/>
            </p:cNvCxnSpPr>
            <p:nvPr/>
          </p:nvCxnSpPr>
          <p:spPr>
            <a:xfrm flipV="1">
              <a:off x="3623953" y="1897380"/>
              <a:ext cx="1405247" cy="10001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5614697" y="1897380"/>
              <a:ext cx="2005303" cy="929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</p:cNvCxnSpPr>
            <p:nvPr/>
          </p:nvCxnSpPr>
          <p:spPr>
            <a:xfrm flipV="1">
              <a:off x="2209800" y="1752600"/>
              <a:ext cx="2819400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9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991" y="609600"/>
            <a:ext cx="5070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Crowdsourcing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905" y="1777186"/>
            <a:ext cx="8618696" cy="43704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using semi-supervised </a:t>
            </a:r>
            <a:r>
              <a:rPr lang="en-US" sz="2800" b="1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kMeans</a:t>
            </a: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Initially detected sentences are used as seeds</a:t>
            </a:r>
          </a:p>
          <a:p>
            <a:r>
              <a:rPr lang="en-US" sz="2800" b="1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and the initial centers are decided.</a:t>
            </a: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Co-ordinates of a sentence is changed based on user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sentences are re-classified.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none" spc="0" dirty="0" smtClean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66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558" y="38100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Illustration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305" y="1456730"/>
            <a:ext cx="1" cy="494407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3920" y="3688080"/>
            <a:ext cx="7239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8800" y="34290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429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429000"/>
            <a:ext cx="7620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88219" y="3059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8322" y="32326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4028" y="312777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4514" y="30937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80628" y="31887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76371" y="3417332"/>
            <a:ext cx="531865" cy="3469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0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558" y="38100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Illustration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305" y="1456730"/>
            <a:ext cx="1" cy="494407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3920" y="3688080"/>
            <a:ext cx="7239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8800" y="34290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429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429000"/>
            <a:ext cx="762000" cy="685800"/>
          </a:xfrm>
          <a:prstGeom prst="ellipse">
            <a:avLst/>
          </a:prstGeom>
          <a:solidFill>
            <a:srgbClr val="476C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88219" y="3059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8322" y="32326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329719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4514" y="30937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80628" y="31887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5974080" y="3432572"/>
            <a:ext cx="7620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5" idx="1"/>
          </p:cNvCxnSpPr>
          <p:nvPr/>
        </p:nvCxnSpPr>
        <p:spPr>
          <a:xfrm flipH="1">
            <a:off x="4800600" y="3481864"/>
            <a:ext cx="304800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385809"/>
            <a:ext cx="54016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names for genes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Matches with wrong abbreviations</a:t>
            </a:r>
            <a:r>
              <a:rPr lang="en-US" dirty="0" smtClean="0"/>
              <a:t>. False positives.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: Gene SD matches with the symbol for standard</a:t>
            </a:r>
            <a:br>
              <a:rPr lang="en-US" dirty="0" smtClean="0"/>
            </a:br>
            <a:r>
              <a:rPr lang="en-US" dirty="0" smtClean="0"/>
              <a:t>deviation 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Considers only 2 genes at a time in a </a:t>
            </a:r>
            <a:r>
              <a:rPr lang="en-US" dirty="0" smtClean="0"/>
              <a:t>sentence.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9835" y="581072"/>
            <a:ext cx="3836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Limitations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90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676400"/>
            <a:ext cx="684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names not in our 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abbreviation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9835" y="581072"/>
            <a:ext cx="3836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Limitations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Screen Shot 2013-12-03 at 9.5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914400"/>
          </a:xfrm>
          <a:prstGeom prst="rect">
            <a:avLst/>
          </a:prstGeom>
        </p:spPr>
      </p:pic>
      <p:pic>
        <p:nvPicPr>
          <p:cNvPr id="6" name="Picture 5" descr="Screen Shot 2013-12-03 at 9.57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22"/>
            <a:ext cx="9144000" cy="927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429000"/>
            <a:ext cx="239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514600"/>
            <a:ext cx="63286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dirty="0"/>
              <a:t>strives to find all the genes that could be implicated in the disease.</a:t>
            </a:r>
          </a:p>
          <a:p>
            <a:endParaRPr lang="en-US" dirty="0"/>
          </a:p>
          <a:p>
            <a:r>
              <a:rPr lang="en-US" dirty="0"/>
              <a:t>The output generates a gene network with interactive edges that contain information</a:t>
            </a:r>
            <a:r>
              <a:rPr lang="zh-CN" altLang="en-US" dirty="0"/>
              <a:t> </a:t>
            </a:r>
            <a:r>
              <a:rPr lang="en-US" dirty="0"/>
              <a:t>on the sentences that implicated the relationship of the genes connected by that edge.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7802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our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program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does: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68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534" y="581072"/>
            <a:ext cx="3518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Webserver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67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/>
              <a:t>c</a:t>
            </a:r>
            <a:r>
              <a:rPr lang="en-US" dirty="0" smtClean="0"/>
              <a:t>alculated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graphs,</a:t>
            </a:r>
            <a:r>
              <a:rPr lang="en-US" altLang="zh-CN" dirty="0"/>
              <a:t> 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dirty="0"/>
              <a:t>i</a:t>
            </a:r>
            <a:r>
              <a:rPr lang="en-US" dirty="0" smtClean="0"/>
              <a:t>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crowd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4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457200"/>
            <a:ext cx="4738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REFERENCES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250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err="1" smtClean="0"/>
              <a:t>Haibe-Kains</a:t>
            </a:r>
            <a:r>
              <a:rPr lang="en-US" dirty="0" smtClean="0"/>
              <a:t> </a:t>
            </a:r>
            <a:r>
              <a:rPr lang="en-US" dirty="0"/>
              <a:t>B, Olsen C, </a:t>
            </a:r>
            <a:r>
              <a:rPr lang="en-US" dirty="0" err="1"/>
              <a:t>Djebbari</a:t>
            </a:r>
            <a:r>
              <a:rPr lang="en-US" dirty="0"/>
              <a:t> A, </a:t>
            </a:r>
            <a:r>
              <a:rPr lang="en-US" dirty="0" err="1"/>
              <a:t>Bontempi</a:t>
            </a:r>
            <a:r>
              <a:rPr lang="en-US" dirty="0"/>
              <a:t> G, </a:t>
            </a:r>
            <a:r>
              <a:rPr lang="en-US" dirty="0" err="1"/>
              <a:t>Correll</a:t>
            </a:r>
            <a:r>
              <a:rPr lang="en-US" dirty="0"/>
              <a:t> M, et al. (2011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Predictive </a:t>
            </a:r>
            <a:r>
              <a:rPr lang="en-US" dirty="0"/>
              <a:t>networks: a flexible, open source, web application for </a:t>
            </a:r>
            <a:r>
              <a:rPr lang="en-US" dirty="0" smtClean="0"/>
              <a:t>integration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and analysis of human gene networks. Nucleic Acids Res 40: D866–875.</a:t>
            </a:r>
          </a:p>
        </p:txBody>
      </p:sp>
    </p:spTree>
    <p:extLst>
      <p:ext uri="{BB962C8B-B14F-4D97-AF65-F5344CB8AC3E}">
        <p14:creationId xmlns:p14="http://schemas.microsoft.com/office/powerpoint/2010/main" val="8200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381000"/>
            <a:ext cx="3723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Motivation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562" y="1524000"/>
            <a:ext cx="6512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What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current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tools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do?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</a:t>
            </a:r>
            <a:r>
              <a:rPr lang="en-US" dirty="0" smtClean="0"/>
              <a:t> the user to provide a list of 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191000"/>
            <a:ext cx="3799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</a:rPr>
              <a:t>Predictive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Networks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Haibe-Kains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et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al)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5105400"/>
            <a:ext cx="205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</a:rPr>
              <a:t>CoPub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Fritjers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et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al)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4648200"/>
            <a:ext cx="5802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iHOP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Information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Hyperlinked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over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Proteins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(Hoffman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al)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3810000"/>
            <a:ext cx="234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</a:rPr>
              <a:t>Coremine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(Cheng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et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al)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5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466" y="533400"/>
            <a:ext cx="272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Novelty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864" y="1524000"/>
            <a:ext cx="6331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/>
              <a:t>What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current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tools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can’t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do</a:t>
            </a:r>
            <a:r>
              <a:rPr lang="zh-CN" altLang="en-US" sz="4000" dirty="0" smtClean="0"/>
              <a:t> </a:t>
            </a:r>
            <a:endParaRPr lang="en-US" altLang="zh-CN" sz="4000" dirty="0" smtClean="0"/>
          </a:p>
          <a:p>
            <a:pPr algn="ctr"/>
            <a:r>
              <a:rPr lang="en-US" sz="4000" dirty="0" smtClean="0"/>
              <a:t>And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5814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scientists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594" y="533400"/>
            <a:ext cx="6933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Why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it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interesting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/>
              <a:buChar char="•"/>
            </a:lvl1pPr>
          </a:lstStyle>
          <a:p>
            <a:r>
              <a:rPr lang="en-US" dirty="0" smtClean="0"/>
              <a:t>It</a:t>
            </a:r>
            <a:r>
              <a:rPr lang="en-US" dirty="0" smtClean="0"/>
              <a:t> can helps to help novel gene interactions.</a:t>
            </a:r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gene networks are useful in finding alternate drug </a:t>
            </a:r>
            <a:r>
              <a:rPr lang="en-US" dirty="0" smtClean="0"/>
              <a:t>targets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modeling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expression </a:t>
            </a:r>
            <a:r>
              <a:rPr lang="en-US" dirty="0"/>
              <a:t>of genes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443513"/>
              </p:ext>
            </p:extLst>
          </p:nvPr>
        </p:nvGraphicFramePr>
        <p:xfrm>
          <a:off x="1524000" y="1397000"/>
          <a:ext cx="70104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381000"/>
            <a:ext cx="6002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General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Workflow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33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3374" y="4038600"/>
            <a:ext cx="6571030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smtClean="0">
                <a:ln w="50800"/>
              </a:rPr>
              <a:t>Actual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solution:</a:t>
            </a:r>
            <a:endParaRPr lang="en-US" sz="2800" b="1" dirty="0" smtClean="0">
              <a:ln w="50800"/>
            </a:endParaRPr>
          </a:p>
          <a:p>
            <a:pPr algn="ctr"/>
            <a:r>
              <a:rPr lang="en-US" sz="2800" b="1" dirty="0" smtClean="0">
                <a:ln w="50800"/>
              </a:rPr>
              <a:t>We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used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a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err="1" smtClean="0">
                <a:ln w="50800"/>
              </a:rPr>
              <a:t>pubmed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API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to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pull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abstract</a:t>
            </a:r>
            <a:r>
              <a:rPr lang="zh-CN" altLang="en-US" sz="2800" b="1" dirty="0" smtClean="0">
                <a:ln w="50800"/>
              </a:rPr>
              <a:t> </a:t>
            </a:r>
            <a:endParaRPr lang="en-US" altLang="zh-CN" sz="2800" b="1" dirty="0" smtClean="0">
              <a:ln w="50800"/>
            </a:endParaRPr>
          </a:p>
          <a:p>
            <a:pPr algn="ctr"/>
            <a:r>
              <a:rPr lang="en-US" altLang="zh-CN" sz="2800" b="1" dirty="0" smtClean="0">
                <a:ln w="50800"/>
              </a:rPr>
              <a:t>PMIDs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and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whole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abstracts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from</a:t>
            </a:r>
            <a:r>
              <a:rPr lang="zh-CN" altLang="en-US" sz="2800" b="1" dirty="0" smtClean="0">
                <a:ln w="50800"/>
              </a:rPr>
              <a:t> </a:t>
            </a:r>
            <a:r>
              <a:rPr lang="en-US" altLang="zh-CN" sz="2800" b="1" dirty="0" smtClean="0">
                <a:ln w="50800"/>
              </a:rPr>
              <a:t>their</a:t>
            </a:r>
            <a:r>
              <a:rPr lang="zh-CN" altLang="en-US" sz="2800" b="1" dirty="0" smtClean="0">
                <a:ln w="50800"/>
              </a:rPr>
              <a:t> </a:t>
            </a:r>
            <a:endParaRPr lang="en-US" altLang="zh-CN" sz="2800" b="1" dirty="0" smtClean="0">
              <a:ln w="50800"/>
            </a:endParaRPr>
          </a:p>
          <a:p>
            <a:pPr algn="ctr"/>
            <a:r>
              <a:rPr lang="en-US" sz="2800" b="1" dirty="0">
                <a:ln w="50800"/>
              </a:rPr>
              <a:t>s</a:t>
            </a:r>
            <a:r>
              <a:rPr lang="en-US" sz="2800" b="1" dirty="0" smtClean="0">
                <a:ln w="50800"/>
              </a:rPr>
              <a:t>erver</a:t>
            </a:r>
            <a:r>
              <a:rPr lang="en-US" altLang="zh-CN" sz="2800" b="1" dirty="0" smtClean="0">
                <a:ln w="50800"/>
              </a:rPr>
              <a:t>.</a:t>
            </a:r>
            <a:endParaRPr lang="en-US" sz="2800" b="1" cap="none" spc="0" dirty="0">
              <a:ln w="50800"/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5515" y="533400"/>
            <a:ext cx="6663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Download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Abstracts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820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50800"/>
                <a:solidFill>
                  <a:srgbClr val="FFFFFF"/>
                </a:solidFill>
                <a:effectLst/>
              </a:rPr>
              <a:t>Original</a:t>
            </a:r>
            <a:r>
              <a:rPr lang="zh-CN" altLang="en-US" sz="2800" b="1" cap="none" spc="0" dirty="0" smtClean="0">
                <a:ln w="50800"/>
                <a:solidFill>
                  <a:srgbClr val="FFFFFF"/>
                </a:solidFill>
                <a:effectLst/>
              </a:rPr>
              <a:t> </a:t>
            </a:r>
            <a:r>
              <a:rPr lang="en-US" altLang="zh-CN" sz="2800" b="1" cap="none" spc="0" dirty="0" smtClean="0">
                <a:ln w="50800"/>
                <a:solidFill>
                  <a:srgbClr val="FFFFFF"/>
                </a:solidFill>
                <a:effectLst/>
              </a:rPr>
              <a:t>Plan:</a:t>
            </a:r>
            <a:r>
              <a:rPr lang="zh-CN" altLang="en-US" sz="2800" b="1" cap="none" spc="0" dirty="0" smtClean="0">
                <a:ln w="50800"/>
                <a:solidFill>
                  <a:srgbClr val="FFFFFF"/>
                </a:solidFill>
                <a:effectLst/>
              </a:rPr>
              <a:t> </a:t>
            </a:r>
            <a:endParaRPr lang="en-US" altLang="zh-CN" sz="2800" b="1" cap="none" spc="0" dirty="0" smtClean="0">
              <a:ln w="50800"/>
              <a:solidFill>
                <a:srgbClr val="FFFFFF"/>
              </a:solidFill>
              <a:effectLst/>
            </a:endParaRPr>
          </a:p>
          <a:p>
            <a:pPr algn="ctr"/>
            <a:r>
              <a:rPr lang="en-US" altLang="zh-CN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Use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ref-navigator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to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extract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abstracts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from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800" b="1" dirty="0" err="1" smtClean="0">
                <a:ln w="50800"/>
                <a:solidFill>
                  <a:schemeClr val="tx1">
                    <a:lumMod val="75000"/>
                  </a:schemeClr>
                </a:solidFill>
              </a:rPr>
              <a:t>pubmed</a:t>
            </a:r>
            <a:r>
              <a:rPr lang="zh-CN" altLang="en-US" sz="2800" b="1" dirty="0" smtClean="0">
                <a:ln w="50800"/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sz="2800" b="1" cap="none" spc="0" dirty="0">
              <a:ln w="50800"/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33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6637" y="2667000"/>
            <a:ext cx="7281611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smtClean="0">
                <a:ln w="50800"/>
                <a:solidFill>
                  <a:srgbClr val="FFFFFF"/>
                </a:solidFill>
              </a:rPr>
              <a:t>Two unique genes per sentence.</a:t>
            </a:r>
            <a:br>
              <a:rPr lang="en-US" sz="2800" b="1" dirty="0" smtClean="0">
                <a:ln w="50800"/>
                <a:solidFill>
                  <a:srgbClr val="FFFFFF"/>
                </a:solidFill>
              </a:rPr>
            </a:br>
            <a:r>
              <a:rPr lang="en-US" sz="2800" b="1" dirty="0" smtClean="0">
                <a:ln w="50800"/>
                <a:solidFill>
                  <a:srgbClr val="FFFFFF"/>
                </a:solidFill>
              </a:rPr>
              <a:t>Identify parts of speech using NLTK.</a:t>
            </a:r>
            <a:br>
              <a:rPr lang="en-US" sz="2800" b="1" dirty="0" smtClean="0">
                <a:ln w="50800"/>
                <a:solidFill>
                  <a:srgbClr val="FFFFFF"/>
                </a:solidFill>
              </a:rPr>
            </a:br>
            <a:r>
              <a:rPr lang="en-US" sz="2800" b="1" dirty="0" smtClean="0">
                <a:ln w="50800"/>
                <a:solidFill>
                  <a:srgbClr val="FFFFFF"/>
                </a:solidFill>
              </a:rPr>
              <a:t>Identify the relationship and directionality.</a:t>
            </a:r>
            <a:br>
              <a:rPr lang="en-US" sz="2800" b="1" dirty="0" smtClean="0">
                <a:ln w="50800"/>
                <a:solidFill>
                  <a:srgbClr val="FFFFFF"/>
                </a:solidFill>
              </a:rPr>
            </a:br>
            <a:r>
              <a:rPr lang="en-US" sz="2800" b="1" dirty="0" smtClean="0">
                <a:ln w="50800"/>
                <a:solidFill>
                  <a:srgbClr val="FFFFFF"/>
                </a:solidFill>
              </a:rPr>
              <a:t>Label sentences based on the relationship</a:t>
            </a:r>
            <a:br>
              <a:rPr lang="en-US" sz="2800" b="1" dirty="0" smtClean="0">
                <a:ln w="50800"/>
                <a:solidFill>
                  <a:srgbClr val="FFFFFF"/>
                </a:solidFill>
              </a:rPr>
            </a:br>
            <a:r>
              <a:rPr lang="en-US" sz="2800" b="1" dirty="0" smtClean="0">
                <a:ln w="50800"/>
                <a:solidFill>
                  <a:srgbClr val="FFFFFF"/>
                </a:solidFill>
              </a:rPr>
              <a:t>between the genes.</a:t>
            </a:r>
            <a:endParaRPr lang="en-US" sz="2800" b="1" cap="none" spc="0" dirty="0">
              <a:ln w="50800"/>
              <a:solidFill>
                <a:srgbClr val="FFFFFF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85800"/>
            <a:ext cx="843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Filter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and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Parse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Sentences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02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43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Filter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and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Parse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Sentences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438400"/>
            <a:ext cx="8569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abbreviations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SD</a:t>
            </a:r>
            <a:r>
              <a:rPr lang="zh-CN" altLang="en-US" dirty="0" smtClean="0"/>
              <a:t> </a:t>
            </a:r>
            <a:r>
              <a:rPr lang="zh-CN" altLang="zh-CN" dirty="0"/>
              <a:t>(</a:t>
            </a:r>
            <a:r>
              <a:rPr lang="en-US" altLang="zh-CN" dirty="0" smtClean="0"/>
              <a:t>Ran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GTPase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protein</a:t>
            </a:r>
            <a:r>
              <a:rPr lang="zh-CN" altLang="en-US" dirty="0" smtClean="0"/>
              <a:t> </a:t>
            </a:r>
            <a:r>
              <a:rPr lang="en-US" altLang="zh-CN" dirty="0" smtClean="0"/>
              <a:t>1)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deviation”.</a:t>
            </a:r>
          </a:p>
          <a:p>
            <a:endParaRPr lang="en-US" dirty="0"/>
          </a:p>
          <a:p>
            <a:r>
              <a:rPr lang="en-US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letter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mismatching.</a:t>
            </a:r>
          </a:p>
          <a:p>
            <a:r>
              <a:rPr lang="en-US" dirty="0" smtClean="0"/>
              <a:t>Solution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letters.</a:t>
            </a:r>
          </a:p>
          <a:p>
            <a:endParaRPr lang="en-US" dirty="0"/>
          </a:p>
          <a:p>
            <a:r>
              <a:rPr lang="en-US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abbreviations.</a:t>
            </a:r>
          </a:p>
          <a:p>
            <a:r>
              <a:rPr lang="en-US" dirty="0" smtClean="0"/>
              <a:t>Solution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abbreviation.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905000"/>
            <a:ext cx="379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Ambiguous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Abbreviations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47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2554</TotalTime>
  <Words>600</Words>
  <Application>Microsoft Macintosh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Yajing Tang</cp:lastModifiedBy>
  <cp:revision>28</cp:revision>
  <dcterms:created xsi:type="dcterms:W3CDTF">2006-08-16T00:00:00Z</dcterms:created>
  <dcterms:modified xsi:type="dcterms:W3CDTF">2013-12-05T05:26:20Z</dcterms:modified>
</cp:coreProperties>
</file>