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exen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bold.fntdata"/><Relationship Id="rId12"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a072e847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a072e847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mins max, a link to the video/the video pushed ot the dev or readme topmost level of repo. then email him that you’re done for the order. make sure you say who you are, when youre graduating, and say what you did for the app. don’t do a really long description of firebase or anything that is pretty well nown. focus the time on the stuff that’s unique or novel to your group.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072e847c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072e847c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mins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088d8143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088d8143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min</a:t>
            </a:r>
            <a:endParaRPr>
              <a:solidFill>
                <a:schemeClr val="dk1"/>
              </a:solidFill>
            </a:endParaRPr>
          </a:p>
          <a:p>
            <a:pPr indent="0" lvl="0" marL="0" rtl="0" algn="l">
              <a:spcBef>
                <a:spcPts val="0"/>
              </a:spcBef>
              <a:spcAft>
                <a:spcPts val="0"/>
              </a:spcAft>
              <a:buNone/>
            </a:pPr>
            <a:r>
              <a:rPr lang="en">
                <a:solidFill>
                  <a:schemeClr val="dk1"/>
                </a:solidFill>
              </a:rPr>
              <a:t>HealthKit: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Integration with HealthKit to access health data from iOS devices.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Track and update progress towards individual and group goals using health metrics.</a:t>
            </a:r>
            <a:endParaRPr>
              <a:solidFill>
                <a:schemeClr val="dk1"/>
              </a:solidFill>
            </a:endParaRPr>
          </a:p>
          <a:p>
            <a:pPr indent="0" lvl="0" marL="0" rtl="0" algn="l">
              <a:spcBef>
                <a:spcPts val="0"/>
              </a:spcBef>
              <a:spcAft>
                <a:spcPts val="0"/>
              </a:spcAft>
              <a:buNone/>
            </a:pPr>
            <a:r>
              <a:rPr lang="en">
                <a:solidFill>
                  <a:schemeClr val="dk1"/>
                </a:solidFill>
              </a:rPr>
              <a:t>Firebase: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can create accounts with basic information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Secure firebase storage of users, groups, health data, </a:t>
            </a:r>
            <a:endParaRPr>
              <a:solidFill>
                <a:schemeClr val="dk1"/>
              </a:solidFill>
            </a:endParaRPr>
          </a:p>
          <a:p>
            <a:pPr indent="0" lvl="0" marL="0" rtl="0" algn="l">
              <a:spcBef>
                <a:spcPts val="0"/>
              </a:spcBef>
              <a:spcAft>
                <a:spcPts val="0"/>
              </a:spcAft>
              <a:buNone/>
            </a:pPr>
            <a:r>
              <a:rPr lang="en">
                <a:solidFill>
                  <a:schemeClr val="dk1"/>
                </a:solidFill>
              </a:rPr>
              <a:t>Groups: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can form groups for collaborative health challenges.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Group-specific leaderboards and challenges.</a:t>
            </a:r>
            <a:endParaRPr>
              <a:solidFill>
                <a:schemeClr val="dk1"/>
              </a:solidFill>
            </a:endParaRPr>
          </a:p>
          <a:p>
            <a:pPr indent="0" lvl="0" marL="0" rtl="0" algn="l">
              <a:spcBef>
                <a:spcPts val="0"/>
              </a:spcBef>
              <a:spcAft>
                <a:spcPts val="0"/>
              </a:spcAft>
              <a:buNone/>
            </a:pPr>
            <a:r>
              <a:rPr lang="en">
                <a:solidFill>
                  <a:schemeClr val="dk1"/>
                </a:solidFill>
              </a:rPr>
              <a:t>Leaderboard: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Global leaderboard for individual achievements.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Group-specific leaderboards with various filters (e.g., steps, distance).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Integration with HealthKit for accurate health metrics.</a:t>
            </a:r>
            <a:endParaRPr>
              <a:solidFill>
                <a:schemeClr val="dk1"/>
              </a:solidFill>
            </a:endParaRPr>
          </a:p>
          <a:p>
            <a:pPr indent="0" lvl="0" marL="0" rtl="0" algn="l">
              <a:spcBef>
                <a:spcPts val="0"/>
              </a:spcBef>
              <a:spcAft>
                <a:spcPts val="0"/>
              </a:spcAft>
              <a:buNone/>
            </a:pPr>
            <a:r>
              <a:rPr lang="en">
                <a:solidFill>
                  <a:schemeClr val="dk1"/>
                </a:solidFill>
              </a:rPr>
              <a:t>Friends: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Search functionality for finding friends.</a:t>
            </a:r>
            <a:endParaRPr>
              <a:solidFill>
                <a:schemeClr val="dk1"/>
              </a:solidFill>
            </a:endParaRPr>
          </a:p>
          <a:p>
            <a:pPr indent="0" lvl="0" marL="0" rtl="0" algn="l">
              <a:spcBef>
                <a:spcPts val="0"/>
              </a:spcBef>
              <a:spcAft>
                <a:spcPts val="0"/>
              </a:spcAft>
              <a:buNone/>
            </a:pPr>
            <a:r>
              <a:rPr lang="en">
                <a:solidFill>
                  <a:schemeClr val="dk1"/>
                </a:solidFill>
              </a:rPr>
              <a:t>Feed: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can post whatever they want to their friends; like Twitter (X)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2534ff2e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2534ff2e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22954a51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22954a51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min</a:t>
            </a:r>
            <a:endParaRPr>
              <a:solidFill>
                <a:schemeClr val="dk1"/>
              </a:solidFill>
            </a:endParaRPr>
          </a:p>
          <a:p>
            <a:pPr indent="0" lvl="0" marL="0" rtl="0" algn="l">
              <a:spcBef>
                <a:spcPts val="0"/>
              </a:spcBef>
              <a:spcAft>
                <a:spcPts val="0"/>
              </a:spcAft>
              <a:buNone/>
            </a:pPr>
            <a:r>
              <a:rPr lang="en">
                <a:solidFill>
                  <a:schemeClr val="dk1"/>
                </a:solidFill>
              </a:rPr>
              <a:t>HealthKit: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Integration with HealthKit to access health data from iOS devices.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Track and update progress towards individual and group goals using health metrics.</a:t>
            </a:r>
            <a:endParaRPr>
              <a:solidFill>
                <a:schemeClr val="dk1"/>
              </a:solidFill>
            </a:endParaRPr>
          </a:p>
          <a:p>
            <a:pPr indent="0" lvl="0" marL="0" rtl="0" algn="l">
              <a:spcBef>
                <a:spcPts val="0"/>
              </a:spcBef>
              <a:spcAft>
                <a:spcPts val="0"/>
              </a:spcAft>
              <a:buNone/>
            </a:pPr>
            <a:r>
              <a:rPr lang="en">
                <a:solidFill>
                  <a:schemeClr val="dk1"/>
                </a:solidFill>
              </a:rPr>
              <a:t>Firebase: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can create accounts with basic information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Secure firebase storage of users, groups, health data, </a:t>
            </a:r>
            <a:endParaRPr>
              <a:solidFill>
                <a:schemeClr val="dk1"/>
              </a:solidFill>
            </a:endParaRPr>
          </a:p>
          <a:p>
            <a:pPr indent="0" lvl="0" marL="0" rtl="0" algn="l">
              <a:spcBef>
                <a:spcPts val="0"/>
              </a:spcBef>
              <a:spcAft>
                <a:spcPts val="0"/>
              </a:spcAft>
              <a:buNone/>
            </a:pPr>
            <a:r>
              <a:rPr lang="en">
                <a:solidFill>
                  <a:schemeClr val="dk1"/>
                </a:solidFill>
              </a:rPr>
              <a:t>Groups: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can form groups for collaborative health challenges.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Group-specific leaderboards and challenges.</a:t>
            </a:r>
            <a:endParaRPr>
              <a:solidFill>
                <a:schemeClr val="dk1"/>
              </a:solidFill>
            </a:endParaRPr>
          </a:p>
          <a:p>
            <a:pPr indent="0" lvl="0" marL="0" rtl="0" algn="l">
              <a:spcBef>
                <a:spcPts val="0"/>
              </a:spcBef>
              <a:spcAft>
                <a:spcPts val="0"/>
              </a:spcAft>
              <a:buNone/>
            </a:pPr>
            <a:r>
              <a:rPr lang="en">
                <a:solidFill>
                  <a:schemeClr val="dk1"/>
                </a:solidFill>
              </a:rPr>
              <a:t>Leaderboard: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Global leaderboard for individual achievements.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Group-specific leaderboards with various filters (e.g., steps, distance).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Integration with HealthKit for accurate health metrics.</a:t>
            </a:r>
            <a:endParaRPr>
              <a:solidFill>
                <a:schemeClr val="dk1"/>
              </a:solidFill>
            </a:endParaRPr>
          </a:p>
          <a:p>
            <a:pPr indent="0" lvl="0" marL="0" rtl="0" algn="l">
              <a:spcBef>
                <a:spcPts val="0"/>
              </a:spcBef>
              <a:spcAft>
                <a:spcPts val="0"/>
              </a:spcAft>
              <a:buNone/>
            </a:pPr>
            <a:r>
              <a:rPr lang="en">
                <a:solidFill>
                  <a:schemeClr val="dk1"/>
                </a:solidFill>
              </a:rPr>
              <a:t>Friends: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Search functionality for finding friends.</a:t>
            </a:r>
            <a:endParaRPr>
              <a:solidFill>
                <a:schemeClr val="dk1"/>
              </a:solidFill>
            </a:endParaRPr>
          </a:p>
          <a:p>
            <a:pPr indent="0" lvl="0" marL="0" rtl="0" algn="l">
              <a:spcBef>
                <a:spcPts val="0"/>
              </a:spcBef>
              <a:spcAft>
                <a:spcPts val="0"/>
              </a:spcAft>
              <a:buNone/>
            </a:pPr>
            <a:r>
              <a:rPr lang="en">
                <a:solidFill>
                  <a:schemeClr val="dk1"/>
                </a:solidFill>
              </a:rPr>
              <a:t>Feed: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can post whatever they want to their friends; like Twitter (X)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088d8143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088d8143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4-6 mins; for video we do a live demo, for slides we turn in we need to put 5-8 ish screenshots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4"/>
          <p:cNvCxnSpPr/>
          <p:nvPr/>
        </p:nvCxnSpPr>
        <p:spPr>
          <a:xfrm>
            <a:off x="364650" y="1009775"/>
            <a:ext cx="84006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6" name="Google Shape;26;p5"/>
          <p:cNvCxnSpPr/>
          <p:nvPr/>
        </p:nvCxnSpPr>
        <p:spPr>
          <a:xfrm>
            <a:off x="364650" y="1009775"/>
            <a:ext cx="84006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Verdana"/>
              <a:buChar char="●"/>
              <a:defRPr sz="1800">
                <a:solidFill>
                  <a:schemeClr val="lt2"/>
                </a:solidFill>
                <a:latin typeface="Verdana"/>
                <a:ea typeface="Verdana"/>
                <a:cs typeface="Verdana"/>
                <a:sym typeface="Verdana"/>
              </a:defRPr>
            </a:lvl1pPr>
            <a:lvl2pPr indent="-317500" lvl="1" marL="914400">
              <a:lnSpc>
                <a:spcPct val="115000"/>
              </a:lnSpc>
              <a:spcBef>
                <a:spcPts val="0"/>
              </a:spcBef>
              <a:spcAft>
                <a:spcPts val="0"/>
              </a:spcAft>
              <a:buClr>
                <a:schemeClr val="lt2"/>
              </a:buClr>
              <a:buSzPts val="1400"/>
              <a:buFont typeface="Verdana"/>
              <a:buChar char="○"/>
              <a:defRPr>
                <a:solidFill>
                  <a:schemeClr val="lt2"/>
                </a:solidFill>
                <a:latin typeface="Verdana"/>
                <a:ea typeface="Verdana"/>
                <a:cs typeface="Verdana"/>
                <a:sym typeface="Verdana"/>
              </a:defRPr>
            </a:lvl2pPr>
            <a:lvl3pPr indent="-317500" lvl="2" marL="1371600">
              <a:lnSpc>
                <a:spcPct val="115000"/>
              </a:lnSpc>
              <a:spcBef>
                <a:spcPts val="0"/>
              </a:spcBef>
              <a:spcAft>
                <a:spcPts val="0"/>
              </a:spcAft>
              <a:buClr>
                <a:schemeClr val="lt2"/>
              </a:buClr>
              <a:buSzPts val="1400"/>
              <a:buFont typeface="Verdana"/>
              <a:buChar char="■"/>
              <a:defRPr>
                <a:solidFill>
                  <a:schemeClr val="lt2"/>
                </a:solidFill>
                <a:latin typeface="Verdana"/>
                <a:ea typeface="Verdana"/>
                <a:cs typeface="Verdana"/>
                <a:sym typeface="Verdana"/>
              </a:defRPr>
            </a:lvl3pPr>
            <a:lvl4pPr indent="-317500" lvl="3" marL="1828800">
              <a:lnSpc>
                <a:spcPct val="115000"/>
              </a:lnSpc>
              <a:spcBef>
                <a:spcPts val="0"/>
              </a:spcBef>
              <a:spcAft>
                <a:spcPts val="0"/>
              </a:spcAft>
              <a:buClr>
                <a:schemeClr val="lt2"/>
              </a:buClr>
              <a:buSzPts val="1400"/>
              <a:buFont typeface="Verdana"/>
              <a:buChar char="●"/>
              <a:defRPr>
                <a:solidFill>
                  <a:schemeClr val="lt2"/>
                </a:solidFill>
                <a:latin typeface="Verdana"/>
                <a:ea typeface="Verdana"/>
                <a:cs typeface="Verdana"/>
                <a:sym typeface="Verdana"/>
              </a:defRPr>
            </a:lvl4pPr>
            <a:lvl5pPr indent="-317500" lvl="4" marL="2286000">
              <a:lnSpc>
                <a:spcPct val="115000"/>
              </a:lnSpc>
              <a:spcBef>
                <a:spcPts val="0"/>
              </a:spcBef>
              <a:spcAft>
                <a:spcPts val="0"/>
              </a:spcAft>
              <a:buClr>
                <a:schemeClr val="lt2"/>
              </a:buClr>
              <a:buSzPts val="1400"/>
              <a:buFont typeface="Verdana"/>
              <a:buChar char="○"/>
              <a:defRPr>
                <a:solidFill>
                  <a:schemeClr val="lt2"/>
                </a:solidFill>
                <a:latin typeface="Verdana"/>
                <a:ea typeface="Verdana"/>
                <a:cs typeface="Verdana"/>
                <a:sym typeface="Verdana"/>
              </a:defRPr>
            </a:lvl5pPr>
            <a:lvl6pPr indent="-317500" lvl="5" marL="2743200">
              <a:lnSpc>
                <a:spcPct val="115000"/>
              </a:lnSpc>
              <a:spcBef>
                <a:spcPts val="0"/>
              </a:spcBef>
              <a:spcAft>
                <a:spcPts val="0"/>
              </a:spcAft>
              <a:buClr>
                <a:schemeClr val="lt2"/>
              </a:buClr>
              <a:buSzPts val="1400"/>
              <a:buFont typeface="Verdana"/>
              <a:buChar char="■"/>
              <a:defRPr>
                <a:solidFill>
                  <a:schemeClr val="lt2"/>
                </a:solidFill>
                <a:latin typeface="Verdana"/>
                <a:ea typeface="Verdana"/>
                <a:cs typeface="Verdana"/>
                <a:sym typeface="Verdana"/>
              </a:defRPr>
            </a:lvl6pPr>
            <a:lvl7pPr indent="-317500" lvl="6" marL="3200400">
              <a:lnSpc>
                <a:spcPct val="115000"/>
              </a:lnSpc>
              <a:spcBef>
                <a:spcPts val="0"/>
              </a:spcBef>
              <a:spcAft>
                <a:spcPts val="0"/>
              </a:spcAft>
              <a:buClr>
                <a:schemeClr val="lt2"/>
              </a:buClr>
              <a:buSzPts val="1400"/>
              <a:buFont typeface="Verdana"/>
              <a:buChar char="●"/>
              <a:defRPr>
                <a:solidFill>
                  <a:schemeClr val="lt2"/>
                </a:solidFill>
                <a:latin typeface="Verdana"/>
                <a:ea typeface="Verdana"/>
                <a:cs typeface="Verdana"/>
                <a:sym typeface="Verdana"/>
              </a:defRPr>
            </a:lvl7pPr>
            <a:lvl8pPr indent="-317500" lvl="7" marL="3657600">
              <a:lnSpc>
                <a:spcPct val="115000"/>
              </a:lnSpc>
              <a:spcBef>
                <a:spcPts val="0"/>
              </a:spcBef>
              <a:spcAft>
                <a:spcPts val="0"/>
              </a:spcAft>
              <a:buClr>
                <a:schemeClr val="lt2"/>
              </a:buClr>
              <a:buSzPts val="1400"/>
              <a:buFont typeface="Verdana"/>
              <a:buChar char="○"/>
              <a:defRPr>
                <a:solidFill>
                  <a:schemeClr val="lt2"/>
                </a:solidFill>
                <a:latin typeface="Verdana"/>
                <a:ea typeface="Verdana"/>
                <a:cs typeface="Verdana"/>
                <a:sym typeface="Verdana"/>
              </a:defRPr>
            </a:lvl8pPr>
            <a:lvl9pPr indent="-317500" lvl="8" marL="4114800">
              <a:lnSpc>
                <a:spcPct val="115000"/>
              </a:lnSpc>
              <a:spcBef>
                <a:spcPts val="0"/>
              </a:spcBef>
              <a:spcAft>
                <a:spcPts val="0"/>
              </a:spcAft>
              <a:buClr>
                <a:schemeClr val="lt2"/>
              </a:buClr>
              <a:buSzPts val="1400"/>
              <a:buFont typeface="Verdana"/>
              <a:buChar char="■"/>
              <a:defRPr>
                <a:solidFill>
                  <a:schemeClr val="lt2"/>
                </a:solidFill>
                <a:latin typeface="Verdana"/>
                <a:ea typeface="Verdana"/>
                <a:cs typeface="Verdana"/>
                <a:sym typeface="Verdan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8.jpg"/><Relationship Id="rId6" Type="http://schemas.openxmlformats.org/officeDocument/2006/relationships/image" Target="../media/image11.jpg"/><Relationship Id="rId7"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2349300" y="158250"/>
            <a:ext cx="4445400" cy="4456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pic>
        <p:nvPicPr>
          <p:cNvPr id="57" name="Google Shape;57;p13"/>
          <p:cNvPicPr preferRelativeResize="0"/>
          <p:nvPr/>
        </p:nvPicPr>
        <p:blipFill rotWithShape="1">
          <a:blip r:embed="rId3">
            <a:alphaModFix/>
          </a:blip>
          <a:srcRect b="7953" l="8746" r="8738" t="8413"/>
          <a:stretch/>
        </p:blipFill>
        <p:spPr>
          <a:xfrm>
            <a:off x="2512225" y="309525"/>
            <a:ext cx="4142725" cy="4142726"/>
          </a:xfrm>
          <a:prstGeom prst="rect">
            <a:avLst/>
          </a:prstGeom>
          <a:noFill/>
          <a:ln>
            <a:noFill/>
          </a:ln>
        </p:spPr>
      </p:pic>
      <p:sp>
        <p:nvSpPr>
          <p:cNvPr id="58" name="Google Shape;58;p13"/>
          <p:cNvSpPr txBox="1"/>
          <p:nvPr/>
        </p:nvSpPr>
        <p:spPr>
          <a:xfrm>
            <a:off x="2349300" y="4615050"/>
            <a:ext cx="4445400" cy="2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Lexend"/>
                <a:ea typeface="Lexend"/>
                <a:cs typeface="Lexend"/>
                <a:sym typeface="Lexend"/>
              </a:rPr>
              <a:t>Team Denmark</a:t>
            </a:r>
            <a:endParaRPr b="1" sz="1800">
              <a:solidFill>
                <a:schemeClr val="lt2"/>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226675" y="1710775"/>
            <a:ext cx="1543500" cy="15711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64" name="Google Shape;64;p14"/>
          <p:cNvSpPr/>
          <p:nvPr/>
        </p:nvSpPr>
        <p:spPr>
          <a:xfrm>
            <a:off x="5536938" y="1710775"/>
            <a:ext cx="1543500" cy="15711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65" name="Google Shape;65;p14"/>
          <p:cNvSpPr/>
          <p:nvPr/>
        </p:nvSpPr>
        <p:spPr>
          <a:xfrm>
            <a:off x="3766100" y="1722475"/>
            <a:ext cx="1543500" cy="15711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66" name="Google Shape;66;p14"/>
          <p:cNvSpPr/>
          <p:nvPr/>
        </p:nvSpPr>
        <p:spPr>
          <a:xfrm>
            <a:off x="2005250" y="1710775"/>
            <a:ext cx="1543500" cy="15711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67" name="Google Shape;67;p14"/>
          <p:cNvSpPr/>
          <p:nvPr/>
        </p:nvSpPr>
        <p:spPr>
          <a:xfrm>
            <a:off x="244400" y="1722475"/>
            <a:ext cx="1543500" cy="15711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erdana"/>
              <a:ea typeface="Verdana"/>
              <a:cs typeface="Verdana"/>
              <a:sym typeface="Verdana"/>
            </a:endParaRPr>
          </a:p>
        </p:txBody>
      </p:sp>
      <p:sp>
        <p:nvSpPr>
          <p:cNvPr id="68" name="Google Shape;68;p14"/>
          <p:cNvSpPr txBox="1"/>
          <p:nvPr>
            <p:ph idx="4294967295" type="title"/>
          </p:nvPr>
        </p:nvSpPr>
        <p:spPr>
          <a:xfrm>
            <a:off x="331175" y="539725"/>
            <a:ext cx="85011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Team</a:t>
            </a:r>
            <a:endParaRPr>
              <a:solidFill>
                <a:schemeClr val="dk1"/>
              </a:solidFill>
            </a:endParaRPr>
          </a:p>
        </p:txBody>
      </p:sp>
      <p:pic>
        <p:nvPicPr>
          <p:cNvPr id="69" name="Google Shape;69;p14"/>
          <p:cNvPicPr preferRelativeResize="0"/>
          <p:nvPr/>
        </p:nvPicPr>
        <p:blipFill>
          <a:blip r:embed="rId3">
            <a:alphaModFix/>
          </a:blip>
          <a:stretch>
            <a:fillRect/>
          </a:stretch>
        </p:blipFill>
        <p:spPr>
          <a:xfrm>
            <a:off x="5612900" y="1822225"/>
            <a:ext cx="1371600" cy="1371600"/>
          </a:xfrm>
          <a:prstGeom prst="ellipse">
            <a:avLst/>
          </a:prstGeom>
          <a:noFill/>
          <a:ln>
            <a:noFill/>
          </a:ln>
        </p:spPr>
      </p:pic>
      <p:pic>
        <p:nvPicPr>
          <p:cNvPr id="70" name="Google Shape;70;p14"/>
          <p:cNvPicPr preferRelativeResize="0"/>
          <p:nvPr/>
        </p:nvPicPr>
        <p:blipFill>
          <a:blip r:embed="rId4">
            <a:alphaModFix/>
          </a:blip>
          <a:stretch>
            <a:fillRect/>
          </a:stretch>
        </p:blipFill>
        <p:spPr>
          <a:xfrm>
            <a:off x="3857050" y="1822225"/>
            <a:ext cx="1371600" cy="1371600"/>
          </a:xfrm>
          <a:prstGeom prst="ellipse">
            <a:avLst/>
          </a:prstGeom>
          <a:noFill/>
          <a:ln>
            <a:noFill/>
          </a:ln>
        </p:spPr>
      </p:pic>
      <p:sp>
        <p:nvSpPr>
          <p:cNvPr id="71" name="Google Shape;71;p14"/>
          <p:cNvSpPr txBox="1"/>
          <p:nvPr/>
        </p:nvSpPr>
        <p:spPr>
          <a:xfrm>
            <a:off x="3722550" y="3351425"/>
            <a:ext cx="1698900" cy="15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2"/>
                </a:solidFill>
                <a:latin typeface="Verdana"/>
                <a:ea typeface="Verdana"/>
                <a:cs typeface="Verdana"/>
                <a:sym typeface="Verdana"/>
              </a:rPr>
              <a:t>Eugenia Bornacini</a:t>
            </a:r>
            <a:endParaRPr b="1"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CS &amp; Math CC ‘24 </a:t>
            </a:r>
            <a:endParaRPr sz="1100">
              <a:solidFill>
                <a:schemeClr val="lt2"/>
              </a:solidFill>
              <a:latin typeface="Verdana"/>
              <a:ea typeface="Verdana"/>
              <a:cs typeface="Verdana"/>
              <a:sym typeface="Verdana"/>
            </a:endParaRPr>
          </a:p>
          <a:p>
            <a:pPr indent="0" lvl="0" marL="0" rtl="0" algn="l">
              <a:spcBef>
                <a:spcPts val="0"/>
              </a:spcBef>
              <a:spcAft>
                <a:spcPts val="0"/>
              </a:spcAft>
              <a:buNone/>
            </a:pPr>
            <a:r>
              <a:t/>
            </a:r>
            <a:endParaRPr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Profile, Groups, Overall App Architecture, Aesthetics, App Name, Slides </a:t>
            </a:r>
            <a:endParaRPr sz="1100">
              <a:solidFill>
                <a:schemeClr val="lt2"/>
              </a:solidFill>
              <a:latin typeface="Verdana"/>
              <a:ea typeface="Verdana"/>
              <a:cs typeface="Verdana"/>
              <a:sym typeface="Verdana"/>
            </a:endParaRPr>
          </a:p>
        </p:txBody>
      </p:sp>
      <p:pic>
        <p:nvPicPr>
          <p:cNvPr id="72" name="Google Shape;72;p14"/>
          <p:cNvPicPr preferRelativeResize="0"/>
          <p:nvPr/>
        </p:nvPicPr>
        <p:blipFill>
          <a:blip r:embed="rId5">
            <a:alphaModFix/>
          </a:blip>
          <a:stretch>
            <a:fillRect/>
          </a:stretch>
        </p:blipFill>
        <p:spPr>
          <a:xfrm>
            <a:off x="337800" y="1834075"/>
            <a:ext cx="1371600" cy="1371600"/>
          </a:xfrm>
          <a:prstGeom prst="ellipse">
            <a:avLst/>
          </a:prstGeom>
          <a:noFill/>
          <a:ln>
            <a:noFill/>
          </a:ln>
        </p:spPr>
      </p:pic>
      <p:sp>
        <p:nvSpPr>
          <p:cNvPr id="73" name="Google Shape;73;p14"/>
          <p:cNvSpPr txBox="1"/>
          <p:nvPr/>
        </p:nvSpPr>
        <p:spPr>
          <a:xfrm>
            <a:off x="5421450" y="3351425"/>
            <a:ext cx="16989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2"/>
                </a:solidFill>
                <a:latin typeface="Verdana"/>
                <a:ea typeface="Verdana"/>
                <a:cs typeface="Verdana"/>
                <a:sym typeface="Verdana"/>
              </a:rPr>
              <a:t>Teodora Sutilovic</a:t>
            </a:r>
            <a:endParaRPr b="1"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CS &amp; IEOR SEAS ‘24 </a:t>
            </a:r>
            <a:endParaRPr sz="1100">
              <a:solidFill>
                <a:schemeClr val="lt2"/>
              </a:solidFill>
              <a:latin typeface="Verdana"/>
              <a:ea typeface="Verdana"/>
              <a:cs typeface="Verdana"/>
              <a:sym typeface="Verdana"/>
            </a:endParaRPr>
          </a:p>
          <a:p>
            <a:pPr indent="0" lvl="0" marL="0" rtl="0" algn="l">
              <a:spcBef>
                <a:spcPts val="0"/>
              </a:spcBef>
              <a:spcAft>
                <a:spcPts val="0"/>
              </a:spcAft>
              <a:buNone/>
            </a:pPr>
            <a:r>
              <a:t/>
            </a:r>
            <a:endParaRPr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Login, Registration, Friends, Search, Figma design, Logo, Slides, Wiki</a:t>
            </a:r>
            <a:endParaRPr sz="1100">
              <a:solidFill>
                <a:schemeClr val="lt2"/>
              </a:solidFill>
              <a:latin typeface="Verdana"/>
              <a:ea typeface="Verdana"/>
              <a:cs typeface="Verdana"/>
              <a:sym typeface="Verdana"/>
            </a:endParaRPr>
          </a:p>
        </p:txBody>
      </p:sp>
      <p:pic>
        <p:nvPicPr>
          <p:cNvPr id="74" name="Google Shape;74;p14"/>
          <p:cNvPicPr preferRelativeResize="0"/>
          <p:nvPr/>
        </p:nvPicPr>
        <p:blipFill>
          <a:blip r:embed="rId6">
            <a:alphaModFix/>
          </a:blip>
          <a:stretch>
            <a:fillRect/>
          </a:stretch>
        </p:blipFill>
        <p:spPr>
          <a:xfrm>
            <a:off x="2091200" y="1796499"/>
            <a:ext cx="1371600" cy="1371600"/>
          </a:xfrm>
          <a:prstGeom prst="ellipse">
            <a:avLst/>
          </a:prstGeom>
          <a:noFill/>
          <a:ln>
            <a:noFill/>
          </a:ln>
        </p:spPr>
      </p:pic>
      <p:sp>
        <p:nvSpPr>
          <p:cNvPr id="75" name="Google Shape;75;p14"/>
          <p:cNvSpPr txBox="1"/>
          <p:nvPr/>
        </p:nvSpPr>
        <p:spPr>
          <a:xfrm>
            <a:off x="150125" y="3351425"/>
            <a:ext cx="1698900" cy="15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2"/>
                </a:solidFill>
                <a:latin typeface="Verdana"/>
                <a:ea typeface="Verdana"/>
                <a:cs typeface="Verdana"/>
                <a:sym typeface="Verdana"/>
              </a:rPr>
              <a:t>Phillip Le</a:t>
            </a:r>
            <a:endParaRPr b="1"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CS CC ‘24</a:t>
            </a:r>
            <a:endParaRPr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 </a:t>
            </a:r>
            <a:endParaRPr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Overall App Mapping, Database Schema, ViewModels,</a:t>
            </a:r>
            <a:r>
              <a:rPr lang="en" sz="1100">
                <a:solidFill>
                  <a:schemeClr val="lt2"/>
                </a:solidFill>
                <a:latin typeface="Verdana"/>
                <a:ea typeface="Verdana"/>
                <a:cs typeface="Verdana"/>
                <a:sym typeface="Verdana"/>
              </a:rPr>
              <a:t>Profile/Home, Feed, Aesthetics, General Debugging</a:t>
            </a:r>
            <a:endParaRPr sz="1100">
              <a:solidFill>
                <a:schemeClr val="lt2"/>
              </a:solidFill>
              <a:latin typeface="Verdana"/>
              <a:ea typeface="Verdana"/>
              <a:cs typeface="Verdana"/>
              <a:sym typeface="Verdana"/>
            </a:endParaRPr>
          </a:p>
        </p:txBody>
      </p:sp>
      <p:pic>
        <p:nvPicPr>
          <p:cNvPr id="76" name="Google Shape;76;p14"/>
          <p:cNvPicPr preferRelativeResize="0"/>
          <p:nvPr/>
        </p:nvPicPr>
        <p:blipFill>
          <a:blip r:embed="rId7">
            <a:alphaModFix/>
          </a:blip>
          <a:stretch>
            <a:fillRect/>
          </a:stretch>
        </p:blipFill>
        <p:spPr>
          <a:xfrm>
            <a:off x="7307775" y="1822225"/>
            <a:ext cx="1371600" cy="1371600"/>
          </a:xfrm>
          <a:prstGeom prst="ellipse">
            <a:avLst/>
          </a:prstGeom>
          <a:noFill/>
          <a:ln>
            <a:noFill/>
          </a:ln>
        </p:spPr>
      </p:pic>
      <p:sp>
        <p:nvSpPr>
          <p:cNvPr id="77" name="Google Shape;77;p14"/>
          <p:cNvSpPr txBox="1"/>
          <p:nvPr/>
        </p:nvSpPr>
        <p:spPr>
          <a:xfrm>
            <a:off x="1927550" y="3351425"/>
            <a:ext cx="1698900" cy="15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2"/>
                </a:solidFill>
                <a:latin typeface="Verdana"/>
                <a:ea typeface="Verdana"/>
                <a:cs typeface="Verdana"/>
                <a:sym typeface="Verdana"/>
              </a:rPr>
              <a:t>Claudia</a:t>
            </a:r>
            <a:r>
              <a:rPr b="1" lang="en" sz="1100">
                <a:solidFill>
                  <a:schemeClr val="lt2"/>
                </a:solidFill>
                <a:latin typeface="Verdana"/>
                <a:ea typeface="Verdana"/>
                <a:cs typeface="Verdana"/>
                <a:sym typeface="Verdana"/>
              </a:rPr>
              <a:t> Cortell</a:t>
            </a:r>
            <a:endParaRPr b="1"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CS Barnard ‘25</a:t>
            </a:r>
            <a:endParaRPr sz="1100">
              <a:solidFill>
                <a:schemeClr val="lt2"/>
              </a:solidFill>
              <a:latin typeface="Verdana"/>
              <a:ea typeface="Verdana"/>
              <a:cs typeface="Verdana"/>
              <a:sym typeface="Verdana"/>
            </a:endParaRPr>
          </a:p>
          <a:p>
            <a:pPr indent="0" lvl="0" marL="0" rtl="0" algn="l">
              <a:spcBef>
                <a:spcPts val="0"/>
              </a:spcBef>
              <a:spcAft>
                <a:spcPts val="0"/>
              </a:spcAft>
              <a:buNone/>
            </a:pPr>
            <a:r>
              <a:t/>
            </a:r>
            <a:endParaRPr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Leaderboard, HealthKit Integration, </a:t>
            </a:r>
            <a:r>
              <a:rPr lang="en" sz="1100">
                <a:solidFill>
                  <a:schemeClr val="lt2"/>
                </a:solidFill>
                <a:latin typeface="Verdana"/>
                <a:ea typeface="Verdana"/>
                <a:cs typeface="Verdana"/>
                <a:sym typeface="Verdana"/>
              </a:rPr>
              <a:t>Database</a:t>
            </a:r>
            <a:r>
              <a:rPr lang="en" sz="1100">
                <a:solidFill>
                  <a:schemeClr val="lt2"/>
                </a:solidFill>
                <a:latin typeface="Verdana"/>
                <a:ea typeface="Verdana"/>
                <a:cs typeface="Verdana"/>
                <a:sym typeface="Verdana"/>
              </a:rPr>
              <a:t>, Groups, General Debugging</a:t>
            </a:r>
            <a:endParaRPr sz="1100">
              <a:solidFill>
                <a:schemeClr val="lt2"/>
              </a:solidFill>
              <a:latin typeface="Verdana"/>
              <a:ea typeface="Verdana"/>
              <a:cs typeface="Verdana"/>
              <a:sym typeface="Verdana"/>
            </a:endParaRPr>
          </a:p>
        </p:txBody>
      </p:sp>
      <p:sp>
        <p:nvSpPr>
          <p:cNvPr id="78" name="Google Shape;78;p14"/>
          <p:cNvSpPr txBox="1"/>
          <p:nvPr/>
        </p:nvSpPr>
        <p:spPr>
          <a:xfrm>
            <a:off x="7175950" y="3351425"/>
            <a:ext cx="16989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2"/>
                </a:solidFill>
                <a:latin typeface="Verdana"/>
                <a:ea typeface="Verdana"/>
                <a:cs typeface="Verdana"/>
                <a:sym typeface="Verdana"/>
              </a:rPr>
              <a:t>Ben Vazzana</a:t>
            </a:r>
            <a:endParaRPr b="1"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CS &amp; Music SEAS ‘25 </a:t>
            </a:r>
            <a:endParaRPr sz="1100">
              <a:solidFill>
                <a:schemeClr val="lt2"/>
              </a:solidFill>
              <a:latin typeface="Verdana"/>
              <a:ea typeface="Verdana"/>
              <a:cs typeface="Verdana"/>
              <a:sym typeface="Verdana"/>
            </a:endParaRPr>
          </a:p>
          <a:p>
            <a:pPr indent="0" lvl="0" marL="0" rtl="0" algn="l">
              <a:spcBef>
                <a:spcPts val="0"/>
              </a:spcBef>
              <a:spcAft>
                <a:spcPts val="0"/>
              </a:spcAft>
              <a:buNone/>
            </a:pPr>
            <a:r>
              <a:t/>
            </a:r>
            <a:endParaRPr sz="1100">
              <a:solidFill>
                <a:schemeClr val="lt2"/>
              </a:solidFill>
              <a:latin typeface="Verdana"/>
              <a:ea typeface="Verdana"/>
              <a:cs typeface="Verdana"/>
              <a:sym typeface="Verdana"/>
            </a:endParaRPr>
          </a:p>
          <a:p>
            <a:pPr indent="0" lvl="0" marL="0" rtl="0" algn="l">
              <a:spcBef>
                <a:spcPts val="0"/>
              </a:spcBef>
              <a:spcAft>
                <a:spcPts val="0"/>
              </a:spcAft>
              <a:buNone/>
            </a:pPr>
            <a:r>
              <a:rPr lang="en" sz="1100">
                <a:solidFill>
                  <a:schemeClr val="lt2"/>
                </a:solidFill>
                <a:latin typeface="Verdana"/>
                <a:ea typeface="Verdana"/>
                <a:cs typeface="Verdana"/>
                <a:sym typeface="Verdana"/>
              </a:rPr>
              <a:t>Create Groups, Goals, Feed, SwiftUICharts, Database</a:t>
            </a:r>
            <a:endParaRPr sz="1100">
              <a:solidFill>
                <a:schemeClr val="lt2"/>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4294967295" type="title"/>
          </p:nvPr>
        </p:nvSpPr>
        <p:spPr>
          <a:xfrm>
            <a:off x="311700" y="512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About </a:t>
            </a:r>
            <a:endParaRPr>
              <a:solidFill>
                <a:schemeClr val="dk1"/>
              </a:solidFill>
            </a:endParaRPr>
          </a:p>
        </p:txBody>
      </p:sp>
      <p:sp>
        <p:nvSpPr>
          <p:cNvPr id="84" name="Google Shape;84;p15"/>
          <p:cNvSpPr txBox="1"/>
          <p:nvPr>
            <p:ph idx="4294967295" type="body"/>
          </p:nvPr>
        </p:nvSpPr>
        <p:spPr>
          <a:xfrm>
            <a:off x="311700" y="1152725"/>
            <a:ext cx="8520600" cy="103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StepItUp! cultivates a social health experience by empowering users to participate in competitions with their friends, centered around health goals and fitness metrics. Integrated with HealthKit, the app diligently tracks users' daily and weekly steps and miles.</a:t>
            </a:r>
            <a:endParaRPr sz="1400"/>
          </a:p>
        </p:txBody>
      </p:sp>
      <p:sp>
        <p:nvSpPr>
          <p:cNvPr id="85" name="Google Shape;85;p15"/>
          <p:cNvSpPr/>
          <p:nvPr/>
        </p:nvSpPr>
        <p:spPr>
          <a:xfrm>
            <a:off x="4978238" y="3746225"/>
            <a:ext cx="1420800" cy="836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Verdana"/>
                <a:ea typeface="Verdana"/>
                <a:cs typeface="Verdana"/>
                <a:sym typeface="Verdana"/>
              </a:rPr>
              <a:t>Feed</a:t>
            </a:r>
            <a:endParaRPr b="1" sz="1200">
              <a:solidFill>
                <a:schemeClr val="lt1"/>
              </a:solidFill>
              <a:latin typeface="Verdana"/>
              <a:ea typeface="Verdana"/>
              <a:cs typeface="Verdana"/>
              <a:sym typeface="Verdana"/>
            </a:endParaRPr>
          </a:p>
        </p:txBody>
      </p:sp>
      <p:sp>
        <p:nvSpPr>
          <p:cNvPr id="86" name="Google Shape;86;p15"/>
          <p:cNvSpPr/>
          <p:nvPr/>
        </p:nvSpPr>
        <p:spPr>
          <a:xfrm>
            <a:off x="2766100" y="2352675"/>
            <a:ext cx="1420800" cy="836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Verdana"/>
                <a:ea typeface="Verdana"/>
                <a:cs typeface="Verdana"/>
                <a:sym typeface="Verdana"/>
              </a:rPr>
              <a:t>Groups</a:t>
            </a:r>
            <a:endParaRPr b="1" sz="1200">
              <a:solidFill>
                <a:schemeClr val="lt1"/>
              </a:solidFill>
              <a:latin typeface="Verdana"/>
              <a:ea typeface="Verdana"/>
              <a:cs typeface="Verdana"/>
              <a:sym typeface="Verdana"/>
            </a:endParaRPr>
          </a:p>
        </p:txBody>
      </p:sp>
      <p:sp>
        <p:nvSpPr>
          <p:cNvPr id="87" name="Google Shape;87;p15"/>
          <p:cNvSpPr/>
          <p:nvPr/>
        </p:nvSpPr>
        <p:spPr>
          <a:xfrm>
            <a:off x="4999338" y="2352675"/>
            <a:ext cx="1420800" cy="836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Verdana"/>
                <a:ea typeface="Verdana"/>
                <a:cs typeface="Verdana"/>
                <a:sym typeface="Verdana"/>
              </a:rPr>
              <a:t>Leaderboard</a:t>
            </a:r>
            <a:endParaRPr b="1" sz="1200">
              <a:solidFill>
                <a:schemeClr val="lt1"/>
              </a:solidFill>
              <a:latin typeface="Verdana"/>
              <a:ea typeface="Verdana"/>
              <a:cs typeface="Verdana"/>
              <a:sym typeface="Verdana"/>
            </a:endParaRPr>
          </a:p>
        </p:txBody>
      </p:sp>
      <p:sp>
        <p:nvSpPr>
          <p:cNvPr id="88" name="Google Shape;88;p15"/>
          <p:cNvSpPr/>
          <p:nvPr/>
        </p:nvSpPr>
        <p:spPr>
          <a:xfrm>
            <a:off x="2766100" y="3746225"/>
            <a:ext cx="1420800" cy="836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Verdana"/>
                <a:ea typeface="Verdana"/>
                <a:cs typeface="Verdana"/>
                <a:sym typeface="Verdana"/>
              </a:rPr>
              <a:t>Friends</a:t>
            </a:r>
            <a:endParaRPr b="1" sz="1200">
              <a:solidFill>
                <a:schemeClr val="lt1"/>
              </a:solidFill>
              <a:latin typeface="Verdana"/>
              <a:ea typeface="Verdana"/>
              <a:cs typeface="Verdana"/>
              <a:sym typeface="Verdana"/>
            </a:endParaRPr>
          </a:p>
        </p:txBody>
      </p:sp>
      <p:sp>
        <p:nvSpPr>
          <p:cNvPr id="89" name="Google Shape;89;p15"/>
          <p:cNvSpPr/>
          <p:nvPr/>
        </p:nvSpPr>
        <p:spPr>
          <a:xfrm>
            <a:off x="532838" y="2352688"/>
            <a:ext cx="1420800" cy="836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Verdana"/>
                <a:ea typeface="Verdana"/>
                <a:cs typeface="Verdana"/>
                <a:sym typeface="Verdana"/>
              </a:rPr>
              <a:t>Firebase Storage</a:t>
            </a:r>
            <a:endParaRPr b="1" sz="1200">
              <a:solidFill>
                <a:schemeClr val="lt1"/>
              </a:solidFill>
              <a:latin typeface="Verdana"/>
              <a:ea typeface="Verdana"/>
              <a:cs typeface="Verdana"/>
              <a:sym typeface="Verdana"/>
            </a:endParaRPr>
          </a:p>
        </p:txBody>
      </p:sp>
      <p:sp>
        <p:nvSpPr>
          <p:cNvPr id="90" name="Google Shape;90;p15"/>
          <p:cNvSpPr/>
          <p:nvPr/>
        </p:nvSpPr>
        <p:spPr>
          <a:xfrm>
            <a:off x="532850" y="3746275"/>
            <a:ext cx="1420800" cy="836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Verdana"/>
                <a:ea typeface="Verdana"/>
                <a:cs typeface="Verdana"/>
                <a:sym typeface="Verdana"/>
              </a:rPr>
              <a:t>Health Data Integration</a:t>
            </a:r>
            <a:endParaRPr b="1" sz="1200">
              <a:solidFill>
                <a:schemeClr val="lt1"/>
              </a:solidFill>
              <a:latin typeface="Verdana"/>
              <a:ea typeface="Verdana"/>
              <a:cs typeface="Verdana"/>
              <a:sym typeface="Verdana"/>
            </a:endParaRPr>
          </a:p>
        </p:txBody>
      </p:sp>
      <p:sp>
        <p:nvSpPr>
          <p:cNvPr id="91" name="Google Shape;91;p15"/>
          <p:cNvSpPr/>
          <p:nvPr/>
        </p:nvSpPr>
        <p:spPr>
          <a:xfrm>
            <a:off x="7190375" y="2352688"/>
            <a:ext cx="1420800" cy="836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Verdana"/>
                <a:ea typeface="Verdana"/>
                <a:cs typeface="Verdana"/>
                <a:sym typeface="Verdana"/>
              </a:rPr>
              <a:t>SwiftUICharts</a:t>
            </a:r>
            <a:endParaRPr b="1" sz="1100">
              <a:solidFill>
                <a:schemeClr val="lt1"/>
              </a:solidFill>
              <a:latin typeface="Verdana"/>
              <a:ea typeface="Verdana"/>
              <a:cs typeface="Verdana"/>
              <a:sym typeface="Verdana"/>
            </a:endParaRPr>
          </a:p>
        </p:txBody>
      </p:sp>
      <p:sp>
        <p:nvSpPr>
          <p:cNvPr id="92" name="Google Shape;92;p15"/>
          <p:cNvSpPr/>
          <p:nvPr/>
        </p:nvSpPr>
        <p:spPr>
          <a:xfrm>
            <a:off x="7190363" y="3746275"/>
            <a:ext cx="1420800" cy="836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Verdana"/>
                <a:ea typeface="Verdana"/>
                <a:cs typeface="Verdana"/>
                <a:sym typeface="Verdana"/>
              </a:rPr>
              <a:t>ViewModels</a:t>
            </a:r>
            <a:endParaRPr b="1" sz="1200">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6"/>
          <p:cNvPicPr preferRelativeResize="0"/>
          <p:nvPr/>
        </p:nvPicPr>
        <p:blipFill>
          <a:blip r:embed="rId3">
            <a:alphaModFix/>
          </a:blip>
          <a:stretch>
            <a:fillRect/>
          </a:stretch>
        </p:blipFill>
        <p:spPr>
          <a:xfrm>
            <a:off x="219638" y="846850"/>
            <a:ext cx="8670126" cy="4203826"/>
          </a:xfrm>
          <a:prstGeom prst="rect">
            <a:avLst/>
          </a:prstGeom>
          <a:noFill/>
          <a:ln>
            <a:noFill/>
          </a:ln>
        </p:spPr>
      </p:pic>
      <p:sp>
        <p:nvSpPr>
          <p:cNvPr id="98" name="Google Shape;98;p16"/>
          <p:cNvSpPr txBox="1"/>
          <p:nvPr>
            <p:ph idx="4294967295" type="title"/>
          </p:nvPr>
        </p:nvSpPr>
        <p:spPr>
          <a:xfrm>
            <a:off x="294400" y="1625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Schema</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4294967295" type="title"/>
          </p:nvPr>
        </p:nvSpPr>
        <p:spPr>
          <a:xfrm>
            <a:off x="311700" y="512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Screens</a:t>
            </a:r>
            <a:endParaRPr>
              <a:solidFill>
                <a:schemeClr val="dk1"/>
              </a:solidFill>
            </a:endParaRPr>
          </a:p>
        </p:txBody>
      </p:sp>
      <p:pic>
        <p:nvPicPr>
          <p:cNvPr id="104" name="Google Shape;104;p17"/>
          <p:cNvPicPr preferRelativeResize="0"/>
          <p:nvPr/>
        </p:nvPicPr>
        <p:blipFill>
          <a:blip r:embed="rId3">
            <a:alphaModFix/>
          </a:blip>
          <a:stretch>
            <a:fillRect/>
          </a:stretch>
        </p:blipFill>
        <p:spPr>
          <a:xfrm>
            <a:off x="311700" y="1265525"/>
            <a:ext cx="1517751" cy="3285801"/>
          </a:xfrm>
          <a:prstGeom prst="rect">
            <a:avLst/>
          </a:prstGeom>
          <a:noFill/>
          <a:ln>
            <a:noFill/>
          </a:ln>
        </p:spPr>
      </p:pic>
      <p:pic>
        <p:nvPicPr>
          <p:cNvPr id="105" name="Google Shape;105;p17"/>
          <p:cNvPicPr preferRelativeResize="0"/>
          <p:nvPr/>
        </p:nvPicPr>
        <p:blipFill>
          <a:blip r:embed="rId4">
            <a:alphaModFix/>
          </a:blip>
          <a:stretch>
            <a:fillRect/>
          </a:stretch>
        </p:blipFill>
        <p:spPr>
          <a:xfrm>
            <a:off x="2106487" y="1265550"/>
            <a:ext cx="1517751" cy="3285755"/>
          </a:xfrm>
          <a:prstGeom prst="rect">
            <a:avLst/>
          </a:prstGeom>
          <a:noFill/>
          <a:ln>
            <a:noFill/>
          </a:ln>
        </p:spPr>
      </p:pic>
      <p:pic>
        <p:nvPicPr>
          <p:cNvPr id="106" name="Google Shape;106;p17"/>
          <p:cNvPicPr preferRelativeResize="0"/>
          <p:nvPr/>
        </p:nvPicPr>
        <p:blipFill>
          <a:blip r:embed="rId5">
            <a:alphaModFix/>
          </a:blip>
          <a:stretch>
            <a:fillRect/>
          </a:stretch>
        </p:blipFill>
        <p:spPr>
          <a:xfrm>
            <a:off x="5598588" y="1265575"/>
            <a:ext cx="1517751" cy="3285811"/>
          </a:xfrm>
          <a:prstGeom prst="rect">
            <a:avLst/>
          </a:prstGeom>
          <a:noFill/>
          <a:ln>
            <a:noFill/>
          </a:ln>
        </p:spPr>
      </p:pic>
      <p:pic>
        <p:nvPicPr>
          <p:cNvPr id="107" name="Google Shape;107;p17"/>
          <p:cNvPicPr preferRelativeResize="0"/>
          <p:nvPr/>
        </p:nvPicPr>
        <p:blipFill>
          <a:blip r:embed="rId6">
            <a:alphaModFix/>
          </a:blip>
          <a:stretch>
            <a:fillRect/>
          </a:stretch>
        </p:blipFill>
        <p:spPr>
          <a:xfrm>
            <a:off x="3852561" y="1265574"/>
            <a:ext cx="1517751" cy="3285806"/>
          </a:xfrm>
          <a:prstGeom prst="rect">
            <a:avLst/>
          </a:prstGeom>
          <a:noFill/>
          <a:ln>
            <a:noFill/>
          </a:ln>
        </p:spPr>
      </p:pic>
      <p:pic>
        <p:nvPicPr>
          <p:cNvPr id="108" name="Google Shape;108;p17"/>
          <p:cNvPicPr preferRelativeResize="0"/>
          <p:nvPr/>
        </p:nvPicPr>
        <p:blipFill>
          <a:blip r:embed="rId7">
            <a:alphaModFix/>
          </a:blip>
          <a:stretch>
            <a:fillRect/>
          </a:stretch>
        </p:blipFill>
        <p:spPr>
          <a:xfrm>
            <a:off x="7453550" y="1265525"/>
            <a:ext cx="1517751" cy="32857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14" name="Google Shape;11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Demo walkthrough of StepItUp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344856"/>
      </a:lt1>
      <a:dk2>
        <a:srgbClr val="272727"/>
      </a:dk2>
      <a:lt2>
        <a:srgbClr val="FFFFFF"/>
      </a:lt2>
      <a:accent1>
        <a:srgbClr val="ADE19B"/>
      </a:accent1>
      <a:accent2>
        <a:srgbClr val="91BAD5"/>
      </a:accent2>
      <a:accent3>
        <a:srgbClr val="3F6595"/>
      </a:accent3>
      <a:accent4>
        <a:srgbClr val="DFF6DE"/>
      </a:accent4>
      <a:accent5>
        <a:srgbClr val="91BAD5"/>
      </a:accent5>
      <a:accent6>
        <a:srgbClr val="ADE19B"/>
      </a:accent6>
      <a:hlink>
        <a:srgbClr val="DFF6DE"/>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