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9" r:id="rId5"/>
    <p:sldId id="266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28"/>
  </p:normalViewPr>
  <p:slideViewPr>
    <p:cSldViewPr snapToGrid="0" snapToObjects="1">
      <p:cViewPr varScale="1">
        <p:scale>
          <a:sx n="100" d="100"/>
          <a:sy n="100" d="100"/>
        </p:scale>
        <p:origin x="18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stewartjr24/Desktop/fuel-economy%20final%202020%20P.S.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/Users\pstewartjr24\Desktop\fuel-economy%20final%202020%20P.S.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/Users\pstewartjr24\Desktop\fuel-economy%20final%202020%20P.S.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'idea #1 finished'!$F$26:$G$26</c:f>
              <c:strCache>
                <c:ptCount val="2"/>
                <c:pt idx="0">
                  <c:v>Variable 1</c:v>
                </c:pt>
                <c:pt idx="1">
                  <c:v>Variable 2</c:v>
                </c:pt>
              </c:strCache>
            </c:strRef>
          </c:cat>
          <c:val>
            <c:numRef>
              <c:f>'idea #1 finished'!$F$27:$G$27</c:f>
              <c:numCache>
                <c:formatCode>General</c:formatCode>
                <c:ptCount val="2"/>
                <c:pt idx="0">
                  <c:v>17.981108808018263</c:v>
                </c:pt>
                <c:pt idx="1">
                  <c:v>24.080786083488572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4C-484D-A19B-23A4D69DA0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0730591"/>
        <c:axId val="1500732223"/>
      </c:barChart>
      <c:catAx>
        <c:axId val="1500730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0732223"/>
        <c:crosses val="autoZero"/>
        <c:auto val="1"/>
        <c:lblAlgn val="ctr"/>
        <c:lblOffset val="100"/>
        <c:noMultiLvlLbl val="0"/>
      </c:catAx>
      <c:valAx>
        <c:axId val="1500732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0730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'Idea #7 finished'!$M$19:$M$151</cx:f>
        <cx:lvl ptCount="133" formatCode="General">
          <cx:pt idx="0">9.943708609271523</cx:pt>
          <cx:pt idx="1">3.9387755102040818</cx:pt>
          <cx:pt idx="2">0</cx:pt>
          <cx:pt idx="3">0</cx:pt>
          <cx:pt idx="4">98</cx:pt>
          <cx:pt idx="5">35.183098591549296</cx:pt>
          <cx:pt idx="6">11.947835738068813</cx:pt>
          <cx:pt idx="7">0</cx:pt>
          <cx:pt idx="8">0</cx:pt>
          <cx:pt idx="9">75</cx:pt>
          <cx:pt idx="10">0</cx:pt>
          <cx:pt idx="11">52.247863247863251</cx:pt>
          <cx:pt idx="12">0</cx:pt>
          <cx:pt idx="13">44.5</cx:pt>
          <cx:pt idx="14">116.8</cx:pt>
          <cx:pt idx="15">25.133761682242991</cx:pt>
          <cx:pt idx="16">0</cx:pt>
          <cx:pt idx="17">0</cx:pt>
          <cx:pt idx="18">32.911111111111111</cx:pt>
          <cx:pt idx="19">0</cx:pt>
          <cx:pt idx="20">12.725378787878787</cx:pt>
          <cx:pt idx="21">0</cx:pt>
          <cx:pt idx="22">10.797112860892389</cx:pt>
          <cx:pt idx="23">23.952112676056338</cx:pt>
          <cx:pt idx="24">0</cx:pt>
          <cx:pt idx="25">0</cx:pt>
          <cx:pt idx="26">0</cx:pt>
          <cx:pt idx="27">0</cx:pt>
          <cx:pt idx="28">15</cx:pt>
          <cx:pt idx="29">27.164179104477611</cx:pt>
          <cx:pt idx="30">0</cx:pt>
          <cx:pt idx="31">8.7834847886210987</cx:pt>
          <cx:pt idx="32">0</cx:pt>
          <cx:pt idx="33">8.645962732919255</cx:pt>
          <cx:pt idx="34">0</cx:pt>
          <cx:pt idx="35">0</cx:pt>
          <cx:pt idx="36">48</cx:pt>
          <cx:pt idx="37">0</cx:pt>
          <cx:pt idx="38">23.379146919431278</cx:pt>
          <cx:pt idx="39">0</cx:pt>
          <cx:pt idx="40">0</cx:pt>
          <cx:pt idx="41">9.6564183835182256</cx:pt>
          <cx:pt idx="42">0</cx:pt>
          <cx:pt idx="43">0</cx:pt>
          <cx:pt idx="44">8.4897959183673475</cx:pt>
          <cx:pt idx="45">0</cx:pt>
          <cx:pt idx="46">0</cx:pt>
          <cx:pt idx="47">0</cx:pt>
          <cx:pt idx="48">0</cx:pt>
          <cx:pt idx="49">30.920441988950277</cx:pt>
          <cx:pt idx="50">0</cx:pt>
          <cx:pt idx="51">10.994029850746269</cx:pt>
          <cx:pt idx="52">28</cx:pt>
          <cx:pt idx="53">12.461538461538462</cx:pt>
          <cx:pt idx="54">14.870165745856353</cx:pt>
          <cx:pt idx="55">0</cx:pt>
          <cx:pt idx="56">4.2672811059907838</cx:pt>
          <cx:pt idx="57">0</cx:pt>
          <cx:pt idx="58">19.453521126760563</cx:pt>
          <cx:pt idx="59">0</cx:pt>
          <cx:pt idx="60">0</cx:pt>
          <cx:pt idx="61">22</cx:pt>
          <cx:pt idx="62">5.7623762376237622</cx:pt>
          <cx:pt idx="63">0</cx:pt>
          <cx:pt idx="64">0</cx:pt>
          <cx:pt idx="65">1.6513761467889909</cx:pt>
          <cx:pt idx="66">0</cx:pt>
          <cx:pt idx="67">11.389548693586699</cx:pt>
          <cx:pt idx="68">5.7206896551724142</cx:pt>
          <cx:pt idx="69">0</cx:pt>
          <cx:pt idx="70">0</cx:pt>
          <cx:pt idx="71">15.157894736842104</cx:pt>
          <cx:pt idx="72">0</cx:pt>
          <cx:pt idx="73">33.321739130434786</cx:pt>
          <cx:pt idx="74">0</cx:pt>
          <cx:pt idx="75">7.211678832116788</cx:pt>
          <cx:pt idx="76">0</cx:pt>
          <cx:pt idx="77">0</cx:pt>
          <cx:pt idx="78">17.502594514455151</cx:pt>
          <cx:pt idx="79">18.919540229885058</cx:pt>
          <cx:pt idx="80">0</cx:pt>
          <cx:pt idx="81">22.461773700305809</cx:pt>
          <cx:pt idx="82">6.8163265306122449</cx:pt>
          <cx:pt idx="83">0</cx:pt>
          <cx:pt idx="84">0</cx:pt>
          <cx:pt idx="85">11.049562682215743</cx:pt>
          <cx:pt idx="86">48.225108225108222</cx:pt>
          <cx:pt idx="87">0</cx:pt>
          <cx:pt idx="88">0</cx:pt>
          <cx:pt idx="89">0</cx:pt>
          <cx:pt idx="90">0</cx:pt>
          <cx:pt idx="91">0</cx:pt>
          <cx:pt idx="92">0</cx:pt>
          <cx:pt idx="93">0</cx:pt>
          <cx:pt idx="94">0</cx:pt>
          <cx:pt idx="95">13.574144486692015</cx:pt>
          <cx:pt idx="96">36.167973124300111</cx:pt>
          <cx:pt idx="97">38.195232690124861</cx:pt>
          <cx:pt idx="98">0</cx:pt>
          <cx:pt idx="99">70</cx:pt>
          <cx:pt idx="100">0</cx:pt>
          <cx:pt idx="101">0</cx:pt>
          <cx:pt idx="102">51.160714285714285</cx:pt>
          <cx:pt idx="103">32.942196531791907</cx:pt>
          <cx:pt idx="104">43.981818181818184</cx:pt>
          <cx:pt idx="105">0</cx:pt>
          <cx:pt idx="106">0</cx:pt>
          <cx:pt idx="107">16.377314814814813</cx:pt>
          <cx:pt idx="108">17.199999999999999</cx:pt>
          <cx:pt idx="109">51</cx:pt>
          <cx:pt idx="110">18.949640287769785</cx:pt>
          <cx:pt idx="111">7.333333333333333</cx:pt>
          <cx:pt idx="112">0</cx:pt>
          <cx:pt idx="113">0</cx:pt>
          <cx:pt idx="114">7.2307692307692308</cx:pt>
          <cx:pt idx="115">0</cx:pt>
          <cx:pt idx="116">0</cx:pt>
          <cx:pt idx="117">7.9413875598086126</cx:pt>
          <cx:pt idx="118">0</cx:pt>
          <cx:pt idx="119">0</cx:pt>
          <cx:pt idx="120">0</cx:pt>
          <cx:pt idx="121">0</cx:pt>
          <cx:pt idx="122">22</cx:pt>
          <cx:pt idx="123">11.339184305627258</cx:pt>
          <cx:pt idx="124">0</cx:pt>
          <cx:pt idx="125">0</cx:pt>
          <cx:pt idx="126">0</cx:pt>
          <cx:pt idx="127">0</cx:pt>
          <cx:pt idx="128">13.224508886810103</cx:pt>
          <cx:pt idx="129">8.1422924901185763</cx:pt>
          <cx:pt idx="130">0</cx:pt>
          <cx:pt idx="131">11.3125</cx:pt>
          <cx:pt idx="132">0</cx:pt>
        </cx:lvl>
      </cx:numDim>
    </cx:data>
    <cx:data id="1">
      <cx:numDim type="val">
        <cx:f>'Idea #7 finished'!$N$19:$N$151</cx:f>
        <cx:lvl ptCount="133" formatCode="General">
          <cx:pt idx="0">54.55298013245033</cx:pt>
          <cx:pt idx="1">44.408163265306122</cx:pt>
          <cx:pt idx="2">0</cx:pt>
          <cx:pt idx="3">0</cx:pt>
          <cx:pt idx="4">0</cx:pt>
          <cx:pt idx="5">12.21830985915493</cx:pt>
          <cx:pt idx="6">60.887902330743621</cx:pt>
          <cx:pt idx="7">0</cx:pt>
          <cx:pt idx="8">0</cx:pt>
          <cx:pt idx="9">0</cx:pt>
          <cx:pt idx="10">0</cx:pt>
          <cx:pt idx="11">38.393162393162392</cx:pt>
          <cx:pt idx="12">0</cx:pt>
          <cx:pt idx="13">69.5</cx:pt>
          <cx:pt idx="14">0</cx:pt>
          <cx:pt idx="15">53.23890186915888</cx:pt>
          <cx:pt idx="16">69.333333333333329</cx:pt>
          <cx:pt idx="17">0</cx:pt>
          <cx:pt idx="18">75.184126984126991</cx:pt>
          <cx:pt idx="19">0</cx:pt>
          <cx:pt idx="20">63.268939393939391</cx:pt>
          <cx:pt idx="21">110</cx:pt>
          <cx:pt idx="22">18.742257217847769</cx:pt>
          <cx:pt idx="23">43.443661971830984</cx:pt>
          <cx:pt idx="24">72</cx:pt>
          <cx:pt idx="25">0</cx:pt>
          <cx:pt idx="26">48.058823529411768</cx:pt>
          <cx:pt idx="27">115.66666666666667</cx:pt>
          <cx:pt idx="28">17.666666666666668</cx:pt>
          <cx:pt idx="29">84.671641791044777</cx:pt>
          <cx:pt idx="30">42.352941176470587</cx:pt>
          <cx:pt idx="31">18.300671671276174</cx:pt>
          <cx:pt idx="32">0</cx:pt>
          <cx:pt idx="33">36.273291925465841</cx:pt>
          <cx:pt idx="34">0</cx:pt>
          <cx:pt idx="35">0</cx:pt>
          <cx:pt idx="36">0</cx:pt>
          <cx:pt idx="37">122.57142857142857</cx:pt>
          <cx:pt idx="38">0</cx:pt>
          <cx:pt idx="39">15.568627450980392</cx:pt>
          <cx:pt idx="40">89</cx:pt>
          <cx:pt idx="41">20.717908082408876</cx:pt>
          <cx:pt idx="42">0</cx:pt>
          <cx:pt idx="43">110.85714285714286</cx:pt>
          <cx:pt idx="44">26.136054421768709</cx:pt>
          <cx:pt idx="45">0.54211843202668886</cx:pt>
          <cx:pt idx="46">0</cx:pt>
          <cx:pt idx="47">0</cx:pt>
          <cx:pt idx="48">0</cx:pt>
          <cx:pt idx="49">44.129281767955803</cx:pt>
          <cx:pt idx="50">0</cx:pt>
          <cx:pt idx="51">59.885074626865674</cx:pt>
          <cx:pt idx="52">0</cx:pt>
          <cx:pt idx="53">6.5384615384615383</cx:pt>
          <cx:pt idx="54">57.41988950276243</cx:pt>
          <cx:pt idx="55">0</cx:pt>
          <cx:pt idx="56">7.6152073732718897</cx:pt>
          <cx:pt idx="57">0</cx:pt>
          <cx:pt idx="58">59.171830985915491</cx:pt>
          <cx:pt idx="59">100</cx:pt>
          <cx:pt idx="60">0</cx:pt>
          <cx:pt idx="61">48.5</cx:pt>
          <cx:pt idx="62">49.207920792079207</cx:pt>
          <cx:pt idx="63">0</cx:pt>
          <cx:pt idx="64">85</cx:pt>
          <cx:pt idx="65">0</cx:pt>
          <cx:pt idx="66">0</cx:pt>
          <cx:pt idx="67">55.213776722090259</cx:pt>
          <cx:pt idx="68">54.889655172413796</cx:pt>
          <cx:pt idx="69">144</cx:pt>
          <cx:pt idx="70">0</cx:pt>
          <cx:pt idx="71">14.315789473684211</cx:pt>
          <cx:pt idx="72">0</cx:pt>
          <cx:pt idx="73">42.939130434782612</cx:pt>
          <cx:pt idx="74">112.90322580645162</cx:pt>
          <cx:pt idx="75">34.637122002085505</cx:pt>
          <cx:pt idx="76">45</cx:pt>
          <cx:pt idx="77">0</cx:pt>
          <cx:pt idx="78">53.123795404002962</cx:pt>
          <cx:pt idx="79">53.919540229885058</cx:pt>
          <cx:pt idx="80">0</cx:pt>
          <cx:pt idx="81">10.782874617737003</cx:pt>
          <cx:pt idx="82">34.139941690962097</cx:pt>
          <cx:pt idx="83">0</cx:pt>
          <cx:pt idx="84">0</cx:pt>
          <cx:pt idx="85">29.814868804664723</cx:pt>
          <cx:pt idx="86">81.867965367965368</cx:pt>
          <cx:pt idx="87">0</cx:pt>
          <cx:pt idx="88">0</cx:pt>
          <cx:pt idx="89">0</cx:pt>
          <cx:pt idx="90">0</cx:pt>
          <cx:pt idx="91">0</cx:pt>
          <cx:pt idx="92">0</cx:pt>
          <cx:pt idx="93">87.540816326530617</cx:pt>
          <cx:pt idx="94">0</cx:pt>
          <cx:pt idx="95">43.385931558935361</cx:pt>
          <cx:pt idx="96">56.783874580067192</cx:pt>
          <cx:pt idx="97">6.603859250851305</cx:pt>
          <cx:pt idx="98">0</cx:pt>
          <cx:pt idx="99">0</cx:pt>
          <cx:pt idx="100">0</cx:pt>
          <cx:pt idx="101">0</cx:pt>
          <cx:pt idx="102">61.339285714285715</cx:pt>
          <cx:pt idx="103">69.179190751445091</cx:pt>
          <cx:pt idx="104">0</cx:pt>
          <cx:pt idx="105">0</cx:pt>
          <cx:pt idx="106">0</cx:pt>
          <cx:pt idx="107">53.532407407407405</cx:pt>
          <cx:pt idx="108">0</cx:pt>
          <cx:pt idx="109">0</cx:pt>
          <cx:pt idx="110">46.690647482014391</cx:pt>
          <cx:pt idx="111">27.714285714285715</cx:pt>
          <cx:pt idx="112">0</cx:pt>
          <cx:pt idx="113">0</cx:pt>
          <cx:pt idx="114">0</cx:pt>
          <cx:pt idx="115">0</cx:pt>
          <cx:pt idx="116">93</cx:pt>
          <cx:pt idx="117">57.470095693779903</cx:pt>
          <cx:pt idx="118">0</cx:pt>
          <cx:pt idx="119">33.598058252427187</cx:pt>
          <cx:pt idx="120">0</cx:pt>
          <cx:pt idx="121">0</cx:pt>
          <cx:pt idx="122">49</cx:pt>
          <cx:pt idx="123">24.265358802271553</cx:pt>
          <cx:pt idx="124">0</cx:pt>
          <cx:pt idx="125">0</cx:pt>
          <cx:pt idx="126">0</cx:pt>
          <cx:pt idx="127">0</cx:pt>
          <cx:pt idx="128">45.820392890551915</cx:pt>
          <cx:pt idx="129">51.1501976284585</cx:pt>
          <cx:pt idx="130">0</cx:pt>
          <cx:pt idx="131">11.125</cx:pt>
          <cx:pt idx="132">0</cx:pt>
        </cx:lvl>
      </cx:numDim>
    </cx:data>
  </cx:chartData>
  <cx:chart>
    <cx:title pos="t" align="ctr" overlay="0"/>
    <cx:plotArea>
      <cx:plotAreaRegion>
        <cx:series layoutId="clusteredColumn" uniqueId="{60962740-7754-A94F-AA8D-9419CD37FD55}" formatIdx="0">
          <cx:tx>
            <cx:txData>
              <cx:f>'Idea #7 finished'!$M$18</cx:f>
              <cx:v>Average of 2D Passenger Volume</cx:v>
            </cx:txData>
          </cx:tx>
          <cx:dataId val="0"/>
          <cx:layoutPr>
            <cx:binning intervalClosed="r"/>
          </cx:layoutPr>
        </cx:series>
        <cx:series layoutId="clusteredColumn" hidden="1" uniqueId="{D05F4613-155A-954C-B9ED-E42A53D03A50}" formatIdx="1">
          <cx:tx>
            <cx:txData>
              <cx:f>'Idea #7 finished'!$N$18</cx:f>
              <cx:v>Average of 4D Passenger Volume</cx:v>
            </cx:txData>
          </cx:tx>
          <cx:dataId val="1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'idea #4 finished'!$T$7:$T$140</cx:f>
        <cx:lvl ptCount="134">
          <cx:pt idx="0">Acura</cx:pt>
          <cx:pt idx="1">Alfa Romeo</cx:pt>
          <cx:pt idx="2">AM General</cx:pt>
          <cx:pt idx="3">American Motors Corporation</cx:pt>
          <cx:pt idx="4">ASC Incorporated</cx:pt>
          <cx:pt idx="5">Aston Martin</cx:pt>
          <cx:pt idx="6">Audi</cx:pt>
          <cx:pt idx="7">Aurora Cars Ltd</cx:pt>
          <cx:pt idx="8">Autokraft Limited</cx:pt>
          <cx:pt idx="9">Avanti Motor Corporation</cx:pt>
          <cx:pt idx="10">Azure Dynamics</cx:pt>
          <cx:pt idx="11">Bentley</cx:pt>
          <cx:pt idx="12">Bertone</cx:pt>
          <cx:pt idx="13">Bill Dovell Motor Car Company</cx:pt>
          <cx:pt idx="14">Bitter Gmbh and Co. Kg</cx:pt>
          <cx:pt idx="15">BMW</cx:pt>
          <cx:pt idx="16">BMW Alpina</cx:pt>
          <cx:pt idx="17">Bugatti</cx:pt>
          <cx:pt idx="18">Buick</cx:pt>
          <cx:pt idx="19">BYD</cx:pt>
          <cx:pt idx="20">Cadillac</cx:pt>
          <cx:pt idx="21">CCC Engineering</cx:pt>
          <cx:pt idx="22">Chevrolet</cx:pt>
          <cx:pt idx="23">Chrysler</cx:pt>
          <cx:pt idx="24">CODA Automotive</cx:pt>
          <cx:pt idx="25">Consulier Industries Inc</cx:pt>
          <cx:pt idx="26">CX Automotive</cx:pt>
          <cx:pt idx="27">Dabryan Coach Builders Inc</cx:pt>
          <cx:pt idx="28">Dacia</cx:pt>
          <cx:pt idx="29">Daewoo</cx:pt>
          <cx:pt idx="30">Daihatsu</cx:pt>
          <cx:pt idx="31">Dodge</cx:pt>
          <cx:pt idx="32">E. P. Dutton, Inc.</cx:pt>
          <cx:pt idx="33">Eagle</cx:pt>
          <cx:pt idx="34">Environmental Rsch and Devp Corp</cx:pt>
          <cx:pt idx="35">Evans Automobiles</cx:pt>
          <cx:pt idx="36">Excalibur Autos</cx:pt>
          <cx:pt idx="37">Federal Coach</cx:pt>
          <cx:pt idx="38">Ferrari</cx:pt>
          <cx:pt idx="39">Fiat</cx:pt>
          <cx:pt idx="40">Fisker</cx:pt>
          <cx:pt idx="41">Ford</cx:pt>
          <cx:pt idx="42">General Motors</cx:pt>
          <cx:pt idx="43">Genesis</cx:pt>
          <cx:pt idx="44">Geo</cx:pt>
          <cx:pt idx="45">GMC</cx:pt>
          <cx:pt idx="46">Goldacre</cx:pt>
          <cx:pt idx="47">Grumman Allied Industries</cx:pt>
          <cx:pt idx="48">Grumman Olson</cx:pt>
          <cx:pt idx="49">Honda</cx:pt>
          <cx:pt idx="50">Hummer</cx:pt>
          <cx:pt idx="51">Hyundai</cx:pt>
          <cx:pt idx="52">Import Foreign Auto Sales Inc</cx:pt>
          <cx:pt idx="53">Import Trade Services</cx:pt>
          <cx:pt idx="54">Infiniti</cx:pt>
          <cx:pt idx="55">Isis Imports Ltd</cx:pt>
          <cx:pt idx="56">Isuzu</cx:pt>
          <cx:pt idx="57">J.K. Motors</cx:pt>
          <cx:pt idx="58">Jaguar</cx:pt>
          <cx:pt idx="59">JBA Motorcars, Inc.</cx:pt>
          <cx:pt idx="60">Jeep</cx:pt>
          <cx:pt idx="61">Kenyon Corporation Of America</cx:pt>
          <cx:pt idx="62">Kia</cx:pt>
          <cx:pt idx="63">Laforza Automobile Inc</cx:pt>
          <cx:pt idx="64">Lambda Control Systems</cx:pt>
          <cx:pt idx="65">Lamborghini</cx:pt>
          <cx:pt idx="66">Land Rover</cx:pt>
          <cx:pt idx="67">Lexus</cx:pt>
          <cx:pt idx="68">Lincoln</cx:pt>
          <cx:pt idx="69">London Coach Co Inc</cx:pt>
          <cx:pt idx="70">London Taxi</cx:pt>
          <cx:pt idx="71">Lotus</cx:pt>
          <cx:pt idx="72">Mahindra</cx:pt>
          <cx:pt idx="73">Maserati</cx:pt>
          <cx:pt idx="74">Maybach</cx:pt>
          <cx:pt idx="75">Mazda</cx:pt>
          <cx:pt idx="76">Mcevoy Motors</cx:pt>
          <cx:pt idx="77">McLaren Automotive</cx:pt>
          <cx:pt idx="78">Mercedes-Benz</cx:pt>
          <cx:pt idx="79">Mercury</cx:pt>
          <cx:pt idx="80">Merkur</cx:pt>
          <cx:pt idx="81">MINI</cx:pt>
          <cx:pt idx="82">Mitsubishi</cx:pt>
          <cx:pt idx="83">Mobility Ventures LLC</cx:pt>
          <cx:pt idx="84">Morgan</cx:pt>
          <cx:pt idx="85">Nissan</cx:pt>
          <cx:pt idx="86">Oldsmobile</cx:pt>
          <cx:pt idx="87">Pagani</cx:pt>
          <cx:pt idx="88">Panos</cx:pt>
          <cx:pt idx="89">Panoz Auto-Development</cx:pt>
          <cx:pt idx="90">Panther Car Company Limited</cx:pt>
          <cx:pt idx="91">PAS Inc - GMC</cx:pt>
          <cx:pt idx="92">PAS, Inc</cx:pt>
          <cx:pt idx="93">Peugeot</cx:pt>
          <cx:pt idx="94">Pininfarina</cx:pt>
          <cx:pt idx="95">Plymouth</cx:pt>
          <cx:pt idx="96">Pontiac</cx:pt>
          <cx:pt idx="97">Porsche</cx:pt>
          <cx:pt idx="98">Quantum Technologies</cx:pt>
          <cx:pt idx="99">Qvale</cx:pt>
          <cx:pt idx="100">Ram</cx:pt>
          <cx:pt idx="101">Red Shift Ltd.</cx:pt>
          <cx:pt idx="102">Renault</cx:pt>
          <cx:pt idx="103">Rolls-Royce</cx:pt>
          <cx:pt idx="104">Roush Performance</cx:pt>
          <cx:pt idx="105">Ruf Automobile Gmbh</cx:pt>
          <cx:pt idx="106">S and S Coach Company  E.p. Dutton</cx:pt>
          <cx:pt idx="107">Saab</cx:pt>
          <cx:pt idx="108">Saleen</cx:pt>
          <cx:pt idx="109">Saleen Performance</cx:pt>
          <cx:pt idx="110">Saturn</cx:pt>
          <cx:pt idx="111">Scion</cx:pt>
          <cx:pt idx="112">Shelby</cx:pt>
          <cx:pt idx="113">smart</cx:pt>
          <cx:pt idx="114">Spyker</cx:pt>
          <cx:pt idx="115">SRT</cx:pt>
          <cx:pt idx="116">Sterling</cx:pt>
          <cx:pt idx="117">Subaru</cx:pt>
          <cx:pt idx="118">Superior Coaches Div E.p. Dutton</cx:pt>
          <cx:pt idx="119">Suzuki</cx:pt>
          <cx:pt idx="120">Tecstar, LP</cx:pt>
          <cx:pt idx="121">Tesla</cx:pt>
          <cx:pt idx="122">Texas Coach Company</cx:pt>
          <cx:pt idx="123">Toyota</cx:pt>
          <cx:pt idx="124">TVR Engineering Ltd</cx:pt>
          <cx:pt idx="125">Vector</cx:pt>
          <cx:pt idx="126">Vixen Motor Company</cx:pt>
          <cx:pt idx="127">Volga Associated Automobile</cx:pt>
          <cx:pt idx="128">Volkswagen</cx:pt>
          <cx:pt idx="129">Volvo</cx:pt>
          <cx:pt idx="130">VPG</cx:pt>
          <cx:pt idx="131">Wallace Environmental</cx:pt>
          <cx:pt idx="132">Yugo</cx:pt>
          <cx:pt idx="133">(blank)</cx:pt>
        </cx:lvl>
      </cx:strDim>
      <cx:numDim type="val">
        <cx:f>'idea #4 finished'!$U$7:$U$140</cx:f>
        <cx:lvl ptCount="134" formatCode="General">
          <cx:pt idx="0">1937.2516556291391</cx:pt>
          <cx:pt idx="1">1989.795918367347</cx:pt>
          <cx:pt idx="2">2400</cx:pt>
          <cx:pt idx="3">1966.6666666666667</cx:pt>
          <cx:pt idx="4">2650</cx:pt>
          <cx:pt idx="5">3186.9718309859154</cx:pt>
          <cx:pt idx="6">2091.2874583795783</cx:pt>
          <cx:pt idx="7">2350</cx:pt>
          <cx:pt idx="8">2350</cx:pt>
          <cx:pt idx="9">2125</cx:pt>
          <cx:pt idx="10">1050</cx:pt>
          <cx:pt idx="11">3250.4273504273506</cx:pt>
          <cx:pt idx="12">1600</cx:pt>
          <cx:pt idx="13">2000</cx:pt>
          <cx:pt idx="14">2570</cx:pt>
          <cx:pt idx="15">2120.7067757009345</cx:pt>
          <cx:pt idx="16">2700</cx:pt>
          <cx:pt idx="17">4250</cx:pt>
          <cx:pt idx="18">1751.984126984127</cx:pt>
          <cx:pt idx="19">1012.5</cx:pt>
          <cx:pt idx="20">2094.6022727272725</cx:pt>
          <cx:pt idx="21">2350</cx:pt>
          <cx:pt idx="22">2032.7165354330709</cx:pt>
          <cx:pt idx="23">1833.5915492957747</cx:pt>
          <cx:pt idx="24">900</cx:pt>
          <cx:pt idx="25">1650</cx:pt>
          <cx:pt idx="26">2567.6470588235293</cx:pt>
          <cx:pt idx="27">2150</cx:pt>
          <cx:pt idx="28">1500</cx:pt>
          <cx:pt idx="29">1522.3880597014925</cx:pt>
          <cx:pt idx="30">1229.4117647058824</cx:pt>
          <cx:pt idx="31">2207.8822599762939</cx:pt>
          <cx:pt idx="32">2050</cx:pt>
          <cx:pt idx="33">1703.416149068323</cx:pt>
          <cx:pt idx="34">2650</cx:pt>
          <cx:pt idx="35">1850</cx:pt>
          <cx:pt idx="36">3000</cx:pt>
          <cx:pt idx="37">2296.4285714285716</cx:pt>
          <cx:pt idx="38">3331.2796208530804</cx:pt>
          <cx:pt idx="39">1363.7254901960785</cx:pt>
          <cx:pt idx="40">2100</cx:pt>
          <cx:pt idx="41">2030.9667194928684</cx:pt>
          <cx:pt idx="42">1950</cx:pt>
          <cx:pt idx="43">2085.7142857142858</cx:pt>
          <cx:pt idx="44">1336.0544217687075</cx:pt>
          <cx:pt idx="45">2251.9182652210175</cx:pt>
          <cx:pt idx="46">2350</cx:pt>
          <cx:pt idx="47">2050</cx:pt>
          <cx:pt idx="48">1362.5</cx:pt>
          <cx:pt idx="49">1417.4585635359117</cx:pt>
          <cx:pt idx="50">2326.3157894736842</cx:pt>
          <cx:pt idx="51">1532.2388059701493</cx:pt>
          <cx:pt idx="52">1850</cx:pt>
          <cx:pt idx="53">2580.7692307692309</cx:pt>
          <cx:pt idx="54">2110.0828729281766</cx:pt>
          <cx:pt idx="55">2100</cx:pt>
          <cx:pt idx="56">1923.3870967741937</cx:pt>
          <cx:pt idx="57">2525</cx:pt>
          <cx:pt idx="58">2329.4366197183099</cx:pt>
          <cx:pt idx="59">2350</cx:pt>
          <cx:pt idx="60">1982.7262044653348</cx:pt>
          <cx:pt idx="61">2500</cx:pt>
          <cx:pt idx="62">1527.4257425742574</cx:pt>
          <cx:pt idx="63">3200</cx:pt>
          <cx:pt idx="64">2050</cx:pt>
          <cx:pt idx="65">3588.0733944954127</cx:pt>
          <cx:pt idx="66">2721.7105263157896</cx:pt>
          <cx:pt idx="67">2022.209026128266</cx:pt>
          <cx:pt idx="68">2012.9310344827586</cx:pt>
          <cx:pt idx="69">2200</cx:pt>
          <cx:pt idx="70">1750</cx:pt>
          <cx:pt idx="71">2096.4912280701756</cx:pt>
          <cx:pt idx="72">1950</cx:pt>
          <cx:pt idx="73">2886.9565217391305</cx:pt>
          <cx:pt idx="74">3451.6129032258063</cx:pt>
          <cx:pt idx="75">1711.053180396246</cx:pt>
          <cx:pt idx="76">1783.3333333333333</cx:pt>
          <cx:pt idx="77">2350</cx:pt>
          <cx:pt idx="78">2334.988880652335</cx:pt>
          <cx:pt idx="79">1722.0032840722497</cx:pt>
          <cx:pt idx="80">1935.7142857142858</cx:pt>
          <cx:pt idx="81">1499.5412844036698</cx:pt>
          <cx:pt idx="82">1788.2410106899904</cx:pt>
          <cx:pt idx="83">2375</cx:pt>
          <cx:pt idx="84">2500</cx:pt>
          <cx:pt idx="85">1844.0597667638483</cx:pt>
          <cx:pt idx="86">1759.1991341991343</cx:pt>
          <cx:pt idx="87">3250</cx:pt>
          <cx:pt idx="88">2350</cx:pt>
          <cx:pt idx="89">1600</cx:pt>
          <cx:pt idx="90">1725</cx:pt>
          <cx:pt idx="91">2800</cx:pt>
          <cx:pt idx="92">3000</cx:pt>
          <cx:pt idx="93">1925.5102040816328</cx:pt>
          <cx:pt idx="94">1725</cx:pt>
          <cx:pt idx="95">1688.0228136882129</cx:pt>
          <cx:pt idx="96">1692.3852183650615</cx:pt>
          <cx:pt idx="97">2197.7298524404086</cx:pt>
          <cx:pt idx="98">1650</cx:pt>
          <cx:pt idx="99">1650</cx:pt>
          <cx:pt idx="100">2000</cx:pt>
          <cx:pt idx="101">1850</cx:pt>
          <cx:pt idx="102">1449.1071428571429</cx:pt>
          <cx:pt idx="103">3535.5491329479769</cx:pt>
          <cx:pt idx="104">2949.090909090909</cx:pt>
          <cx:pt idx="105">3250</cx:pt>
          <cx:pt idx="106">3500</cx:pt>
          <cx:pt idx="107">1856.3657407407406</cx:pt>
          <cx:pt idx="108">2360</cx:pt>
          <cx:pt idx="109">3100</cx:pt>
          <cx:pt idx="110">1501.0791366906474</cx:pt>
          <cx:pt idx="111">1326.1904761904761</cx:pt>
          <cx:pt idx="112">2500</cx:pt>
          <cx:pt idx="113">1026.5625</cx:pt>
          <cx:pt idx="114">2373.0769230769229</cx:pt>
          <cx:pt idx="115">2800</cx:pt>
          <cx:pt idx="116">1933.3333333333333</cx:pt>
          <cx:pt idx="117">1658.4928229665072</cx:pt>
          <cx:pt idx="118">3500</cx:pt>
          <cx:pt idx="119">1545.4368932038835</cx:pt>
          <cx:pt idx="120">3250</cx:pt>
          <cx:pt idx="121">698.80952380952385</cx:pt>
          <cx:pt idx="122">2900</cx:pt>
          <cx:pt idx="123">1730.8724832214766</cx:pt>
          <cx:pt idx="124">2350</cx:pt>
          <cx:pt idx="125">5000</cx:pt>
          <cx:pt idx="126">2400</cx:pt>
          <cx:pt idx="127">1850</cx:pt>
          <cx:pt idx="128">1662.6753975678205</cx:pt>
          <cx:pt idx="129">1885.9683794466403</cx:pt>
          <cx:pt idx="130">2370</cx:pt>
          <cx:pt idx="131">3128.125</cx:pt>
          <cx:pt idx="132">1400</cx:pt>
        </cx:lvl>
      </cx:numDim>
    </cx:data>
    <cx:data id="1">
      <cx:strDim type="cat">
        <cx:f>'idea #4 finished'!$T$7:$T$140</cx:f>
        <cx:lvl ptCount="134">
          <cx:pt idx="0">Acura</cx:pt>
          <cx:pt idx="1">Alfa Romeo</cx:pt>
          <cx:pt idx="2">AM General</cx:pt>
          <cx:pt idx="3">American Motors Corporation</cx:pt>
          <cx:pt idx="4">ASC Incorporated</cx:pt>
          <cx:pt idx="5">Aston Martin</cx:pt>
          <cx:pt idx="6">Audi</cx:pt>
          <cx:pt idx="7">Aurora Cars Ltd</cx:pt>
          <cx:pt idx="8">Autokraft Limited</cx:pt>
          <cx:pt idx="9">Avanti Motor Corporation</cx:pt>
          <cx:pt idx="10">Azure Dynamics</cx:pt>
          <cx:pt idx="11">Bentley</cx:pt>
          <cx:pt idx="12">Bertone</cx:pt>
          <cx:pt idx="13">Bill Dovell Motor Car Company</cx:pt>
          <cx:pt idx="14">Bitter Gmbh and Co. Kg</cx:pt>
          <cx:pt idx="15">BMW</cx:pt>
          <cx:pt idx="16">BMW Alpina</cx:pt>
          <cx:pt idx="17">Bugatti</cx:pt>
          <cx:pt idx="18">Buick</cx:pt>
          <cx:pt idx="19">BYD</cx:pt>
          <cx:pt idx="20">Cadillac</cx:pt>
          <cx:pt idx="21">CCC Engineering</cx:pt>
          <cx:pt idx="22">Chevrolet</cx:pt>
          <cx:pt idx="23">Chrysler</cx:pt>
          <cx:pt idx="24">CODA Automotive</cx:pt>
          <cx:pt idx="25">Consulier Industries Inc</cx:pt>
          <cx:pt idx="26">CX Automotive</cx:pt>
          <cx:pt idx="27">Dabryan Coach Builders Inc</cx:pt>
          <cx:pt idx="28">Dacia</cx:pt>
          <cx:pt idx="29">Daewoo</cx:pt>
          <cx:pt idx="30">Daihatsu</cx:pt>
          <cx:pt idx="31">Dodge</cx:pt>
          <cx:pt idx="32">E. P. Dutton, Inc.</cx:pt>
          <cx:pt idx="33">Eagle</cx:pt>
          <cx:pt idx="34">Environmental Rsch and Devp Corp</cx:pt>
          <cx:pt idx="35">Evans Automobiles</cx:pt>
          <cx:pt idx="36">Excalibur Autos</cx:pt>
          <cx:pt idx="37">Federal Coach</cx:pt>
          <cx:pt idx="38">Ferrari</cx:pt>
          <cx:pt idx="39">Fiat</cx:pt>
          <cx:pt idx="40">Fisker</cx:pt>
          <cx:pt idx="41">Ford</cx:pt>
          <cx:pt idx="42">General Motors</cx:pt>
          <cx:pt idx="43">Genesis</cx:pt>
          <cx:pt idx="44">Geo</cx:pt>
          <cx:pt idx="45">GMC</cx:pt>
          <cx:pt idx="46">Goldacre</cx:pt>
          <cx:pt idx="47">Grumman Allied Industries</cx:pt>
          <cx:pt idx="48">Grumman Olson</cx:pt>
          <cx:pt idx="49">Honda</cx:pt>
          <cx:pt idx="50">Hummer</cx:pt>
          <cx:pt idx="51">Hyundai</cx:pt>
          <cx:pt idx="52">Import Foreign Auto Sales Inc</cx:pt>
          <cx:pt idx="53">Import Trade Services</cx:pt>
          <cx:pt idx="54">Infiniti</cx:pt>
          <cx:pt idx="55">Isis Imports Ltd</cx:pt>
          <cx:pt idx="56">Isuzu</cx:pt>
          <cx:pt idx="57">J.K. Motors</cx:pt>
          <cx:pt idx="58">Jaguar</cx:pt>
          <cx:pt idx="59">JBA Motorcars, Inc.</cx:pt>
          <cx:pt idx="60">Jeep</cx:pt>
          <cx:pt idx="61">Kenyon Corporation Of America</cx:pt>
          <cx:pt idx="62">Kia</cx:pt>
          <cx:pt idx="63">Laforza Automobile Inc</cx:pt>
          <cx:pt idx="64">Lambda Control Systems</cx:pt>
          <cx:pt idx="65">Lamborghini</cx:pt>
          <cx:pt idx="66">Land Rover</cx:pt>
          <cx:pt idx="67">Lexus</cx:pt>
          <cx:pt idx="68">Lincoln</cx:pt>
          <cx:pt idx="69">London Coach Co Inc</cx:pt>
          <cx:pt idx="70">London Taxi</cx:pt>
          <cx:pt idx="71">Lotus</cx:pt>
          <cx:pt idx="72">Mahindra</cx:pt>
          <cx:pt idx="73">Maserati</cx:pt>
          <cx:pt idx="74">Maybach</cx:pt>
          <cx:pt idx="75">Mazda</cx:pt>
          <cx:pt idx="76">Mcevoy Motors</cx:pt>
          <cx:pt idx="77">McLaren Automotive</cx:pt>
          <cx:pt idx="78">Mercedes-Benz</cx:pt>
          <cx:pt idx="79">Mercury</cx:pt>
          <cx:pt idx="80">Merkur</cx:pt>
          <cx:pt idx="81">MINI</cx:pt>
          <cx:pt idx="82">Mitsubishi</cx:pt>
          <cx:pt idx="83">Mobility Ventures LLC</cx:pt>
          <cx:pt idx="84">Morgan</cx:pt>
          <cx:pt idx="85">Nissan</cx:pt>
          <cx:pt idx="86">Oldsmobile</cx:pt>
          <cx:pt idx="87">Pagani</cx:pt>
          <cx:pt idx="88">Panos</cx:pt>
          <cx:pt idx="89">Panoz Auto-Development</cx:pt>
          <cx:pt idx="90">Panther Car Company Limited</cx:pt>
          <cx:pt idx="91">PAS Inc - GMC</cx:pt>
          <cx:pt idx="92">PAS, Inc</cx:pt>
          <cx:pt idx="93">Peugeot</cx:pt>
          <cx:pt idx="94">Pininfarina</cx:pt>
          <cx:pt idx="95">Plymouth</cx:pt>
          <cx:pt idx="96">Pontiac</cx:pt>
          <cx:pt idx="97">Porsche</cx:pt>
          <cx:pt idx="98">Quantum Technologies</cx:pt>
          <cx:pt idx="99">Qvale</cx:pt>
          <cx:pt idx="100">Ram</cx:pt>
          <cx:pt idx="101">Red Shift Ltd.</cx:pt>
          <cx:pt idx="102">Renault</cx:pt>
          <cx:pt idx="103">Rolls-Royce</cx:pt>
          <cx:pt idx="104">Roush Performance</cx:pt>
          <cx:pt idx="105">Ruf Automobile Gmbh</cx:pt>
          <cx:pt idx="106">S and S Coach Company  E.p. Dutton</cx:pt>
          <cx:pt idx="107">Saab</cx:pt>
          <cx:pt idx="108">Saleen</cx:pt>
          <cx:pt idx="109">Saleen Performance</cx:pt>
          <cx:pt idx="110">Saturn</cx:pt>
          <cx:pt idx="111">Scion</cx:pt>
          <cx:pt idx="112">Shelby</cx:pt>
          <cx:pt idx="113">smart</cx:pt>
          <cx:pt idx="114">Spyker</cx:pt>
          <cx:pt idx="115">SRT</cx:pt>
          <cx:pt idx="116">Sterling</cx:pt>
          <cx:pt idx="117">Subaru</cx:pt>
          <cx:pt idx="118">Superior Coaches Div E.p. Dutton</cx:pt>
          <cx:pt idx="119">Suzuki</cx:pt>
          <cx:pt idx="120">Tecstar, LP</cx:pt>
          <cx:pt idx="121">Tesla</cx:pt>
          <cx:pt idx="122">Texas Coach Company</cx:pt>
          <cx:pt idx="123">Toyota</cx:pt>
          <cx:pt idx="124">TVR Engineering Ltd</cx:pt>
          <cx:pt idx="125">Vector</cx:pt>
          <cx:pt idx="126">Vixen Motor Company</cx:pt>
          <cx:pt idx="127">Volga Associated Automobile</cx:pt>
          <cx:pt idx="128">Volkswagen</cx:pt>
          <cx:pt idx="129">Volvo</cx:pt>
          <cx:pt idx="130">VPG</cx:pt>
          <cx:pt idx="131">Wallace Environmental</cx:pt>
          <cx:pt idx="132">Yugo</cx:pt>
          <cx:pt idx="133">(blank)</cx:pt>
        </cx:lvl>
      </cx:strDim>
      <cx:numDim type="val">
        <cx:f>'idea #4 finished'!$V$7:$V$140</cx:f>
        <cx:lvl ptCount="134" formatCode="General">
          <cx:pt idx="0">18.897350993377483</cx:pt>
          <cx:pt idx="1">17.530612244897959</cx:pt>
          <cx:pt idx="2">15.166666666666666</cx:pt>
          <cx:pt idx="3">16.296296296296298</cx:pt>
          <cx:pt idx="4">14</cx:pt>
          <cx:pt idx="5">11.316901408450704</cx:pt>
          <cx:pt idx="6">17.430632630410656</cx:pt>
          <cx:pt idx="7">12</cx:pt>
          <cx:pt idx="8">14</cx:pt>
          <cx:pt idx="9">14.5</cx:pt>
          <cx:pt idx="10">62</cx:pt>
          <cx:pt idx="11">10.914529914529915</cx:pt>
          <cx:pt idx="12">20</cx:pt>
          <cx:pt idx="13">17</cx:pt>
          <cx:pt idx="14">13</cx:pt>
          <cx:pt idx="15">17.67464953271028</cx:pt>
          <cx:pt idx="16">13.666666666666666</cx:pt>
          <cx:pt idx="17">8</cx:pt>
          <cx:pt idx="18">17.841269841269842</cx:pt>
          <cx:pt idx="19">63.75</cx:pt>
          <cx:pt idx="20">15.8125</cx:pt>
          <cx:pt idx="21">13</cx:pt>
          <cx:pt idx="22">16.555380577427822</cx:pt>
          <cx:pt idx="23">17.62676056338028</cx:pt>
          <cx:pt idx="24">77</cx:pt>
          <cx:pt idx="25">18</cx:pt>
          <cx:pt idx="26">14.352941176470589</cx:pt>
          <cx:pt idx="27">13.777777777777779</cx:pt>
          <cx:pt idx="28">21</cx:pt>
          <cx:pt idx="29">19.895522388059703</cx:pt>
          <cx:pt idx="30">28.058823529411764</cx:pt>
          <cx:pt idx="31">15.449624654286843</cx:pt>
          <cx:pt idx="32">15</cx:pt>
          <cx:pt idx="33">19.503105590062113</cx:pt>
          <cx:pt idx="34">15</cx:pt>
          <cx:pt idx="35">17</cx:pt>
          <cx:pt idx="36">12</cx:pt>
          <cx:pt idx="37">13.5</cx:pt>
          <cx:pt idx="38">11.009478672985782</cx:pt>
          <cx:pt idx="39">35.431372549019606</cx:pt>
          <cx:pt idx="40">20</cx:pt>
          <cx:pt idx="41">16.81553090332805</cx:pt>
          <cx:pt idx="42">15</cx:pt>
          <cx:pt idx="43">16.285714285714285</cx:pt>
          <cx:pt idx="44">25.721088435374149</cx:pt>
          <cx:pt idx="45">14.475396163469558</cx:pt>
          <cx:pt idx="46">16</cx:pt>
          <cx:pt idx="47">16</cx:pt>
          <cx:pt idx="48">28.5</cx:pt>
          <cx:pt idx="49">24.219889502762431</cx:pt>
          <cx:pt idx="50">13.684210526315789</cx:pt>
          <cx:pt idx="51">21.255223880597015</cx:pt>
          <cx:pt idx="52">18</cx:pt>
          <cx:pt idx="53">14.692307692307692</cx:pt>
          <cx:pt idx="54">17.513812154696133</cx:pt>
          <cx:pt idx="55">16</cx:pt>
          <cx:pt idx="56">17.513824884792626</cx:pt>
          <cx:pt idx="57">12.916666666666666</cx:pt>
          <cx:pt idx="58">15.684507042253522</cx:pt>
          <cx:pt idx="59">15</cx:pt>
          <cx:pt idx="60">16.775558166862513</cx:pt>
          <cx:pt idx="61">13</cx:pt>
          <cx:pt idx="62">21.764356435643563</cx:pt>
          <cx:pt idx="63">10</cx:pt>
          <cx:pt idx="64">16</cx:pt>
          <cx:pt idx="65">10.165137614678899</cx:pt>
          <cx:pt idx="66">13.730263157894736</cx:pt>
          <cx:pt idx="67">19.052256532066508</cx:pt>
          <cx:pt idx="68">16.53448275862069</cx:pt>
          <cx:pt idx="69">16</cx:pt>
          <cx:pt idx="70">21</cx:pt>
          <cx:pt idx="71">17.17543859649123</cx:pt>
          <cx:pt idx="72">19</cx:pt>
          <cx:pt idx="73">12.608695652173912</cx:pt>
          <cx:pt idx="74">10.193548387096774</cx:pt>
          <cx:pt idx="75">19.721584984358707</cx:pt>
          <cx:pt idx="76">18</cx:pt>
          <cx:pt idx="77">15.76923076923077</cx:pt>
          <cx:pt idx="78">16.537435137138623</cx:pt>
          <cx:pt idx="79">18.76847290640394</cx:pt>
          <cx:pt idx="80">16.285714285714285</cx:pt>
          <cx:pt idx="81">25.449541284403669</cx:pt>
          <cx:pt idx="82">19.647230320699709</cx:pt>
          <cx:pt idx="83">12.5</cx:pt>
          <cx:pt idx="84">15</cx:pt>
          <cx:pt idx="85">19.317784256559765</cx:pt>
          <cx:pt idx="86">17.770562770562769</cx:pt>
          <cx:pt idx="87">11</cx:pt>
          <cx:pt idx="88">13</cx:pt>
          <cx:pt idx="89">18</cx:pt>
          <cx:pt idx="90">18.75</cx:pt>
          <cx:pt idx="91">14</cx:pt>
          <cx:pt idx="92">13</cx:pt>
          <cx:pt idx="93">18.163265306122447</cx:pt>
          <cx:pt idx="94">19</cx:pt>
          <cx:pt idx="95">19.758555133079849</cx:pt>
          <cx:pt idx="96">19.216125419932812</cx:pt>
          <cx:pt idx="97">16.83200908059024</cx:pt>
          <cx:pt idx="98">19</cx:pt>
          <cx:pt idx="99">17</cx:pt>
          <cx:pt idx="100">16.081632653061224</cx:pt>
          <cx:pt idx="101">19</cx:pt>
          <cx:pt idx="102">22.517857142857142</cx:pt>
          <cx:pt idx="103">9.8612716763005785</cx:pt>
          <cx:pt idx="104">12.836363636363636</cx:pt>
          <cx:pt idx="105">11</cx:pt>
          <cx:pt idx="106">9</cx:pt>
          <cx:pt idx="107">17.451388888888889</cx:pt>
          <cx:pt idx="108">12.6</cx:pt>
          <cx:pt idx="109">11.4</cx:pt>
          <cx:pt idx="110">20.870503597122301</cx:pt>
          <cx:pt idx="111">25.976190476190474</cx:pt>
          <cx:pt idx="112">15</cx:pt>
          <cx:pt idx="113">59.125</cx:pt>
          <cx:pt idx="114">13.153846153846153</cx:pt>
          <cx:pt idx="115">12</cx:pt>
          <cx:pt idx="116">16.25</cx:pt>
          <cx:pt idx="117">20.144736842105264</cx:pt>
          <cx:pt idx="118">10</cx:pt>
          <cx:pt idx="119">21.44271844660194</cx:pt>
          <cx:pt idx="120">11</cx:pt>
          <cx:pt idx="121">92.19047619047619</cx:pt>
          <cx:pt idx="122">11</cx:pt>
          <cx:pt idx="123">20.181724315952504</cx:pt>
          <cx:pt idx="124">15</cx:pt>
          <cx:pt idx="125">7.25</cx:pt>
          <cx:pt idx="126">15</cx:pt>
          <cx:pt idx="127">18</cx:pt>
          <cx:pt idx="128">21.172123479887745</cx:pt>
          <cx:pt idx="129">18.014492753623188</cx:pt>
          <cx:pt idx="130">12.199999999999999</cx:pt>
          <cx:pt idx="131">12.4375</cx:pt>
          <cx:pt idx="132">23</cx:pt>
        </cx:lvl>
      </cx:numDim>
    </cx:data>
  </cx:chartData>
  <cx:chart>
    <cx:title pos="t" align="ctr" overlay="0"/>
    <cx:plotArea>
      <cx:plotAreaRegion>
        <cx:series layoutId="clusteredColumn" uniqueId="{20EF5186-AE61-AC4B-A696-5F92A81A289D}" formatIdx="0">
          <cx:dataId val="0"/>
          <cx:layoutPr>
            <cx:binning intervalClosed="r"/>
          </cx:layoutPr>
        </cx:series>
        <cx:series layoutId="clusteredColumn" hidden="1" uniqueId="{F0C654EA-1CA3-1D4A-9F96-61E1085AD55A}" formatIdx="1">
          <cx:dataId val="1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A5DD7-FCE3-2644-A570-72BC50540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E6C23-69CF-6C4A-B9CF-240DE7460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7805B-3204-0643-9995-02BB9A3B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BBD2-5B13-8D4F-A682-EDB2DFCAD907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94992-9C29-3F4F-BD05-68470092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A84F-61E1-7247-AF33-D9F26262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BA4F-5884-7F4A-B3ED-C65E1D83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6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DC3B-7BF9-DF4A-803A-00AF0F90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E0B74-87BE-F646-BDC3-5F92AACA2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F2D1E-4214-CC44-A3CE-AAA2F4AA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BBD2-5B13-8D4F-A682-EDB2DFCAD907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16E44-D4D0-5241-86E8-4A824DC1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5B5C5-B938-4643-AA95-F9C44C44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BA4F-5884-7F4A-B3ED-C65E1D83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6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F0AFE6-06E2-FD4D-9CB7-989E010A9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97274-002B-CB4A-88FE-EF1CA18E3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554AD-8BCE-4440-8B6D-A3A94386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BBD2-5B13-8D4F-A682-EDB2DFCAD907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64DAA-54A6-9D46-9FA2-25A14B13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DF86-158B-4147-BAFF-8BA997CB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BA4F-5884-7F4A-B3ED-C65E1D83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4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5CD39-40F2-E149-BE75-3B8E56D4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B191B-A74E-E847-824B-9D7449643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D4523-0FB2-154C-9B12-9E8E2FC2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BBD2-5B13-8D4F-A682-EDB2DFCAD907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AD29E-9547-8B4A-9C75-7DC81B386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4C054-E50E-2D48-8778-07D9E5B5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BA4F-5884-7F4A-B3ED-C65E1D83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8E6C-D3BA-8042-87EE-B0E7AE3D5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FAEB7-4201-7A4E-8DB8-286192FA7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D2457-B785-B349-A970-75AD6DA4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BBD2-5B13-8D4F-A682-EDB2DFCAD907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45F54-319C-2A45-935C-B3A197D5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7CF78-4812-1F4F-89BC-03F1E99C6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BA4F-5884-7F4A-B3ED-C65E1D83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4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907F-EF62-6745-A9F9-9827CEEF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EE1CB-4A3D-5D4A-AB55-3C9B9FC18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E4084-355F-424E-8925-B9CEF8EE5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99F64-76C3-9048-86ED-2651C64C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BBD2-5B13-8D4F-A682-EDB2DFCAD907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76281-9C06-A148-A612-78705D7D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55282-124D-3A4A-A983-A9D12501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BA4F-5884-7F4A-B3ED-C65E1D83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3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F5DEA-5E81-2B4E-831F-31A97C79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052C3-97B0-4342-926E-0AE78C9C5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2F787-6A30-804B-AF76-610270D7C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579AD0-1FC7-CE4A-883A-2B80E60A5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6FA48C-926F-5E45-80AE-B50E0E37C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12BD0-BCCF-F64D-9AE7-AAD55C3AD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BBD2-5B13-8D4F-A682-EDB2DFCAD907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C70F4-A9AE-974A-9D80-84F0BA11C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FA301D-ED47-A549-84DA-B4A6576A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BA4F-5884-7F4A-B3ED-C65E1D83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5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9E4EB-2F15-1146-B9F3-E6E8417C8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BCD6D-F1B3-014A-83E8-8F3CE1A9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BBD2-5B13-8D4F-A682-EDB2DFCAD907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3A092-DFAC-144B-BF3E-691295604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B2BAC-B23D-A44A-9DCD-550D8CFE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BA4F-5884-7F4A-B3ED-C65E1D83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2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FC8D64-BE5D-3E44-B21E-C6AD00A41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BBD2-5B13-8D4F-A682-EDB2DFCAD907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662688-8295-794C-B047-763E9C8D6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0609F-493C-EA4B-A663-E536A7E3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BA4F-5884-7F4A-B3ED-C65E1D83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8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6584F-E312-3A41-9754-720E8727F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45D0A-FD42-264E-84F7-B3A29BE81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D03AB-AA7D-484A-A778-A35FE0AD0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E1733-ADC8-B14B-8787-A62DE9D1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BBD2-5B13-8D4F-A682-EDB2DFCAD907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99095-8EA9-374A-BCD7-E19DF9EE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95018-FD17-E94E-B4C0-B21325D00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BA4F-5884-7F4A-B3ED-C65E1D83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8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32E0-C732-A347-B362-3097D0819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5B40BA-C7F5-C54A-9237-40AA7EBC3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E7390-9B63-9344-8645-5FD849527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06727-321E-E945-A75D-DFAF32A1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BBD2-5B13-8D4F-A682-EDB2DFCAD907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CE2DA-227E-DE45-BE9E-72586933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7721E-7660-C847-865C-9F1C56CCB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BA4F-5884-7F4A-B3ED-C65E1D83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88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4A4A72-1B63-5C42-B57F-D05C4A899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A17C3-81B1-BE4E-BB50-9282DDC06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B79C5-5C3A-094C-83F9-C112675AA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BBD2-5B13-8D4F-A682-EDB2DFCAD907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8AEB9-4AAA-BA4A-B1ED-C13FE73ED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2EEFC-845A-5742-BDD2-43757ADBA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7BA4F-5884-7F4A-B3ED-C65E1D83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0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AE5946-3FE5-EC4A-9EA9-8F408B59E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CAPSTONE 2 A/B TESTING!!!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89B49-39E2-FE45-B002-62D70CF22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BY: Philip Stewart Jr.</a:t>
            </a:r>
          </a:p>
        </p:txBody>
      </p:sp>
    </p:spTree>
    <p:extLst>
      <p:ext uri="{BB962C8B-B14F-4D97-AF65-F5344CB8AC3E}">
        <p14:creationId xmlns:p14="http://schemas.microsoft.com/office/powerpoint/2010/main" val="402159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747C9-ECBF-2845-94DD-748E1E6A7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3059" y="958200"/>
            <a:ext cx="4523424" cy="2470800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5400" dirty="0"/>
            </a:br>
            <a:r>
              <a:rPr lang="en-US" sz="5400" dirty="0"/>
              <a:t>My first assumptions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67A60-5A8E-4937-A59E-35EF108101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7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79702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FC54C4-8A23-A248-B11D-BA0C73AF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H</a:t>
            </a:r>
            <a:r>
              <a:rPr lang="en-US" baseline="-25000" dirty="0">
                <a:highlight>
                  <a:srgbClr val="FFFF00"/>
                </a:highlight>
              </a:rPr>
              <a:t>o</a:t>
            </a:r>
            <a:r>
              <a:rPr lang="en-US" dirty="0">
                <a:highlight>
                  <a:srgbClr val="FFFF00"/>
                </a:highlight>
              </a:rPr>
              <a:t>: p₁ - p₂ = 0  </a:t>
            </a:r>
            <a:br>
              <a:rPr lang="en-US" dirty="0">
                <a:solidFill>
                  <a:srgbClr val="333333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</a:br>
            <a:r>
              <a:rPr lang="en-US" dirty="0">
                <a:solidFill>
                  <a:srgbClr val="333333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Hₐ: p₁ - p₂ ≠ 0 </a:t>
            </a:r>
            <a:endParaRPr lang="en-US" sz="4400" kern="1200" dirty="0">
              <a:solidFill>
                <a:srgbClr val="FFFFFF"/>
              </a:solidFill>
              <a:highlight>
                <a:srgbClr val="FFFF00"/>
              </a:highligh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FA95A17-49D6-F84F-8D66-906537A8C8C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43948283"/>
              </p:ext>
            </p:extLst>
          </p:nvPr>
        </p:nvGraphicFramePr>
        <p:xfrm>
          <a:off x="5194300" y="469900"/>
          <a:ext cx="6502400" cy="621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502400">
                  <a:extLst>
                    <a:ext uri="{9D8B030D-6E8A-4147-A177-3AD203B41FA5}">
                      <a16:colId xmlns:a16="http://schemas.microsoft.com/office/drawing/2014/main" val="6299284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</a:rPr>
                        <a:t>My test results shows my confidence  level is .60 so I the reject null. My p-value result is 0 city vs Highway MPG.</a:t>
                      </a:r>
                    </a:p>
                  </a:txBody>
                  <a:tcPr marL="12280" marR="12280" marT="12280" marB="0" anchor="b"/>
                </a:tc>
                <a:extLst>
                  <a:ext uri="{0D108BD9-81ED-4DB2-BD59-A6C34878D82A}">
                    <a16:rowId xmlns:a16="http://schemas.microsoft.com/office/drawing/2014/main" val="2963599868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0EF11D0-E20F-1844-90FF-3D1C565D086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7238582"/>
              </p:ext>
            </p:extLst>
          </p:nvPr>
        </p:nvGraphicFramePr>
        <p:xfrm>
          <a:off x="5194300" y="1155700"/>
          <a:ext cx="65024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947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C4330-F737-0E4D-A956-145717DD9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My second Assumptions</a:t>
            </a:r>
          </a:p>
        </p:txBody>
      </p:sp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8864067D-81B8-460B-822D-4C9CD0B51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2700" y="591670"/>
            <a:ext cx="2742004" cy="2742004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06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5D0C7-74A6-C240-B6E1-AC6D99459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3000"/>
              <a:t>My hypothesis is 2D has a bigger volume than 4D volume I reject the null because the test results gave a p-value below the confidence level and it proves that there is a skew in the graph.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4959A6E8-95A8-6B44-B041-1C7BE139C69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40515265"/>
                  </p:ext>
                </p:extLst>
              </p:nvPr>
            </p:nvGraphicFramePr>
            <p:xfrm>
              <a:off x="904602" y="3017519"/>
              <a:ext cx="10378440" cy="320990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4959A6E8-95A8-6B44-B041-1C7BE139C6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4602" y="3017519"/>
                <a:ext cx="10378440" cy="320990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033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D0A5-CBB9-2349-9787-3691B014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My Last Assumptions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BBD41-817A-4527-A00C-52B6DA309F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7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9453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C9EA0B-D220-884E-B5C3-24FD1352B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sz="3100" dirty="0"/>
              <a:t>My hypothesis is Annual cost vs city MPG. As my results show I reject the null because the p-value is above the confidence level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D044220C-75B1-ED4E-891C-AF4BA6AB9C4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75118222"/>
                  </p:ext>
                </p:extLst>
              </p:nvPr>
            </p:nvGraphicFramePr>
            <p:xfrm>
              <a:off x="838200" y="1650222"/>
              <a:ext cx="10506456" cy="458494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D044220C-75B1-ED4E-891C-AF4BA6AB9C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650222"/>
                <a:ext cx="10506456" cy="45849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9464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07D9-F49D-FF48-BCAD-ED3E0702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287EE-DBAD-9C48-9E1F-2EEE802EC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you can see I performed my hypothesis on the Data concerning the fuel economy.</a:t>
            </a:r>
          </a:p>
          <a:p>
            <a:r>
              <a:rPr lang="en-US" dirty="0"/>
              <a:t>I came up with the results that I’ve shown forth in this presentation. </a:t>
            </a:r>
          </a:p>
        </p:txBody>
      </p:sp>
    </p:spTree>
    <p:extLst>
      <p:ext uri="{BB962C8B-B14F-4D97-AF65-F5344CB8AC3E}">
        <p14:creationId xmlns:p14="http://schemas.microsoft.com/office/powerpoint/2010/main" val="2251475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170</Words>
  <Application>Microsoft Macintosh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CAPSTONE 2 A/B TESTING!!!</vt:lpstr>
      <vt:lpstr> My first assumptions</vt:lpstr>
      <vt:lpstr>Ho: p₁ - p₂ = 0   Hₐ: p₁ - p₂ ≠ 0 </vt:lpstr>
      <vt:lpstr>My second Assumptions</vt:lpstr>
      <vt:lpstr>My hypothesis is 2D has a bigger volume than 4D volume I reject the null because the test results gave a p-value below the confidence level and it proves that there is a skew in the graph.</vt:lpstr>
      <vt:lpstr>My Last Assumptions</vt:lpstr>
      <vt:lpstr>My hypothesis is Annual cost vs city MPG. As my results show I reject the null because the p-value is above the confidence level </vt:lpstr>
      <vt:lpstr>In 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2 A/B TESTING!!!</dc:title>
  <dc:creator>philip stewart</dc:creator>
  <cp:lastModifiedBy>philip stewart</cp:lastModifiedBy>
  <cp:revision>3</cp:revision>
  <dcterms:created xsi:type="dcterms:W3CDTF">2020-11-13T13:54:27Z</dcterms:created>
  <dcterms:modified xsi:type="dcterms:W3CDTF">2020-11-13T16:56:52Z</dcterms:modified>
</cp:coreProperties>
</file>