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95" r:id="rId1"/>
    <p:sldMasterId id="2147483843" r:id="rId2"/>
    <p:sldMasterId id="2147484393" r:id="rId3"/>
    <p:sldMasterId id="2147484405" r:id="rId4"/>
    <p:sldMasterId id="2147484429" r:id="rId5"/>
  </p:sldMasterIdLst>
  <p:notesMasterIdLst>
    <p:notesMasterId r:id="rId18"/>
  </p:notesMasterIdLst>
  <p:handoutMasterIdLst>
    <p:handoutMasterId r:id="rId19"/>
  </p:handoutMasterIdLst>
  <p:sldIdLst>
    <p:sldId id="436" r:id="rId6"/>
    <p:sldId id="475" r:id="rId7"/>
    <p:sldId id="715" r:id="rId8"/>
    <p:sldId id="709" r:id="rId9"/>
    <p:sldId id="710" r:id="rId10"/>
    <p:sldId id="714" r:id="rId11"/>
    <p:sldId id="705" r:id="rId12"/>
    <p:sldId id="712" r:id="rId13"/>
    <p:sldId id="711" r:id="rId14"/>
    <p:sldId id="706" r:id="rId15"/>
    <p:sldId id="707" r:id="rId16"/>
    <p:sldId id="708" r:id="rId17"/>
  </p:sldIdLst>
  <p:sldSz cx="9144000" cy="6858000" type="screen4x3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083040029" initials="M" lastIdx="1" clrIdx="0">
    <p:extLst>
      <p:ext uri="{19B8F6BF-5375-455C-9EA6-DF929625EA0E}">
        <p15:presenceInfo xmlns:p15="http://schemas.microsoft.com/office/powerpoint/2012/main" userId="M08304002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D0D0"/>
    <a:srgbClr val="006600"/>
    <a:srgbClr val="CBECDE"/>
    <a:srgbClr val="E7F6EF"/>
    <a:srgbClr val="0000FF"/>
    <a:srgbClr val="663300"/>
    <a:srgbClr val="000000"/>
    <a:srgbClr val="CCFFCC"/>
    <a:srgbClr val="FFCC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27" autoAdjust="0"/>
    <p:restoredTop sz="73412" autoAdjust="0"/>
  </p:normalViewPr>
  <p:slideViewPr>
    <p:cSldViewPr>
      <p:cViewPr varScale="1">
        <p:scale>
          <a:sx n="115" d="100"/>
          <a:sy n="115" d="100"/>
        </p:scale>
        <p:origin x="111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4342" cy="49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500" tIns="46250" rIns="92500" bIns="46250" numCol="1" anchor="t" anchorCtr="0" compatLnSpc="1">
            <a:prstTxWarp prst="textNoShape">
              <a:avLst/>
            </a:prstTxWarp>
          </a:bodyPr>
          <a:lstStyle>
            <a:lvl1pPr defTabSz="923749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3" y="1"/>
            <a:ext cx="2944342" cy="49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500" tIns="46250" rIns="92500" bIns="46250" numCol="1" anchor="t" anchorCtr="0" compatLnSpc="1">
            <a:prstTxWarp prst="textNoShape">
              <a:avLst/>
            </a:prstTxWarp>
          </a:bodyPr>
          <a:lstStyle>
            <a:lvl1pPr algn="r" defTabSz="923749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502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813"/>
            <a:ext cx="2944342" cy="49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500" tIns="46250" rIns="92500" bIns="46250" numCol="1" anchor="b" anchorCtr="0" compatLnSpc="1">
            <a:prstTxWarp prst="textNoShape">
              <a:avLst/>
            </a:prstTxWarp>
          </a:bodyPr>
          <a:lstStyle>
            <a:lvl1pPr defTabSz="923749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502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3" y="9430813"/>
            <a:ext cx="2944342" cy="49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500" tIns="46250" rIns="92500" bIns="46250" numCol="1" anchor="b" anchorCtr="0" compatLnSpc="1">
            <a:prstTxWarp prst="textNoShape">
              <a:avLst/>
            </a:prstTxWarp>
          </a:bodyPr>
          <a:lstStyle>
            <a:lvl1pPr algn="r" defTabSz="923749">
              <a:defRPr sz="1300">
                <a:ea typeface="新細明體" charset="-120"/>
              </a:defRPr>
            </a:lvl1pPr>
          </a:lstStyle>
          <a:p>
            <a:pPr>
              <a:defRPr/>
            </a:pPr>
            <a:fld id="{677F4905-ABF3-4EB6-A8C4-F85FB88C2CA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8988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4342" cy="49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500" tIns="46250" rIns="92500" bIns="46250" numCol="1" anchor="t" anchorCtr="0" compatLnSpc="1">
            <a:prstTxWarp prst="textNoShape">
              <a:avLst/>
            </a:prstTxWarp>
          </a:bodyPr>
          <a:lstStyle>
            <a:lvl1pPr defTabSz="923749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3" y="1"/>
            <a:ext cx="2944342" cy="49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500" tIns="46250" rIns="92500" bIns="46250" numCol="1" anchor="t" anchorCtr="0" compatLnSpc="1">
            <a:prstTxWarp prst="textNoShape">
              <a:avLst/>
            </a:prstTxWarp>
          </a:bodyPr>
          <a:lstStyle>
            <a:lvl1pPr algn="r" defTabSz="923749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7713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984" y="4716947"/>
            <a:ext cx="5435708" cy="446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500" tIns="46250" rIns="92500" bIns="462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337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813"/>
            <a:ext cx="2944342" cy="49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500" tIns="46250" rIns="92500" bIns="46250" numCol="1" anchor="b" anchorCtr="0" compatLnSpc="1">
            <a:prstTxWarp prst="textNoShape">
              <a:avLst/>
            </a:prstTxWarp>
          </a:bodyPr>
          <a:lstStyle>
            <a:lvl1pPr defTabSz="923749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37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3" y="9430813"/>
            <a:ext cx="2944342" cy="49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500" tIns="46250" rIns="92500" bIns="46250" numCol="1" anchor="b" anchorCtr="0" compatLnSpc="1">
            <a:prstTxWarp prst="textNoShape">
              <a:avLst/>
            </a:prstTxWarp>
          </a:bodyPr>
          <a:lstStyle>
            <a:lvl1pPr algn="r" defTabSz="923749">
              <a:defRPr sz="1300">
                <a:ea typeface="新細明體" charset="-120"/>
              </a:defRPr>
            </a:lvl1pPr>
          </a:lstStyle>
          <a:p>
            <a:pPr>
              <a:defRPr/>
            </a:pPr>
            <a:fld id="{980C1CCB-35DE-4BE4-B6B9-9903556DB4F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65764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新細明體" charset="-120"/>
      </a:defRPr>
    </a:lvl1pPr>
    <a:lvl2pPr marL="4556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新細明體" charset="-120"/>
      </a:defRPr>
    </a:lvl2pPr>
    <a:lvl3pPr marL="9128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新細明體" charset="-120"/>
      </a:defRPr>
    </a:lvl3pPr>
    <a:lvl4pPr marL="13700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新細明體" charset="-120"/>
      </a:defRPr>
    </a:lvl4pPr>
    <a:lvl5pPr marL="18272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新細明體" charset="-120"/>
      </a:defRPr>
    </a:lvl5pPr>
    <a:lvl6pPr marL="2285251" algn="l" defTabSz="9141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02" algn="l" defTabSz="9141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353" algn="l" defTabSz="9141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03" algn="l" defTabSz="9141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</a:t>
            </a: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80F56-3CE4-4FC1-B797-EDE7818764D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469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4594238"/>
            <a:ext cx="2838450" cy="1989919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656176" y="6172200"/>
            <a:ext cx="2116224" cy="461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24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24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2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500" b="1" i="1" dirty="0">
                <a:solidFill>
                  <a:srgbClr val="303030"/>
                </a:solidFill>
                <a:cs typeface="Arial" pitchFamily="34" charset="0"/>
              </a:rPr>
              <a:t>Department of Computer Science and  Engineering, NSYSU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5CE95491-13E1-456A-A309-06AEE8275A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82860" y="-33760"/>
            <a:ext cx="1444972" cy="163396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1924050" cy="155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0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21217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526054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362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40983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32230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50552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49873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945985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7591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5677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7620000" cy="7620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127822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2433377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27541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576823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35704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8603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56461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166954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8787885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gray">
          <a:xfrm>
            <a:off x="457200" y="2362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041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01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817954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1034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5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5" y="3700463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977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562600" y="6172200"/>
            <a:ext cx="27908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8983710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76795948-1A2E-41C5-BC46-5D8425F8FC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9609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1BF5189-DF0A-4EB0-A9F9-43DFA847437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4268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A56C42-000D-45F8-B9E4-77389DE4DDE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7415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B8B399AD-98B4-462A-9886-16391F2005B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2270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D34FB4-20D5-4A67-8A07-F3864216CBE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1252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BCDD71E-73F6-4F5F-A8F8-5F895F3020C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9642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5BC2A1F9-63F6-4295-9E2B-5137DD492A4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678674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A473EE4-3B64-4F55-A703-274A6355879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7421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44AF99-D8E0-4596-913D-85151C393D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0784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34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5334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4F669347-A480-4D87-94F5-57A52566A95E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8666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80336A-D57A-4C7A-8314-6927C550AAD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0641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0FAD609D-FBA0-4833-B637-A6123ED7C15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1416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ED21F134-1F18-4CEC-A26B-2170513B835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959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2BF0C42-9EF9-416B-A749-E7976082AD69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38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63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2459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9573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3392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66647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7.ti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image" Target="../media/image8.jpeg"/><Relationship Id="rId2" Type="http://schemas.openxmlformats.org/officeDocument/2006/relationships/slideLayout" Target="../slideLayouts/slideLayout33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467600" cy="762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400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 dirty="0">
                <a:latin typeface="Arial Black" pitchFamily="34" charset="0"/>
              </a:rPr>
              <a:t>               </a:t>
            </a:r>
            <a:r>
              <a:rPr kumimoji="0" lang="en-US" altLang="zh-TW" sz="1200" i="1" dirty="0">
                <a:latin typeface="Arial Black" pitchFamily="34" charset="0"/>
              </a:rPr>
              <a:t>    </a:t>
            </a: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Department of Computer Science and Engineering, NSYSU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004175" y="-28502"/>
            <a:ext cx="1139825" cy="12889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78" r:id="rId1"/>
    <p:sldLayoutId id="2147484329" r:id="rId2"/>
    <p:sldLayoutId id="2147484330" r:id="rId3"/>
    <p:sldLayoutId id="2147484331" r:id="rId4"/>
    <p:sldLayoutId id="2147484332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 userDrawn="1"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 userDrawn="1"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7" r:id="rId1"/>
    <p:sldLayoutId id="2147484368" r:id="rId2"/>
    <p:sldLayoutId id="2147484369" r:id="rId3"/>
    <p:sldLayoutId id="2147484370" r:id="rId4"/>
    <p:sldLayoutId id="2147484371" r:id="rId5"/>
    <p:sldLayoutId id="2147484372" r:id="rId6"/>
    <p:sldLayoutId id="2147484373" r:id="rId7"/>
    <p:sldLayoutId id="2147484374" r:id="rId8"/>
    <p:sldLayoutId id="2147484375" r:id="rId9"/>
    <p:sldLayoutId id="2147484376" r:id="rId10"/>
    <p:sldLayoutId id="214748437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 userDrawn="1"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 userDrawn="1"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109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95" r:id="rId2"/>
    <p:sldLayoutId id="2147484396" r:id="rId3"/>
    <p:sldLayoutId id="2147484397" r:id="rId4"/>
    <p:sldLayoutId id="2147484398" r:id="rId5"/>
    <p:sldLayoutId id="2147484399" r:id="rId6"/>
    <p:sldLayoutId id="2147484400" r:id="rId7"/>
    <p:sldLayoutId id="2147484401" r:id="rId8"/>
    <p:sldLayoutId id="2147484402" r:id="rId9"/>
    <p:sldLayoutId id="2147484403" r:id="rId10"/>
    <p:sldLayoutId id="214748440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81075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 userDrawn="1"/>
        </p:nvSpPr>
        <p:spPr bwMode="gray">
          <a:xfrm>
            <a:off x="468313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2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6" r:id="rId1"/>
    <p:sldLayoutId id="2147484407" r:id="rId2"/>
    <p:sldLayoutId id="2147484408" r:id="rId3"/>
    <p:sldLayoutId id="2147484409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457200" y="762000"/>
            <a:ext cx="8229600" cy="5715000"/>
            <a:chOff x="288" y="480"/>
            <a:chExt cx="5184" cy="3600"/>
          </a:xfrm>
        </p:grpSpPr>
        <p:sp>
          <p:nvSpPr>
            <p:cNvPr id="106499" name="Rectangle 3"/>
            <p:cNvSpPr>
              <a:spLocks noChangeArrowheads="1"/>
            </p:cNvSpPr>
            <p:nvPr userDrawn="1"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500" name="Rectangle 4"/>
            <p:cNvSpPr>
              <a:spLocks noChangeArrowheads="1"/>
            </p:cNvSpPr>
            <p:nvPr userDrawn="1"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739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4100" name="Picture 6" descr="Ntulogo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28600"/>
            <a:ext cx="779463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dirty="0"/>
          </a:p>
        </p:txBody>
      </p:sp>
      <p:sp>
        <p:nvSpPr>
          <p:cNvPr id="410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650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400">
                <a:latin typeface="+mn-lt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3B53F9C4-6329-4AA3-8AA3-03FC09D7D97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65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400" i="1">
                <a:latin typeface="+mn-lt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25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0" r:id="rId1"/>
    <p:sldLayoutId id="2147484431" r:id="rId2"/>
    <p:sldLayoutId id="2147484432" r:id="rId3"/>
    <p:sldLayoutId id="2147484433" r:id="rId4"/>
    <p:sldLayoutId id="2147484434" r:id="rId5"/>
    <p:sldLayoutId id="2147484435" r:id="rId6"/>
    <p:sldLayoutId id="2147484436" r:id="rId7"/>
    <p:sldLayoutId id="2147484437" r:id="rId8"/>
    <p:sldLayoutId id="2147484438" r:id="rId9"/>
    <p:sldLayoutId id="2147484439" r:id="rId10"/>
    <p:sldLayoutId id="2147484440" r:id="rId11"/>
    <p:sldLayoutId id="2147484441" r:id="rId12"/>
    <p:sldLayoutId id="2147484442" r:id="rId13"/>
    <p:sldLayoutId id="2147484443" r:id="rId14"/>
    <p:sldLayoutId id="2147484444" r:id="rId1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8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CNN</a:t>
            </a:r>
            <a:r>
              <a:rPr lang="zh-TW" altLang="en-US" dirty="0"/>
              <a:t> </a:t>
            </a:r>
            <a:r>
              <a:rPr lang="en-US" altLang="zh-TW" dirty="0"/>
              <a:t>computation</a:t>
            </a:r>
            <a:endParaRPr lang="zh-TW" altLang="en-US" dirty="0"/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>
          <a:xfrm>
            <a:off x="990600" y="4068763"/>
            <a:ext cx="7391400" cy="14176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dirty="0" smtClean="0"/>
              <a:t>Yi-sheng</a:t>
            </a:r>
            <a:r>
              <a:rPr lang="zh-TW" altLang="en-US" dirty="0" smtClean="0"/>
              <a:t> </a:t>
            </a:r>
            <a:r>
              <a:rPr lang="en-US" altLang="zh-TW" dirty="0" smtClean="0"/>
              <a:t>(Ethan) Liao</a:t>
            </a:r>
            <a:endParaRPr lang="en-US" altLang="zh-TW" dirty="0"/>
          </a:p>
          <a:p>
            <a:pPr>
              <a:lnSpc>
                <a:spcPct val="80000"/>
              </a:lnSpc>
            </a:pPr>
            <a:r>
              <a:rPr lang="en-US" altLang="zh-TW" dirty="0"/>
              <a:t>Date: </a:t>
            </a:r>
            <a:r>
              <a:rPr lang="en-US" altLang="zh-TW" dirty="0" smtClean="0"/>
              <a:t>2021/12/14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9527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2D7C7-515C-4B77-ACC1-082B06BA6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Pooling layer</a:t>
            </a:r>
            <a:endParaRPr lang="zh-TW" alt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1617E105-3DCD-4566-ACC4-95C015D39BB4}"/>
              </a:ext>
            </a:extLst>
          </p:cNvPr>
          <p:cNvSpPr txBox="1">
            <a:spLocks/>
          </p:cNvSpPr>
          <p:nvPr/>
        </p:nvSpPr>
        <p:spPr bwMode="auto">
          <a:xfrm>
            <a:off x="381000" y="1676400"/>
            <a:ext cx="786340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marL="341313" indent="-341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1pPr>
            <a:lvl2pPr marL="625475" indent="-284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v"/>
              <a:defRPr kumimoji="1" sz="18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2pPr>
            <a:lvl3pPr marL="9001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3pPr>
            <a:lvl4pPr marL="116046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4pPr>
            <a:lvl5pPr marL="14335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  <a:cs typeface="新細明體" charset="-120"/>
              </a:defRPr>
            </a:lvl5pPr>
            <a:lvl6pPr marL="2513776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0828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7878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4929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/>
              <a:t>Take </a:t>
            </a:r>
            <a:r>
              <a:rPr lang="en-US" altLang="zh-TW" kern="0" dirty="0" err="1"/>
              <a:t>maxpooling</a:t>
            </a:r>
            <a:r>
              <a:rPr lang="en-US" altLang="zh-TW" kern="0" dirty="0"/>
              <a:t> as an example</a:t>
            </a:r>
          </a:p>
          <a:p>
            <a:r>
              <a:rPr lang="en-US" altLang="zh-TW" kern="0" dirty="0"/>
              <a:t>Pooling performs operations at each channel</a:t>
            </a:r>
          </a:p>
          <a:p>
            <a:endParaRPr lang="en-US" altLang="zh-TW" kern="0" dirty="0"/>
          </a:p>
          <a:p>
            <a:endParaRPr lang="en-US" altLang="zh-TW" kern="0" dirty="0"/>
          </a:p>
          <a:p>
            <a:endParaRPr lang="en-US" altLang="zh-TW" kern="0" dirty="0"/>
          </a:p>
        </p:txBody>
      </p:sp>
      <p:pic>
        <p:nvPicPr>
          <p:cNvPr id="10" name="圖片 9" descr="一張含有 標誌, 時鐘, 鍵盤 的圖片&#10;&#10;自動產生的描述">
            <a:extLst>
              <a:ext uri="{FF2B5EF4-FFF2-40B4-BE49-F238E27FC236}">
                <a16:creationId xmlns:a16="http://schemas.microsoft.com/office/drawing/2014/main" id="{A8DEBBEE-CB7F-429A-BB40-1BEBF87CA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929" y="2811730"/>
            <a:ext cx="5543550" cy="3514725"/>
          </a:xfrm>
          <a:prstGeom prst="rect">
            <a:avLst/>
          </a:prstGeom>
        </p:spPr>
      </p:pic>
      <p:pic>
        <p:nvPicPr>
          <p:cNvPr id="5" name="內容版面配置區 4" descr="一張含有 標誌, 時鐘, 鍵盤 的圖片&#10;&#10;自動產生的描述">
            <a:extLst>
              <a:ext uri="{FF2B5EF4-FFF2-40B4-BE49-F238E27FC236}">
                <a16:creationId xmlns:a16="http://schemas.microsoft.com/office/drawing/2014/main" id="{9545A548-26B3-4F3F-98D7-383C83160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658" y="2811729"/>
            <a:ext cx="5563821" cy="3545855"/>
          </a:xfrm>
        </p:spPr>
      </p:pic>
    </p:spTree>
    <p:extLst>
      <p:ext uri="{BB962C8B-B14F-4D97-AF65-F5344CB8AC3E}">
        <p14:creationId xmlns:p14="http://schemas.microsoft.com/office/powerpoint/2010/main" val="387829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EA54F6-9AE3-485E-81B7-FDC7C173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Flat</a:t>
            </a:r>
            <a:r>
              <a:rPr lang="zh-TW" altLang="en-US" dirty="0"/>
              <a:t> </a:t>
            </a:r>
            <a:r>
              <a:rPr lang="en-US" altLang="zh-TW" dirty="0"/>
              <a:t>layer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965BC5-574A-4BAF-921A-E687F4985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Take </a:t>
            </a:r>
            <a:r>
              <a:rPr lang="en-US" altLang="zh-TW" dirty="0" err="1"/>
              <a:t>keras</a:t>
            </a:r>
            <a:r>
              <a:rPr lang="en-US" altLang="zh-TW" dirty="0"/>
              <a:t> as the example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B4191D1-BD58-4EA9-BE68-443077BAD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40" y="2636912"/>
            <a:ext cx="7452320" cy="331979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1F4A9FB-037F-4555-8EC3-8DBBCED85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36" y="2636912"/>
            <a:ext cx="7452324" cy="331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3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942B69-2E14-4D6D-8B80-A22B90A7E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Dense layer</a:t>
            </a:r>
            <a:endParaRPr lang="zh-TW" altLang="en-US" dirty="0"/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35FAF9CB-30C0-4A46-AE4B-69F881968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58" y="1676400"/>
            <a:ext cx="7098684" cy="4800600"/>
          </a:xfrm>
        </p:spPr>
      </p:pic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id="{DDB01E23-F1AB-4E8C-845F-C154C8446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76400"/>
            <a:ext cx="7005726" cy="473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3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CNN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</a:p>
          <a:p>
            <a:r>
              <a:rPr lang="en-US" altLang="zh-TW" dirty="0"/>
              <a:t>Convolutional layer</a:t>
            </a:r>
          </a:p>
          <a:p>
            <a:r>
              <a:rPr lang="en-US" altLang="zh-TW" dirty="0"/>
              <a:t>Pooling layer</a:t>
            </a:r>
          </a:p>
          <a:p>
            <a:r>
              <a:rPr lang="en-US" altLang="zh-TW" dirty="0"/>
              <a:t>Flat</a:t>
            </a:r>
            <a:r>
              <a:rPr lang="zh-TW" altLang="en-US" dirty="0"/>
              <a:t> </a:t>
            </a:r>
            <a:r>
              <a:rPr lang="en-US" altLang="zh-TW" dirty="0"/>
              <a:t>layer</a:t>
            </a:r>
          </a:p>
          <a:p>
            <a:r>
              <a:rPr lang="en-US" altLang="zh-TW" dirty="0"/>
              <a:t>Dense layer</a:t>
            </a:r>
          </a:p>
        </p:txBody>
      </p:sp>
    </p:spTree>
    <p:extLst>
      <p:ext uri="{BB962C8B-B14F-4D97-AF65-F5344CB8AC3E}">
        <p14:creationId xmlns:p14="http://schemas.microsoft.com/office/powerpoint/2010/main" val="293758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23AD5-A48F-44A9-BC6B-D8C321D24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FE9114-D240-41ED-BAEA-DCEE62B5D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LeNet</a:t>
            </a:r>
            <a:endParaRPr lang="zh-TW" altLang="en-US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F081B251-B5A2-4FAA-A851-E19908F8E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9" y="3140968"/>
            <a:ext cx="8447081" cy="240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41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6EC5D3-F412-49E2-9F2B-E6AB53E63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Convolutional layer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5E00F6-F520-49F0-A5B0-ED076E8EE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Filters : Number of output data channels</a:t>
            </a:r>
          </a:p>
          <a:p>
            <a:r>
              <a:rPr lang="en-US" altLang="zh-TW" dirty="0" err="1"/>
              <a:t>Kernel_size</a:t>
            </a:r>
            <a:r>
              <a:rPr lang="en-US" altLang="zh-TW" dirty="0"/>
              <a:t> : Size of kernel</a:t>
            </a:r>
          </a:p>
          <a:p>
            <a:r>
              <a:rPr lang="en-US" altLang="zh-TW" dirty="0"/>
              <a:t>Strides : The distance the kernel moved during calculation</a:t>
            </a:r>
          </a:p>
          <a:p>
            <a:r>
              <a:rPr lang="en-US" altLang="zh-TW" dirty="0"/>
              <a:t>Padding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Decide whether the size of output data should be the same as input</a:t>
            </a:r>
            <a:r>
              <a:rPr lang="zh-TW" altLang="en-US" dirty="0"/>
              <a:t> </a:t>
            </a:r>
            <a:r>
              <a:rPr lang="en-US" altLang="zh-TW" dirty="0"/>
              <a:t>data (height and width)</a:t>
            </a: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B8C069E-CAF8-44AC-95A7-26BD0E1DF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621" y="3793120"/>
            <a:ext cx="3878758" cy="268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1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A7DA76-84E7-46D3-97CD-7A3A5061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Convolutional layer</a:t>
            </a:r>
            <a:endParaRPr lang="zh-TW" altLang="en-US"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28E526EE-8E14-43D9-A6A6-93E79CE1C4E2}"/>
              </a:ext>
            </a:extLst>
          </p:cNvPr>
          <p:cNvSpPr txBox="1">
            <a:spLocks/>
          </p:cNvSpPr>
          <p:nvPr/>
        </p:nvSpPr>
        <p:spPr bwMode="auto">
          <a:xfrm>
            <a:off x="381000" y="1676400"/>
            <a:ext cx="7863408" cy="384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marL="341313" indent="-341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1pPr>
            <a:lvl2pPr marL="625475" indent="-284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v"/>
              <a:defRPr kumimoji="1" sz="18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2pPr>
            <a:lvl3pPr marL="9001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3pPr>
            <a:lvl4pPr marL="116046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4pPr>
            <a:lvl5pPr marL="14335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  <a:cs typeface="新細明體" charset="-120"/>
              </a:defRPr>
            </a:lvl5pPr>
            <a:lvl6pPr marL="2513776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0828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7878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4929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/>
              <a:t>Input</a:t>
            </a:r>
            <a:r>
              <a:rPr lang="zh-TW" altLang="en-US" kern="0" dirty="0"/>
              <a:t> </a:t>
            </a:r>
            <a:r>
              <a:rPr lang="en-US" altLang="zh-TW" kern="0" dirty="0"/>
              <a:t>data channel = 1, Output data channel = 1</a:t>
            </a:r>
          </a:p>
          <a:p>
            <a:endParaRPr lang="en-US" altLang="zh-TW" kern="0" dirty="0"/>
          </a:p>
        </p:txBody>
      </p:sp>
      <p:pic>
        <p:nvPicPr>
          <p:cNvPr id="21" name="圖片 20" descr="一張含有 文字 的圖片&#10;&#10;自動產生的描述">
            <a:extLst>
              <a:ext uri="{FF2B5EF4-FFF2-40B4-BE49-F238E27FC236}">
                <a16:creationId xmlns:a16="http://schemas.microsoft.com/office/drawing/2014/main" id="{58777320-A98C-40D5-B462-BA615F6C7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216" y="2197858"/>
            <a:ext cx="3768779" cy="4399494"/>
          </a:xfrm>
          <a:prstGeom prst="rect">
            <a:avLst/>
          </a:prstGeom>
        </p:spPr>
      </p:pic>
      <p:pic>
        <p:nvPicPr>
          <p:cNvPr id="23" name="圖片 22" descr="一張含有 文字 的圖片&#10;&#10;自動產生的描述">
            <a:extLst>
              <a:ext uri="{FF2B5EF4-FFF2-40B4-BE49-F238E27FC236}">
                <a16:creationId xmlns:a16="http://schemas.microsoft.com/office/drawing/2014/main" id="{8A2ABAC5-E541-4633-BD65-D045F3346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215" y="2202044"/>
            <a:ext cx="3768779" cy="438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8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6EC5D3-F412-49E2-9F2B-E6AB53E63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Convolutional layer</a:t>
            </a:r>
            <a:endParaRPr lang="zh-TW" alt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F302B842-4CB9-4A01-87AC-ED74177F543A}"/>
              </a:ext>
            </a:extLst>
          </p:cNvPr>
          <p:cNvSpPr txBox="1">
            <a:spLocks/>
          </p:cNvSpPr>
          <p:nvPr/>
        </p:nvSpPr>
        <p:spPr bwMode="auto">
          <a:xfrm>
            <a:off x="381000" y="1676400"/>
            <a:ext cx="7863408" cy="384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marL="341313" indent="-341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1pPr>
            <a:lvl2pPr marL="625475" indent="-284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v"/>
              <a:defRPr kumimoji="1" sz="18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2pPr>
            <a:lvl3pPr marL="9001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3pPr>
            <a:lvl4pPr marL="116046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4pPr>
            <a:lvl5pPr marL="14335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  <a:cs typeface="新細明體" charset="-120"/>
              </a:defRPr>
            </a:lvl5pPr>
            <a:lvl6pPr marL="2513776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0828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7878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4929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/>
              <a:t>Input</a:t>
            </a:r>
            <a:r>
              <a:rPr lang="zh-TW" altLang="en-US" kern="0" dirty="0"/>
              <a:t> </a:t>
            </a:r>
            <a:r>
              <a:rPr lang="en-US" altLang="zh-TW" kern="0" dirty="0"/>
              <a:t>data channel = 1, Output data channel = 2</a:t>
            </a:r>
          </a:p>
          <a:p>
            <a:endParaRPr lang="en-US" altLang="zh-TW" kern="0" dirty="0"/>
          </a:p>
        </p:txBody>
      </p:sp>
      <p:pic>
        <p:nvPicPr>
          <p:cNvPr id="6" name="內容版面配置區 5" descr="一張含有 文字 的圖片&#10;&#10;自動產生的描述">
            <a:extLst>
              <a:ext uri="{FF2B5EF4-FFF2-40B4-BE49-F238E27FC236}">
                <a16:creationId xmlns:a16="http://schemas.microsoft.com/office/drawing/2014/main" id="{B8CE32C1-AA7B-4F2A-A8C5-EC38B3237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060848"/>
            <a:ext cx="3461495" cy="4425792"/>
          </a:xfrm>
        </p:spPr>
      </p:pic>
    </p:spTree>
    <p:extLst>
      <p:ext uri="{BB962C8B-B14F-4D97-AF65-F5344CB8AC3E}">
        <p14:creationId xmlns:p14="http://schemas.microsoft.com/office/powerpoint/2010/main" val="2418640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6EC5D3-F412-49E2-9F2B-E6AB53E63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Convolutional layer</a:t>
            </a:r>
            <a:endParaRPr lang="zh-TW" altLang="en-US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21F6D780-7F7D-4137-8DD1-2F092FE7B9C2}"/>
              </a:ext>
            </a:extLst>
          </p:cNvPr>
          <p:cNvSpPr txBox="1">
            <a:spLocks/>
          </p:cNvSpPr>
          <p:nvPr/>
        </p:nvSpPr>
        <p:spPr bwMode="auto">
          <a:xfrm>
            <a:off x="381000" y="1676400"/>
            <a:ext cx="7863408" cy="384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marL="341313" indent="-341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1pPr>
            <a:lvl2pPr marL="625475" indent="-284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v"/>
              <a:defRPr kumimoji="1" sz="18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2pPr>
            <a:lvl3pPr marL="9001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3pPr>
            <a:lvl4pPr marL="116046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4pPr>
            <a:lvl5pPr marL="14335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  <a:cs typeface="新細明體" charset="-120"/>
              </a:defRPr>
            </a:lvl5pPr>
            <a:lvl6pPr marL="2513776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0828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7878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4929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/>
              <a:t>Input</a:t>
            </a:r>
            <a:r>
              <a:rPr lang="zh-TW" altLang="en-US" kern="0" dirty="0"/>
              <a:t> </a:t>
            </a:r>
            <a:r>
              <a:rPr lang="en-US" altLang="zh-TW" kern="0" dirty="0"/>
              <a:t>data channel = 2, Output data channel = 2</a:t>
            </a:r>
          </a:p>
          <a:p>
            <a:endParaRPr lang="en-US" altLang="zh-TW" kern="0" dirty="0"/>
          </a:p>
        </p:txBody>
      </p:sp>
      <p:pic>
        <p:nvPicPr>
          <p:cNvPr id="8" name="內容版面配置區 7" descr="一張含有 文字, 收據 的圖片&#10;&#10;自動產生的描述">
            <a:extLst>
              <a:ext uri="{FF2B5EF4-FFF2-40B4-BE49-F238E27FC236}">
                <a16:creationId xmlns:a16="http://schemas.microsoft.com/office/drawing/2014/main" id="{32730B7B-4AED-4B61-9DB1-7B5D127A8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742" y="2060848"/>
            <a:ext cx="3920515" cy="4438214"/>
          </a:xfrm>
        </p:spPr>
      </p:pic>
    </p:spTree>
    <p:extLst>
      <p:ext uri="{BB962C8B-B14F-4D97-AF65-F5344CB8AC3E}">
        <p14:creationId xmlns:p14="http://schemas.microsoft.com/office/powerpoint/2010/main" val="52678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004413-82A1-47B5-9C3A-5F41CA9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Convolutional layer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DCBE0B-577B-4DEA-AC05-4A0C7C400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Padding</a:t>
            </a:r>
            <a:endParaRPr lang="zh-TW" altLang="en-US" dirty="0"/>
          </a:p>
        </p:txBody>
      </p:sp>
      <p:pic>
        <p:nvPicPr>
          <p:cNvPr id="8" name="圖片 7" descr="一張含有 鍵盤 的圖片&#10;&#10;自動產生的描述">
            <a:extLst>
              <a:ext uri="{FF2B5EF4-FFF2-40B4-BE49-F238E27FC236}">
                <a16:creationId xmlns:a16="http://schemas.microsoft.com/office/drawing/2014/main" id="{4292F8CC-EFCB-493D-9D98-D72906B4E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892" y="2420888"/>
            <a:ext cx="6516216" cy="355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004413-82A1-47B5-9C3A-5F41CA9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Convolutional layer</a:t>
            </a:r>
            <a:endParaRPr lang="zh-TW" altLang="en-US" dirty="0"/>
          </a:p>
        </p:txBody>
      </p:sp>
      <p:pic>
        <p:nvPicPr>
          <p:cNvPr id="6" name="內容版面配置區 5" descr="一張含有 時鐘, 鍵盤 的圖片&#10;&#10;自動產生的描述">
            <a:extLst>
              <a:ext uri="{FF2B5EF4-FFF2-40B4-BE49-F238E27FC236}">
                <a16:creationId xmlns:a16="http://schemas.microsoft.com/office/drawing/2014/main" id="{EC00BEE5-54FF-48AF-B790-25B9A37B7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19262"/>
            <a:ext cx="8382000" cy="4714875"/>
          </a:xfrm>
        </p:spPr>
      </p:pic>
    </p:spTree>
    <p:extLst>
      <p:ext uri="{BB962C8B-B14F-4D97-AF65-F5344CB8AC3E}">
        <p14:creationId xmlns:p14="http://schemas.microsoft.com/office/powerpoint/2010/main" val="568184064"/>
      </p:ext>
    </p:extLst>
  </p:cSld>
  <p:clrMapOvr>
    <a:masterClrMapping/>
  </p:clrMapOvr>
</p:sld>
</file>

<file path=ppt/theme/theme1.xml><?xml version="1.0" encoding="utf-8"?>
<a:theme xmlns:a="http://schemas.openxmlformats.org/drawingml/2006/main" name="Access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EE6A4BF9-1DE5-4591-875C-F08D74B743B2}"/>
    </a:ext>
  </a:extLst>
</a:theme>
</file>

<file path=ppt/theme/theme2.xml><?xml version="1.0" encoding="utf-8"?>
<a:theme xmlns:a="http://schemas.openxmlformats.org/drawingml/2006/main" name="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199C6FC5-6791-4C9E-84E4-ED9530E5990F}"/>
    </a:ext>
  </a:extLst>
</a:theme>
</file>

<file path=ppt/theme/theme3.xml><?xml version="1.0" encoding="utf-8"?>
<a:theme xmlns:a="http://schemas.openxmlformats.org/drawingml/2006/main" name="1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72CD3853-A15E-4485-A0A1-D6E2BED8762C}"/>
    </a:ext>
  </a:extLst>
</a:theme>
</file>

<file path=ppt/theme/theme4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28805D2F-9BA3-40B7-90E7-2FA286ABBCDD}"/>
    </a:ext>
  </a:extLst>
</a:theme>
</file>

<file path=ppt/theme/theme5.xml><?xml version="1.0" encoding="utf-8"?>
<a:theme xmlns:a="http://schemas.openxmlformats.org/drawingml/2006/main" name="1_Access">
  <a:themeElements>
    <a:clrScheme name="1_Acce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474457C9-4C96-4BE5-8BAC-F8165FC8762B}"/>
    </a:ext>
  </a:extLst>
</a:theme>
</file>

<file path=ppt/theme/theme6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25787</TotalTime>
  <Words>138</Words>
  <Application>Microsoft Office PowerPoint</Application>
  <PresentationFormat>如螢幕大小 (4:3)</PresentationFormat>
  <Paragraphs>34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5</vt:i4>
      </vt:variant>
      <vt:variant>
        <vt:lpstr>投影片標題</vt:lpstr>
      </vt:variant>
      <vt:variant>
        <vt:i4>12</vt:i4>
      </vt:variant>
    </vt:vector>
  </HeadingPairs>
  <TitlesOfParts>
    <vt:vector size="26" baseType="lpstr">
      <vt:lpstr>新細明體</vt:lpstr>
      <vt:lpstr>標楷體</vt:lpstr>
      <vt:lpstr>Arial</vt:lpstr>
      <vt:lpstr>Arial Black</vt:lpstr>
      <vt:lpstr>Calibri</vt:lpstr>
      <vt:lpstr>Symbol</vt:lpstr>
      <vt:lpstr>Tahoma</vt:lpstr>
      <vt:lpstr>Times New Roman</vt:lpstr>
      <vt:lpstr>Wingdings</vt:lpstr>
      <vt:lpstr>AccessLab</vt:lpstr>
      <vt:lpstr>Access Lab</vt:lpstr>
      <vt:lpstr>1_Access Lab</vt:lpstr>
      <vt:lpstr>1_Blends</vt:lpstr>
      <vt:lpstr>1_Access</vt:lpstr>
      <vt:lpstr>CNN computation</vt:lpstr>
      <vt:lpstr>Outline</vt:lpstr>
      <vt:lpstr>CNN model</vt:lpstr>
      <vt:lpstr>Convolutional layer</vt:lpstr>
      <vt:lpstr>Convolutional layer</vt:lpstr>
      <vt:lpstr>Convolutional layer</vt:lpstr>
      <vt:lpstr>Convolutional layer</vt:lpstr>
      <vt:lpstr>Convolutional layer</vt:lpstr>
      <vt:lpstr>Convolutional layer</vt:lpstr>
      <vt:lpstr>Pooling layer</vt:lpstr>
      <vt:lpstr>Flat layer</vt:lpstr>
      <vt:lpstr>Dense layer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Research Generation_JNL Writing Jimmy_</dc:creator>
  <cp:lastModifiedBy>O_O</cp:lastModifiedBy>
  <cp:revision>2359</cp:revision>
  <cp:lastPrinted>2010-11-16T19:53:54Z</cp:lastPrinted>
  <dcterms:created xsi:type="dcterms:W3CDTF">2016-07-04T15:48:17Z</dcterms:created>
  <dcterms:modified xsi:type="dcterms:W3CDTF">2021-12-14T08:11:52Z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