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0" r:id="rId3"/>
    <p:sldId id="258" r:id="rId4"/>
    <p:sldId id="261" r:id="rId5"/>
    <p:sldId id="269" r:id="rId6"/>
    <p:sldId id="264" r:id="rId7"/>
    <p:sldId id="265" r:id="rId8"/>
    <p:sldId id="266" r:id="rId9"/>
    <p:sldId id="267" r:id="rId10"/>
    <p:sldId id="271" r:id="rId11"/>
    <p:sldId id="283" r:id="rId12"/>
    <p:sldId id="284" r:id="rId13"/>
    <p:sldId id="268" r:id="rId14"/>
    <p:sldId id="263" r:id="rId15"/>
    <p:sldId id="270" r:id="rId16"/>
    <p:sldId id="272" r:id="rId17"/>
    <p:sldId id="273" r:id="rId18"/>
    <p:sldId id="274" r:id="rId19"/>
    <p:sldId id="275" r:id="rId20"/>
    <p:sldId id="276" r:id="rId21"/>
    <p:sldId id="277" r:id="rId22"/>
    <p:sldId id="278" r:id="rId23"/>
    <p:sldId id="285" r:id="rId24"/>
    <p:sldId id="286" r:id="rId25"/>
    <p:sldId id="287" r:id="rId26"/>
    <p:sldId id="279" r:id="rId27"/>
    <p:sldId id="280" r:id="rId28"/>
    <p:sldId id="281" r:id="rId29"/>
    <p:sldId id="282" r:id="rId30"/>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68F881-63D0-4D14-B8CE-EBFF83C298CA}" v="161" dt="2019-01-16T16:54:06.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89415" autoAdjust="0"/>
  </p:normalViewPr>
  <p:slideViewPr>
    <p:cSldViewPr snapToGrid="0">
      <p:cViewPr varScale="1">
        <p:scale>
          <a:sx n="77" d="100"/>
          <a:sy n="77" d="100"/>
        </p:scale>
        <p:origin x="164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ocamb" userId="bbb2fcecf41e59aa" providerId="LiveId" clId="{A968F881-63D0-4D14-B8CE-EBFF83C298CA}"/>
    <pc:docChg chg="undo custSel addSld delSld modSld sldOrd">
      <pc:chgData name="scott ocamb" userId="bbb2fcecf41e59aa" providerId="LiveId" clId="{A968F881-63D0-4D14-B8CE-EBFF83C298CA}" dt="2019-01-16T16:54:06.462" v="492" actId="20577"/>
      <pc:docMkLst>
        <pc:docMk/>
      </pc:docMkLst>
      <pc:sldChg chg="modSp">
        <pc:chgData name="scott ocamb" userId="bbb2fcecf41e59aa" providerId="LiveId" clId="{A968F881-63D0-4D14-B8CE-EBFF83C298CA}" dt="2019-01-07T13:55:42.309" v="215" actId="20577"/>
        <pc:sldMkLst>
          <pc:docMk/>
          <pc:sldMk cId="3407379218" sldId="256"/>
        </pc:sldMkLst>
        <pc:spChg chg="mod">
          <ac:chgData name="scott ocamb" userId="bbb2fcecf41e59aa" providerId="LiveId" clId="{A968F881-63D0-4D14-B8CE-EBFF83C298CA}" dt="2019-01-07T13:55:42.309" v="215" actId="20577"/>
          <ac:spMkLst>
            <pc:docMk/>
            <pc:sldMk cId="3407379218" sldId="256"/>
            <ac:spMk id="5" creationId="{00000000-0000-0000-0000-000000000000}"/>
          </ac:spMkLst>
        </pc:spChg>
      </pc:sldChg>
      <pc:sldChg chg="modNotesTx">
        <pc:chgData name="scott ocamb" userId="bbb2fcecf41e59aa" providerId="LiveId" clId="{A968F881-63D0-4D14-B8CE-EBFF83C298CA}" dt="2019-01-06T18:36:31.730" v="213" actId="20577"/>
        <pc:sldMkLst>
          <pc:docMk/>
          <pc:sldMk cId="821977962" sldId="258"/>
        </pc:sldMkLst>
      </pc:sldChg>
      <pc:sldChg chg="modNotesTx">
        <pc:chgData name="scott ocamb" userId="bbb2fcecf41e59aa" providerId="LiveId" clId="{A968F881-63D0-4D14-B8CE-EBFF83C298CA}" dt="2019-01-16T13:30:12.357" v="396" actId="313"/>
        <pc:sldMkLst>
          <pc:docMk/>
          <pc:sldMk cId="1668131381" sldId="265"/>
        </pc:sldMkLst>
      </pc:sldChg>
      <pc:sldChg chg="modSp modNotesTx">
        <pc:chgData name="scott ocamb" userId="bbb2fcecf41e59aa" providerId="LiveId" clId="{A968F881-63D0-4D14-B8CE-EBFF83C298CA}" dt="2019-01-16T15:32:20.044" v="458" actId="20577"/>
        <pc:sldMkLst>
          <pc:docMk/>
          <pc:sldMk cId="939292705" sldId="266"/>
        </pc:sldMkLst>
        <pc:spChg chg="mod">
          <ac:chgData name="scott ocamb" userId="bbb2fcecf41e59aa" providerId="LiveId" clId="{A968F881-63D0-4D14-B8CE-EBFF83C298CA}" dt="2019-01-16T15:32:20.044" v="458" actId="20577"/>
          <ac:spMkLst>
            <pc:docMk/>
            <pc:sldMk cId="939292705" sldId="266"/>
            <ac:spMk id="10" creationId="{A8E4965E-4B45-4649-A3B1-13CDFCD6E0F7}"/>
          </ac:spMkLst>
        </pc:spChg>
      </pc:sldChg>
      <pc:sldChg chg="modSp">
        <pc:chgData name="scott ocamb" userId="bbb2fcecf41e59aa" providerId="LiveId" clId="{A968F881-63D0-4D14-B8CE-EBFF83C298CA}" dt="2019-01-16T16:54:06.462" v="492" actId="20577"/>
        <pc:sldMkLst>
          <pc:docMk/>
          <pc:sldMk cId="2293057838" sldId="267"/>
        </pc:sldMkLst>
        <pc:spChg chg="mod">
          <ac:chgData name="scott ocamb" userId="bbb2fcecf41e59aa" providerId="LiveId" clId="{A968F881-63D0-4D14-B8CE-EBFF83C298CA}" dt="2019-01-16T16:54:06.462" v="492" actId="20577"/>
          <ac:spMkLst>
            <pc:docMk/>
            <pc:sldMk cId="2293057838" sldId="267"/>
            <ac:spMk id="7" creationId="{218D4C65-CC8E-44A1-9033-F9D93EBFB6F9}"/>
          </ac:spMkLst>
        </pc:spChg>
      </pc:sldChg>
      <pc:sldChg chg="modSp">
        <pc:chgData name="scott ocamb" userId="bbb2fcecf41e59aa" providerId="LiveId" clId="{A968F881-63D0-4D14-B8CE-EBFF83C298CA}" dt="2019-01-11T15:39:30.567" v="295" actId="20577"/>
        <pc:sldMkLst>
          <pc:docMk/>
          <pc:sldMk cId="492864228" sldId="273"/>
        </pc:sldMkLst>
        <pc:spChg chg="mod">
          <ac:chgData name="scott ocamb" userId="bbb2fcecf41e59aa" providerId="LiveId" clId="{A968F881-63D0-4D14-B8CE-EBFF83C298CA}" dt="2019-01-11T15:39:30.567" v="295" actId="20577"/>
          <ac:spMkLst>
            <pc:docMk/>
            <pc:sldMk cId="492864228" sldId="273"/>
            <ac:spMk id="3" creationId="{00000000-0000-0000-0000-000000000000}"/>
          </ac:spMkLst>
        </pc:spChg>
      </pc:sldChg>
      <pc:sldChg chg="modSp">
        <pc:chgData name="scott ocamb" userId="bbb2fcecf41e59aa" providerId="LiveId" clId="{A968F881-63D0-4D14-B8CE-EBFF83C298CA}" dt="2019-01-04T18:41:15.681" v="6" actId="1076"/>
        <pc:sldMkLst>
          <pc:docMk/>
          <pc:sldMk cId="2619916604" sldId="274"/>
        </pc:sldMkLst>
        <pc:picChg chg="mod">
          <ac:chgData name="scott ocamb" userId="bbb2fcecf41e59aa" providerId="LiveId" clId="{A968F881-63D0-4D14-B8CE-EBFF83C298CA}" dt="2019-01-04T18:41:15.681" v="6" actId="1076"/>
          <ac:picMkLst>
            <pc:docMk/>
            <pc:sldMk cId="2619916604" sldId="274"/>
            <ac:picMk id="5" creationId="{53D404B3-1807-4624-81B2-2D5C9E15151E}"/>
          </ac:picMkLst>
        </pc:picChg>
      </pc:sldChg>
      <pc:sldChg chg="addSp delSp modSp">
        <pc:chgData name="scott ocamb" userId="bbb2fcecf41e59aa" providerId="LiveId" clId="{A968F881-63D0-4D14-B8CE-EBFF83C298CA}" dt="2019-01-04T18:50:13.007" v="12" actId="14100"/>
        <pc:sldMkLst>
          <pc:docMk/>
          <pc:sldMk cId="1126401301" sldId="275"/>
        </pc:sldMkLst>
        <pc:picChg chg="add mod">
          <ac:chgData name="scott ocamb" userId="bbb2fcecf41e59aa" providerId="LiveId" clId="{A968F881-63D0-4D14-B8CE-EBFF83C298CA}" dt="2019-01-04T18:50:13.007" v="12" actId="14100"/>
          <ac:picMkLst>
            <pc:docMk/>
            <pc:sldMk cId="1126401301" sldId="275"/>
            <ac:picMk id="3" creationId="{7598B24B-76D6-4A67-ACEE-D689A34E9573}"/>
          </ac:picMkLst>
        </pc:picChg>
        <pc:picChg chg="del">
          <ac:chgData name="scott ocamb" userId="bbb2fcecf41e59aa" providerId="LiveId" clId="{A968F881-63D0-4D14-B8CE-EBFF83C298CA}" dt="2019-01-04T18:40:27.695" v="0" actId="478"/>
          <ac:picMkLst>
            <pc:docMk/>
            <pc:sldMk cId="1126401301" sldId="275"/>
            <ac:picMk id="4" creationId="{5CED12CF-D055-409D-9E27-D5422268F5EE}"/>
          </ac:picMkLst>
        </pc:picChg>
      </pc:sldChg>
      <pc:sldChg chg="addSp delSp modSp">
        <pc:chgData name="scott ocamb" userId="bbb2fcecf41e59aa" providerId="LiveId" clId="{A968F881-63D0-4D14-B8CE-EBFF83C298CA}" dt="2019-01-04T18:50:05.663" v="10" actId="14100"/>
        <pc:sldMkLst>
          <pc:docMk/>
          <pc:sldMk cId="2629703766" sldId="276"/>
        </pc:sldMkLst>
        <pc:picChg chg="add mod">
          <ac:chgData name="scott ocamb" userId="bbb2fcecf41e59aa" providerId="LiveId" clId="{A968F881-63D0-4D14-B8CE-EBFF83C298CA}" dt="2019-01-04T18:50:05.663" v="10" actId="14100"/>
          <ac:picMkLst>
            <pc:docMk/>
            <pc:sldMk cId="2629703766" sldId="276"/>
            <ac:picMk id="3" creationId="{3A85D5D1-F0F2-4D4D-B9BA-70609FBB5A84}"/>
          </ac:picMkLst>
        </pc:picChg>
        <pc:picChg chg="del">
          <ac:chgData name="scott ocamb" userId="bbb2fcecf41e59aa" providerId="LiveId" clId="{A968F881-63D0-4D14-B8CE-EBFF83C298CA}" dt="2019-01-04T18:49:27.842" v="7" actId="478"/>
          <ac:picMkLst>
            <pc:docMk/>
            <pc:sldMk cId="2629703766" sldId="276"/>
            <ac:picMk id="7" creationId="{10AFDBB1-8B2D-4C68-BCF4-EEB0179D6C5D}"/>
          </ac:picMkLst>
        </pc:picChg>
      </pc:sldChg>
      <pc:sldChg chg="addSp delSp modSp">
        <pc:chgData name="scott ocamb" userId="bbb2fcecf41e59aa" providerId="LiveId" clId="{A968F881-63D0-4D14-B8CE-EBFF83C298CA}" dt="2019-01-04T18:59:58.208" v="74" actId="1038"/>
        <pc:sldMkLst>
          <pc:docMk/>
          <pc:sldMk cId="2836157469" sldId="277"/>
        </pc:sldMkLst>
        <pc:spChg chg="mod">
          <ac:chgData name="scott ocamb" userId="bbb2fcecf41e59aa" providerId="LiveId" clId="{A968F881-63D0-4D14-B8CE-EBFF83C298CA}" dt="2019-01-04T18:56:06.937" v="62" actId="113"/>
          <ac:spMkLst>
            <pc:docMk/>
            <pc:sldMk cId="2836157469" sldId="277"/>
            <ac:spMk id="3" creationId="{00000000-0000-0000-0000-000000000000}"/>
          </ac:spMkLst>
        </pc:spChg>
        <pc:picChg chg="add mod">
          <ac:chgData name="scott ocamb" userId="bbb2fcecf41e59aa" providerId="LiveId" clId="{A968F881-63D0-4D14-B8CE-EBFF83C298CA}" dt="2019-01-04T18:59:58.208" v="74" actId="1038"/>
          <ac:picMkLst>
            <pc:docMk/>
            <pc:sldMk cId="2836157469" sldId="277"/>
            <ac:picMk id="4" creationId="{3923EF01-5463-4DE9-8B97-FBC4A801EEFC}"/>
          </ac:picMkLst>
        </pc:picChg>
        <pc:picChg chg="add del">
          <ac:chgData name="scott ocamb" userId="bbb2fcecf41e59aa" providerId="LiveId" clId="{A968F881-63D0-4D14-B8CE-EBFF83C298CA}" dt="2019-01-04T18:53:07.962" v="15" actId="478"/>
          <ac:picMkLst>
            <pc:docMk/>
            <pc:sldMk cId="2836157469" sldId="277"/>
            <ac:picMk id="5" creationId="{C670B9B8-D5F1-4456-9C4C-63093844458D}"/>
          </ac:picMkLst>
        </pc:picChg>
      </pc:sldChg>
      <pc:sldChg chg="addSp delSp modSp">
        <pc:chgData name="scott ocamb" userId="bbb2fcecf41e59aa" providerId="LiveId" clId="{A968F881-63D0-4D14-B8CE-EBFF83C298CA}" dt="2019-01-04T19:01:39.457" v="94" actId="1035"/>
        <pc:sldMkLst>
          <pc:docMk/>
          <pc:sldMk cId="4130397476" sldId="278"/>
        </pc:sldMkLst>
        <pc:picChg chg="add del mod">
          <ac:chgData name="scott ocamb" userId="bbb2fcecf41e59aa" providerId="LiveId" clId="{A968F881-63D0-4D14-B8CE-EBFF83C298CA}" dt="2019-01-04T19:00:20.417" v="75" actId="478"/>
          <ac:picMkLst>
            <pc:docMk/>
            <pc:sldMk cId="4130397476" sldId="278"/>
            <ac:picMk id="4" creationId="{F879FEAE-9D76-4924-9544-59C48F890E33}"/>
          </ac:picMkLst>
        </pc:picChg>
        <pc:picChg chg="add mod">
          <ac:chgData name="scott ocamb" userId="bbb2fcecf41e59aa" providerId="LiveId" clId="{A968F881-63D0-4D14-B8CE-EBFF83C298CA}" dt="2019-01-04T19:01:39.457" v="94" actId="1035"/>
          <ac:picMkLst>
            <pc:docMk/>
            <pc:sldMk cId="4130397476" sldId="278"/>
            <ac:picMk id="5" creationId="{9E2B1B23-6841-49F1-B1CB-20EA2D769F56}"/>
          </ac:picMkLst>
        </pc:picChg>
        <pc:picChg chg="del">
          <ac:chgData name="scott ocamb" userId="bbb2fcecf41e59aa" providerId="LiveId" clId="{A968F881-63D0-4D14-B8CE-EBFF83C298CA}" dt="2019-01-04T18:56:39.230" v="63" actId="478"/>
          <ac:picMkLst>
            <pc:docMk/>
            <pc:sldMk cId="4130397476" sldId="278"/>
            <ac:picMk id="7" creationId="{6A608969-2327-422A-A2C8-BD2673511220}"/>
          </ac:picMkLst>
        </pc:picChg>
      </pc:sldChg>
      <pc:sldChg chg="addSp delSp modSp">
        <pc:chgData name="scott ocamb" userId="bbb2fcecf41e59aa" providerId="LiveId" clId="{A968F881-63D0-4D14-B8CE-EBFF83C298CA}" dt="2019-01-09T18:13:57.146" v="242" actId="1076"/>
        <pc:sldMkLst>
          <pc:docMk/>
          <pc:sldMk cId="2467983257" sldId="282"/>
        </pc:sldMkLst>
        <pc:spChg chg="mod">
          <ac:chgData name="scott ocamb" userId="bbb2fcecf41e59aa" providerId="LiveId" clId="{A968F881-63D0-4D14-B8CE-EBFF83C298CA}" dt="2019-01-09T18:13:41.712" v="236" actId="14100"/>
          <ac:spMkLst>
            <pc:docMk/>
            <pc:sldMk cId="2467983257" sldId="282"/>
            <ac:spMk id="2" creationId="{6D0D11CA-17D1-8744-BCD8-7D3DA2926C98}"/>
          </ac:spMkLst>
        </pc:spChg>
        <pc:spChg chg="mod">
          <ac:chgData name="scott ocamb" userId="bbb2fcecf41e59aa" providerId="LiveId" clId="{A968F881-63D0-4D14-B8CE-EBFF83C298CA}" dt="2019-01-09T18:13:46.662" v="238" actId="1076"/>
          <ac:spMkLst>
            <pc:docMk/>
            <pc:sldMk cId="2467983257" sldId="282"/>
            <ac:spMk id="3" creationId="{B589295D-6D95-7A4B-8A1C-B4AE64F27E8D}"/>
          </ac:spMkLst>
        </pc:spChg>
        <pc:picChg chg="add del mod">
          <ac:chgData name="scott ocamb" userId="bbb2fcecf41e59aa" providerId="LiveId" clId="{A968F881-63D0-4D14-B8CE-EBFF83C298CA}" dt="2019-01-09T18:10:34.536" v="217" actId="478"/>
          <ac:picMkLst>
            <pc:docMk/>
            <pc:sldMk cId="2467983257" sldId="282"/>
            <ac:picMk id="4" creationId="{B76C9945-1038-4E1A-ACB7-09ED54A16E8E}"/>
          </ac:picMkLst>
        </pc:picChg>
        <pc:picChg chg="del mod">
          <ac:chgData name="scott ocamb" userId="bbb2fcecf41e59aa" providerId="LiveId" clId="{A968F881-63D0-4D14-B8CE-EBFF83C298CA}" dt="2019-01-04T19:05:38.779" v="187" actId="478"/>
          <ac:picMkLst>
            <pc:docMk/>
            <pc:sldMk cId="2467983257" sldId="282"/>
            <ac:picMk id="5" creationId="{526E9498-6327-4734-A5D4-14FE6F29507F}"/>
          </ac:picMkLst>
        </pc:picChg>
        <pc:picChg chg="add mod">
          <ac:chgData name="scott ocamb" userId="bbb2fcecf41e59aa" providerId="LiveId" clId="{A968F881-63D0-4D14-B8CE-EBFF83C298CA}" dt="2019-01-09T18:13:52.359" v="240" actId="1076"/>
          <ac:picMkLst>
            <pc:docMk/>
            <pc:sldMk cId="2467983257" sldId="282"/>
            <ac:picMk id="5" creationId="{815D2036-D6B1-4903-BB6D-44329B383C35}"/>
          </ac:picMkLst>
        </pc:picChg>
        <pc:picChg chg="del mod">
          <ac:chgData name="scott ocamb" userId="bbb2fcecf41e59aa" providerId="LiveId" clId="{A968F881-63D0-4D14-B8CE-EBFF83C298CA}" dt="2019-01-09T18:11:33.582" v="222" actId="478"/>
          <ac:picMkLst>
            <pc:docMk/>
            <pc:sldMk cId="2467983257" sldId="282"/>
            <ac:picMk id="6" creationId="{6AE4F22A-B523-4782-8AF8-D795985D1CB7}"/>
          </ac:picMkLst>
        </pc:picChg>
        <pc:picChg chg="add mod">
          <ac:chgData name="scott ocamb" userId="bbb2fcecf41e59aa" providerId="LiveId" clId="{A968F881-63D0-4D14-B8CE-EBFF83C298CA}" dt="2019-01-09T18:13:50.193" v="239" actId="1076"/>
          <ac:picMkLst>
            <pc:docMk/>
            <pc:sldMk cId="2467983257" sldId="282"/>
            <ac:picMk id="7" creationId="{19182BA5-54EB-4966-9785-EDA21D2AEB4E}"/>
          </ac:picMkLst>
        </pc:picChg>
        <pc:picChg chg="add mod">
          <ac:chgData name="scott ocamb" userId="bbb2fcecf41e59aa" providerId="LiveId" clId="{A968F881-63D0-4D14-B8CE-EBFF83C298CA}" dt="2019-01-09T18:13:57.146" v="242" actId="1076"/>
          <ac:picMkLst>
            <pc:docMk/>
            <pc:sldMk cId="2467983257" sldId="282"/>
            <ac:picMk id="8" creationId="{AD6F77FA-7E6A-4305-A167-34D0994025C9}"/>
          </ac:picMkLst>
        </pc:picChg>
      </pc:sldChg>
      <pc:sldChg chg="addSp delSp modSp add ord">
        <pc:chgData name="scott ocamb" userId="bbb2fcecf41e59aa" providerId="LiveId" clId="{A968F881-63D0-4D14-B8CE-EBFF83C298CA}" dt="2019-01-11T15:42:26.814" v="300" actId="14100"/>
        <pc:sldMkLst>
          <pc:docMk/>
          <pc:sldMk cId="4086479553" sldId="285"/>
        </pc:sldMkLst>
        <pc:spChg chg="mod">
          <ac:chgData name="scott ocamb" userId="bbb2fcecf41e59aa" providerId="LiveId" clId="{A968F881-63D0-4D14-B8CE-EBFF83C298CA}" dt="2019-01-09T18:14:39.891" v="279" actId="20577"/>
          <ac:spMkLst>
            <pc:docMk/>
            <pc:sldMk cId="4086479553" sldId="285"/>
            <ac:spMk id="2" creationId="{00000000-0000-0000-0000-000000000000}"/>
          </ac:spMkLst>
        </pc:spChg>
        <pc:spChg chg="add del mod">
          <ac:chgData name="scott ocamb" userId="bbb2fcecf41e59aa" providerId="LiveId" clId="{A968F881-63D0-4D14-B8CE-EBFF83C298CA}" dt="2019-01-11T15:42:18.547" v="297" actId="478"/>
          <ac:spMkLst>
            <pc:docMk/>
            <pc:sldMk cId="4086479553" sldId="285"/>
            <ac:spMk id="3" creationId="{F7F5EC07-218B-4147-861D-A3A582522DCD}"/>
          </ac:spMkLst>
        </pc:spChg>
        <pc:spChg chg="add del mod">
          <ac:chgData name="scott ocamb" userId="bbb2fcecf41e59aa" providerId="LiveId" clId="{A968F881-63D0-4D14-B8CE-EBFF83C298CA}" dt="2019-01-11T15:42:03.074" v="296" actId="14100"/>
          <ac:spMkLst>
            <pc:docMk/>
            <pc:sldMk cId="4086479553" sldId="285"/>
            <ac:spMk id="6" creationId="{3E3D218A-35EB-4D20-A59A-800B2DD6B875}"/>
          </ac:spMkLst>
        </pc:spChg>
        <pc:picChg chg="add mod">
          <ac:chgData name="scott ocamb" userId="bbb2fcecf41e59aa" providerId="LiveId" clId="{A968F881-63D0-4D14-B8CE-EBFF83C298CA}" dt="2019-01-11T15:42:26.814" v="300" actId="14100"/>
          <ac:picMkLst>
            <pc:docMk/>
            <pc:sldMk cId="4086479553" sldId="285"/>
            <ac:picMk id="7" creationId="{68DB3C3F-EE01-4092-9167-4A3DF51EB6DB}"/>
          </ac:picMkLst>
        </pc:picChg>
        <pc:picChg chg="del">
          <ac:chgData name="scott ocamb" userId="bbb2fcecf41e59aa" providerId="LiveId" clId="{A968F881-63D0-4D14-B8CE-EBFF83C298CA}" dt="2019-01-09T18:14:25.337" v="245" actId="478"/>
          <ac:picMkLst>
            <pc:docMk/>
            <pc:sldMk cId="4086479553" sldId="285"/>
            <ac:picMk id="10242" creationId="{00000000-0000-0000-0000-000000000000}"/>
          </ac:picMkLst>
        </pc:picChg>
      </pc:sldChg>
      <pc:sldChg chg="addSp delSp modSp add">
        <pc:chgData name="scott ocamb" userId="bbb2fcecf41e59aa" providerId="LiveId" clId="{A968F881-63D0-4D14-B8CE-EBFF83C298CA}" dt="2019-01-13T19:54:31.899" v="328" actId="478"/>
        <pc:sldMkLst>
          <pc:docMk/>
          <pc:sldMk cId="2784233830" sldId="286"/>
        </pc:sldMkLst>
        <pc:spChg chg="mod">
          <ac:chgData name="scott ocamb" userId="bbb2fcecf41e59aa" providerId="LiveId" clId="{A968F881-63D0-4D14-B8CE-EBFF83C298CA}" dt="2019-01-13T19:45:50.183" v="320" actId="20577"/>
          <ac:spMkLst>
            <pc:docMk/>
            <pc:sldMk cId="2784233830" sldId="286"/>
            <ac:spMk id="2" creationId="{00000000-0000-0000-0000-000000000000}"/>
          </ac:spMkLst>
        </pc:spChg>
        <pc:picChg chg="add mod">
          <ac:chgData name="scott ocamb" userId="bbb2fcecf41e59aa" providerId="LiveId" clId="{A968F881-63D0-4D14-B8CE-EBFF83C298CA}" dt="2019-01-13T19:54:12.304" v="325" actId="1076"/>
          <ac:picMkLst>
            <pc:docMk/>
            <pc:sldMk cId="2784233830" sldId="286"/>
            <ac:picMk id="3" creationId="{A1EC6962-B45A-4CE7-84EC-00FEA86E7B3D}"/>
          </ac:picMkLst>
        </pc:picChg>
        <pc:picChg chg="add del mod">
          <ac:chgData name="scott ocamb" userId="bbb2fcecf41e59aa" providerId="LiveId" clId="{A968F881-63D0-4D14-B8CE-EBFF83C298CA}" dt="2019-01-13T19:54:31.899" v="328" actId="478"/>
          <ac:picMkLst>
            <pc:docMk/>
            <pc:sldMk cId="2784233830" sldId="286"/>
            <ac:picMk id="6" creationId="{1A5A7279-FF42-4D0B-940B-632193F4B47B}"/>
          </ac:picMkLst>
        </pc:picChg>
        <pc:picChg chg="del">
          <ac:chgData name="scott ocamb" userId="bbb2fcecf41e59aa" providerId="LiveId" clId="{A968F881-63D0-4D14-B8CE-EBFF83C298CA}" dt="2019-01-13T19:45:41.140" v="302" actId="478"/>
          <ac:picMkLst>
            <pc:docMk/>
            <pc:sldMk cId="2784233830" sldId="286"/>
            <ac:picMk id="7" creationId="{68DB3C3F-EE01-4092-9167-4A3DF51EB6DB}"/>
          </ac:picMkLst>
        </pc:picChg>
      </pc:sldChg>
      <pc:sldChg chg="delSp modSp add">
        <pc:chgData name="scott ocamb" userId="bbb2fcecf41e59aa" providerId="LiveId" clId="{A968F881-63D0-4D14-B8CE-EBFF83C298CA}" dt="2019-01-13T19:54:39.844" v="331" actId="14100"/>
        <pc:sldMkLst>
          <pc:docMk/>
          <pc:sldMk cId="1870182370" sldId="287"/>
        </pc:sldMkLst>
        <pc:picChg chg="del">
          <ac:chgData name="scott ocamb" userId="bbb2fcecf41e59aa" providerId="LiveId" clId="{A968F881-63D0-4D14-B8CE-EBFF83C298CA}" dt="2019-01-13T19:54:35.822" v="329" actId="478"/>
          <ac:picMkLst>
            <pc:docMk/>
            <pc:sldMk cId="1870182370" sldId="287"/>
            <ac:picMk id="3" creationId="{A1EC6962-B45A-4CE7-84EC-00FEA86E7B3D}"/>
          </ac:picMkLst>
        </pc:picChg>
        <pc:picChg chg="mod">
          <ac:chgData name="scott ocamb" userId="bbb2fcecf41e59aa" providerId="LiveId" clId="{A968F881-63D0-4D14-B8CE-EBFF83C298CA}" dt="2019-01-13T19:54:39.844" v="331" actId="14100"/>
          <ac:picMkLst>
            <pc:docMk/>
            <pc:sldMk cId="1870182370" sldId="287"/>
            <ac:picMk id="6" creationId="{1A5A7279-FF42-4D0B-940B-632193F4B47B}"/>
          </ac:picMkLst>
        </pc:picChg>
      </pc:sldChg>
    </pc:docChg>
  </pc:docChgLst>
  <pc:docChgLst>
    <pc:chgData name="scott ocamb" userId="bbb2fcecf41e59aa" providerId="LiveId" clId="{2F2ED593-37FD-FF42-AD1B-15B131AD520E}"/>
  </pc:docChgLst>
  <pc:docChgLst>
    <pc:chgData name="scott ocamb" userId="bbb2fcecf41e59aa" providerId="LiveId" clId="{824DD1A9-FB2E-41FB-A26F-3695623504E8}"/>
    <pc:docChg chg="custSel modSld">
      <pc:chgData name="scott ocamb" userId="bbb2fcecf41e59aa" providerId="LiveId" clId="{824DD1A9-FB2E-41FB-A26F-3695623504E8}" dt="2019-01-04T16:43:17.976" v="166" actId="255"/>
      <pc:docMkLst>
        <pc:docMk/>
      </pc:docMkLst>
      <pc:sldChg chg="modSp modNotesTx">
        <pc:chgData name="scott ocamb" userId="bbb2fcecf41e59aa" providerId="LiveId" clId="{824DD1A9-FB2E-41FB-A26F-3695623504E8}" dt="2019-01-04T16:39:50.978" v="161" actId="20577"/>
        <pc:sldMkLst>
          <pc:docMk/>
          <pc:sldMk cId="3407379218" sldId="256"/>
        </pc:sldMkLst>
        <pc:spChg chg="mod">
          <ac:chgData name="scott ocamb" userId="bbb2fcecf41e59aa" providerId="LiveId" clId="{824DD1A9-FB2E-41FB-A26F-3695623504E8}" dt="2019-01-04T16:39:50.978" v="161" actId="20577"/>
          <ac:spMkLst>
            <pc:docMk/>
            <pc:sldMk cId="3407379218" sldId="256"/>
            <ac:spMk id="5" creationId="{00000000-0000-0000-0000-000000000000}"/>
          </ac:spMkLst>
        </pc:spChg>
      </pc:sldChg>
      <pc:sldChg chg="addSp delSp modSp modNotesTx">
        <pc:chgData name="scott ocamb" userId="bbb2fcecf41e59aa" providerId="LiveId" clId="{824DD1A9-FB2E-41FB-A26F-3695623504E8}" dt="2019-01-03T17:01:19.305" v="84" actId="20577"/>
        <pc:sldMkLst>
          <pc:docMk/>
          <pc:sldMk cId="1668131381" sldId="265"/>
        </pc:sldMkLst>
        <pc:picChg chg="add mod ord">
          <ac:chgData name="scott ocamb" userId="bbb2fcecf41e59aa" providerId="LiveId" clId="{824DD1A9-FB2E-41FB-A26F-3695623504E8}" dt="2019-01-03T17:00:40.478" v="23" actId="167"/>
          <ac:picMkLst>
            <pc:docMk/>
            <pc:sldMk cId="1668131381" sldId="265"/>
            <ac:picMk id="4" creationId="{6C68D30D-E4DD-4A63-B10C-0324CE597182}"/>
          </ac:picMkLst>
        </pc:picChg>
        <pc:picChg chg="del">
          <ac:chgData name="scott ocamb" userId="bbb2fcecf41e59aa" providerId="LiveId" clId="{824DD1A9-FB2E-41FB-A26F-3695623504E8}" dt="2019-01-03T17:00:23.366" v="19" actId="478"/>
          <ac:picMkLst>
            <pc:docMk/>
            <pc:sldMk cId="1668131381" sldId="265"/>
            <ac:picMk id="7" creationId="{5906B1C8-D5D7-450A-973F-88D8C1240FC6}"/>
          </ac:picMkLst>
        </pc:picChg>
      </pc:sldChg>
      <pc:sldChg chg="modSp">
        <pc:chgData name="scott ocamb" userId="bbb2fcecf41e59aa" providerId="LiveId" clId="{824DD1A9-FB2E-41FB-A26F-3695623504E8}" dt="2019-01-03T17:44:34.600" v="150" actId="1036"/>
        <pc:sldMkLst>
          <pc:docMk/>
          <pc:sldMk cId="939292705" sldId="266"/>
        </pc:sldMkLst>
        <pc:spChg chg="mod">
          <ac:chgData name="scott ocamb" userId="bbb2fcecf41e59aa" providerId="LiveId" clId="{824DD1A9-FB2E-41FB-A26F-3695623504E8}" dt="2019-01-03T17:15:10.611" v="148" actId="14100"/>
          <ac:spMkLst>
            <pc:docMk/>
            <pc:sldMk cId="939292705" sldId="266"/>
            <ac:spMk id="2" creationId="{2DC1C47E-B652-4D94-A68C-E1490723270E}"/>
          </ac:spMkLst>
        </pc:spChg>
        <pc:spChg chg="mod">
          <ac:chgData name="scott ocamb" userId="bbb2fcecf41e59aa" providerId="LiveId" clId="{824DD1A9-FB2E-41FB-A26F-3695623504E8}" dt="2019-01-03T17:44:34.600" v="150" actId="1036"/>
          <ac:spMkLst>
            <pc:docMk/>
            <pc:sldMk cId="939292705" sldId="266"/>
            <ac:spMk id="10" creationId="{A8E4965E-4B45-4649-A3B1-13CDFCD6E0F7}"/>
          </ac:spMkLst>
        </pc:spChg>
        <pc:spChg chg="mod">
          <ac:chgData name="scott ocamb" userId="bbb2fcecf41e59aa" providerId="LiveId" clId="{824DD1A9-FB2E-41FB-A26F-3695623504E8}" dt="2019-01-03T17:44:34.600" v="150" actId="1036"/>
          <ac:spMkLst>
            <pc:docMk/>
            <pc:sldMk cId="939292705" sldId="266"/>
            <ac:spMk id="11" creationId="{8B88CEB2-EB04-42C6-B2CC-556867B0C8C7}"/>
          </ac:spMkLst>
        </pc:spChg>
        <pc:spChg chg="mod">
          <ac:chgData name="scott ocamb" userId="bbb2fcecf41e59aa" providerId="LiveId" clId="{824DD1A9-FB2E-41FB-A26F-3695623504E8}" dt="2019-01-03T17:44:34.600" v="150" actId="1036"/>
          <ac:spMkLst>
            <pc:docMk/>
            <pc:sldMk cId="939292705" sldId="266"/>
            <ac:spMk id="12" creationId="{91822140-A877-4275-95CD-E0422F0BFE7A}"/>
          </ac:spMkLst>
        </pc:spChg>
      </pc:sldChg>
      <pc:sldChg chg="addSp delSp modSp">
        <pc:chgData name="scott ocamb" userId="bbb2fcecf41e59aa" providerId="LiveId" clId="{824DD1A9-FB2E-41FB-A26F-3695623504E8}" dt="2019-01-04T16:43:17.976" v="166" actId="255"/>
        <pc:sldMkLst>
          <pc:docMk/>
          <pc:sldMk cId="2619916604" sldId="274"/>
        </pc:sldMkLst>
        <pc:spChg chg="mod">
          <ac:chgData name="scott ocamb" userId="bbb2fcecf41e59aa" providerId="LiveId" clId="{824DD1A9-FB2E-41FB-A26F-3695623504E8}" dt="2019-01-04T16:43:17.976" v="166" actId="255"/>
          <ac:spMkLst>
            <pc:docMk/>
            <pc:sldMk cId="2619916604" sldId="274"/>
            <ac:spMk id="3" creationId="{00000000-0000-0000-0000-000000000000}"/>
          </ac:spMkLst>
        </pc:spChg>
        <pc:picChg chg="del">
          <ac:chgData name="scott ocamb" userId="bbb2fcecf41e59aa" providerId="LiveId" clId="{824DD1A9-FB2E-41FB-A26F-3695623504E8}" dt="2019-01-04T16:42:38.316" v="162" actId="478"/>
          <ac:picMkLst>
            <pc:docMk/>
            <pc:sldMk cId="2619916604" sldId="274"/>
            <ac:picMk id="4" creationId="{58533CE3-1CA1-415B-AB79-80A02281FFD7}"/>
          </ac:picMkLst>
        </pc:picChg>
        <pc:picChg chg="add mod">
          <ac:chgData name="scott ocamb" userId="bbb2fcecf41e59aa" providerId="LiveId" clId="{824DD1A9-FB2E-41FB-A26F-3695623504E8}" dt="2019-01-04T16:43:06.617" v="165" actId="14100"/>
          <ac:picMkLst>
            <pc:docMk/>
            <pc:sldMk cId="2619916604" sldId="274"/>
            <ac:picMk id="5" creationId="{53D404B3-1807-4624-81B2-2D5C9E15151E}"/>
          </ac:picMkLst>
        </pc:picChg>
      </pc:sldChg>
    </pc:docChg>
  </pc:docChgLst>
  <pc:docChgLst>
    <pc:chgData clId="Web-{0BD0F262-2B8D-4677-B586-A980184B789E}"/>
  </pc:docChgLst>
  <pc:docChgLst>
    <pc:chgData name="scott ocamb" userId="bbb2fcecf41e59aa" providerId="Windows Live" clId="Web-{4D27F4C0-571D-472E-AA8E-651BDDF86B32}"/>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52A7F4F4-2D0A-4033-A2F9-724A340AAC39}" type="datetimeFigureOut">
              <a:rPr lang="en-US" smtClean="0"/>
              <a:t>1/16/2019</a:t>
            </a:fld>
            <a:endParaRPr lang="en-US" dirty="0"/>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964BAED-640A-4BB2-BF76-8ED1219E54B9}" type="slidenum">
              <a:rPr lang="en-US" smtClean="0"/>
              <a:t>‹#›</a:t>
            </a:fld>
            <a:endParaRPr lang="en-US" dirty="0"/>
          </a:p>
        </p:txBody>
      </p:sp>
    </p:spTree>
    <p:extLst>
      <p:ext uri="{BB962C8B-B14F-4D97-AF65-F5344CB8AC3E}">
        <p14:creationId xmlns:p14="http://schemas.microsoft.com/office/powerpoint/2010/main" val="17413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talk about the value of agile in the delivery of software. We will discuss some techniques teams can use to delivery a quality product, how they can predict delivery dates and manage a budget. </a:t>
            </a:r>
          </a:p>
        </p:txBody>
      </p:sp>
      <p:sp>
        <p:nvSpPr>
          <p:cNvPr id="4" name="Slide Number Placeholder 3"/>
          <p:cNvSpPr>
            <a:spLocks noGrp="1"/>
          </p:cNvSpPr>
          <p:nvPr>
            <p:ph type="sldNum" sz="quarter" idx="10"/>
          </p:nvPr>
        </p:nvSpPr>
        <p:spPr/>
        <p:txBody>
          <a:bodyPr/>
          <a:lstStyle/>
          <a:p>
            <a:fld id="{3964BAED-640A-4BB2-BF76-8ED1219E54B9}" type="slidenum">
              <a:rPr lang="en-US" smtClean="0"/>
              <a:t>1</a:t>
            </a:fld>
            <a:endParaRPr lang="en-US" dirty="0"/>
          </a:p>
        </p:txBody>
      </p:sp>
    </p:spTree>
    <p:extLst>
      <p:ext uri="{BB962C8B-B14F-4D97-AF65-F5344CB8AC3E}">
        <p14:creationId xmlns:p14="http://schemas.microsoft.com/office/powerpoint/2010/main" val="127108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burndown chart is how scrum teams monitor progress. It compares the work identified at the beginning of the sprint to the daily remaining work and an ideal trend.</a:t>
            </a:r>
          </a:p>
        </p:txBody>
      </p:sp>
      <p:sp>
        <p:nvSpPr>
          <p:cNvPr id="4" name="Slide Number Placeholder 3"/>
          <p:cNvSpPr>
            <a:spLocks noGrp="1"/>
          </p:cNvSpPr>
          <p:nvPr>
            <p:ph type="sldNum" sz="quarter" idx="10"/>
          </p:nvPr>
        </p:nvSpPr>
        <p:spPr/>
        <p:txBody>
          <a:bodyPr/>
          <a:lstStyle/>
          <a:p>
            <a:fld id="{3964BAED-640A-4BB2-BF76-8ED1219E54B9}" type="slidenum">
              <a:rPr lang="en-US" smtClean="0"/>
              <a:t>10</a:t>
            </a:fld>
            <a:endParaRPr lang="en-US" dirty="0"/>
          </a:p>
        </p:txBody>
      </p:sp>
    </p:spTree>
    <p:extLst>
      <p:ext uri="{BB962C8B-B14F-4D97-AF65-F5344CB8AC3E}">
        <p14:creationId xmlns:p14="http://schemas.microsoft.com/office/powerpoint/2010/main" val="3440416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predict delivery dates we need to estimate our user stories. Story points measure the relative size of stories.</a:t>
            </a:r>
          </a:p>
        </p:txBody>
      </p:sp>
      <p:sp>
        <p:nvSpPr>
          <p:cNvPr id="4" name="Slide Number Placeholder 3"/>
          <p:cNvSpPr>
            <a:spLocks noGrp="1"/>
          </p:cNvSpPr>
          <p:nvPr>
            <p:ph type="sldNum" sz="quarter" idx="10"/>
          </p:nvPr>
        </p:nvSpPr>
        <p:spPr/>
        <p:txBody>
          <a:bodyPr/>
          <a:lstStyle/>
          <a:p>
            <a:fld id="{3964BAED-640A-4BB2-BF76-8ED1219E54B9}" type="slidenum">
              <a:rPr lang="en-US" smtClean="0"/>
              <a:t>11</a:t>
            </a:fld>
            <a:endParaRPr lang="en-US" dirty="0"/>
          </a:p>
        </p:txBody>
      </p:sp>
    </p:spTree>
    <p:extLst>
      <p:ext uri="{BB962C8B-B14F-4D97-AF65-F5344CB8AC3E}">
        <p14:creationId xmlns:p14="http://schemas.microsoft.com/office/powerpoint/2010/main" val="173802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T-Shirt size is a simplified technique. This works well with new teams. It assigns story points based on the size of a shirt.</a:t>
            </a:r>
          </a:p>
        </p:txBody>
      </p:sp>
      <p:sp>
        <p:nvSpPr>
          <p:cNvPr id="4" name="Slide Number Placeholder 3"/>
          <p:cNvSpPr>
            <a:spLocks noGrp="1"/>
          </p:cNvSpPr>
          <p:nvPr>
            <p:ph type="sldNum" sz="quarter" idx="10"/>
          </p:nvPr>
        </p:nvSpPr>
        <p:spPr/>
        <p:txBody>
          <a:bodyPr/>
          <a:lstStyle/>
          <a:p>
            <a:fld id="{3964BAED-640A-4BB2-BF76-8ED1219E54B9}" type="slidenum">
              <a:rPr lang="en-US" smtClean="0"/>
              <a:t>12</a:t>
            </a:fld>
            <a:endParaRPr lang="en-US" dirty="0"/>
          </a:p>
        </p:txBody>
      </p:sp>
    </p:spTree>
    <p:extLst>
      <p:ext uri="{BB962C8B-B14F-4D97-AF65-F5344CB8AC3E}">
        <p14:creationId xmlns:p14="http://schemas.microsoft.com/office/powerpoint/2010/main" val="3765834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4BAED-640A-4BB2-BF76-8ED1219E54B9}" type="slidenum">
              <a:rPr lang="en-US" smtClean="0"/>
              <a:t>13</a:t>
            </a:fld>
            <a:endParaRPr lang="en-US" dirty="0"/>
          </a:p>
        </p:txBody>
      </p:sp>
    </p:spTree>
    <p:extLst>
      <p:ext uri="{BB962C8B-B14F-4D97-AF65-F5344CB8AC3E}">
        <p14:creationId xmlns:p14="http://schemas.microsoft.com/office/powerpoint/2010/main" val="2343823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think we want today will not ultimately be what we need. We learn what we need as valuable software is delivered sprint after sprint.</a:t>
            </a:r>
          </a:p>
          <a:p>
            <a:r>
              <a:rPr lang="en-US" dirty="0"/>
              <a:t>We need to manage the changing backlog and still predict dates and manage a budget.</a:t>
            </a:r>
          </a:p>
          <a:p>
            <a:r>
              <a:rPr lang="en-US" dirty="0"/>
              <a:t>As the team progresses, we use the average number of story points DONE to help forecast. We can do this if we do not need to be exact.</a:t>
            </a:r>
          </a:p>
        </p:txBody>
      </p:sp>
      <p:sp>
        <p:nvSpPr>
          <p:cNvPr id="4" name="Slide Number Placeholder 3"/>
          <p:cNvSpPr>
            <a:spLocks noGrp="1"/>
          </p:cNvSpPr>
          <p:nvPr>
            <p:ph type="sldNum" sz="quarter" idx="10"/>
          </p:nvPr>
        </p:nvSpPr>
        <p:spPr/>
        <p:txBody>
          <a:bodyPr/>
          <a:lstStyle/>
          <a:p>
            <a:fld id="{3964BAED-640A-4BB2-BF76-8ED1219E54B9}" type="slidenum">
              <a:rPr lang="en-US" smtClean="0"/>
              <a:t>14</a:t>
            </a:fld>
            <a:endParaRPr lang="en-US" dirty="0"/>
          </a:p>
        </p:txBody>
      </p:sp>
    </p:spTree>
    <p:extLst>
      <p:ext uri="{BB962C8B-B14F-4D97-AF65-F5344CB8AC3E}">
        <p14:creationId xmlns:p14="http://schemas.microsoft.com/office/powerpoint/2010/main" val="67183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axis is the number of story points DONE. The blue line is the actual story points the team has DONE. The dotted blue line is a trend based on the actual data.</a:t>
            </a:r>
          </a:p>
          <a:p>
            <a:r>
              <a:rPr lang="en-US" dirty="0"/>
              <a:t>The dotted green line is a optimistic trend, the actual trend -10%. The dotted red line is a pessimistic trend, actual trend + 10%. We can use this to predict dates if we do not need to be exact.</a:t>
            </a:r>
          </a:p>
          <a:p>
            <a:r>
              <a:rPr lang="en-US" dirty="0"/>
              <a:t>By this date, we can deliver about this many points.</a:t>
            </a:r>
          </a:p>
        </p:txBody>
      </p:sp>
      <p:sp>
        <p:nvSpPr>
          <p:cNvPr id="4" name="Slide Number Placeholder 3"/>
          <p:cNvSpPr>
            <a:spLocks noGrp="1"/>
          </p:cNvSpPr>
          <p:nvPr>
            <p:ph type="sldNum" sz="quarter" idx="10"/>
          </p:nvPr>
        </p:nvSpPr>
        <p:spPr/>
        <p:txBody>
          <a:bodyPr/>
          <a:lstStyle/>
          <a:p>
            <a:fld id="{3964BAED-640A-4BB2-BF76-8ED1219E54B9}" type="slidenum">
              <a:rPr lang="en-US" smtClean="0"/>
              <a:t>15</a:t>
            </a:fld>
            <a:endParaRPr lang="en-US" dirty="0"/>
          </a:p>
        </p:txBody>
      </p:sp>
    </p:spTree>
    <p:extLst>
      <p:ext uri="{BB962C8B-B14F-4D97-AF65-F5344CB8AC3E}">
        <p14:creationId xmlns:p14="http://schemas.microsoft.com/office/powerpoint/2010/main" val="207455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axis is the number of story points DONE. The blue line is the actual story points the team has DONE. The dotted blue line is a trend based on the actual data.</a:t>
            </a:r>
          </a:p>
          <a:p>
            <a:r>
              <a:rPr lang="en-US" dirty="0"/>
              <a:t>The dotted green line is a optimistic trend, the actual trend -10%. The dotted red line is a pessimistic trend, actual trend + 10%. We can use this to predict dates if we do not need to be exact.</a:t>
            </a:r>
          </a:p>
          <a:p>
            <a:r>
              <a:rPr lang="en-US" dirty="0"/>
              <a:t>We can deliver these story points by this date range.</a:t>
            </a:r>
          </a:p>
          <a:p>
            <a:endParaRPr lang="en-US" dirty="0"/>
          </a:p>
        </p:txBody>
      </p:sp>
      <p:sp>
        <p:nvSpPr>
          <p:cNvPr id="4" name="Slide Number Placeholder 3"/>
          <p:cNvSpPr>
            <a:spLocks noGrp="1"/>
          </p:cNvSpPr>
          <p:nvPr>
            <p:ph type="sldNum" sz="quarter" idx="10"/>
          </p:nvPr>
        </p:nvSpPr>
        <p:spPr/>
        <p:txBody>
          <a:bodyPr/>
          <a:lstStyle/>
          <a:p>
            <a:fld id="{3964BAED-640A-4BB2-BF76-8ED1219E54B9}" type="slidenum">
              <a:rPr lang="en-US" smtClean="0"/>
              <a:t>16</a:t>
            </a:fld>
            <a:endParaRPr lang="en-US" dirty="0"/>
          </a:p>
        </p:txBody>
      </p:sp>
    </p:spTree>
    <p:extLst>
      <p:ext uri="{BB962C8B-B14F-4D97-AF65-F5344CB8AC3E}">
        <p14:creationId xmlns:p14="http://schemas.microsoft.com/office/powerpoint/2010/main" val="337242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monitor scope change, we set a baseline for the original scope and track scope change and its affect on the schedule.</a:t>
            </a:r>
          </a:p>
        </p:txBody>
      </p:sp>
      <p:sp>
        <p:nvSpPr>
          <p:cNvPr id="4" name="Slide Number Placeholder 3"/>
          <p:cNvSpPr>
            <a:spLocks noGrp="1"/>
          </p:cNvSpPr>
          <p:nvPr>
            <p:ph type="sldNum" sz="quarter" idx="10"/>
          </p:nvPr>
        </p:nvSpPr>
        <p:spPr/>
        <p:txBody>
          <a:bodyPr/>
          <a:lstStyle/>
          <a:p>
            <a:fld id="{3964BAED-640A-4BB2-BF76-8ED1219E54B9}" type="slidenum">
              <a:rPr lang="en-US" smtClean="0"/>
              <a:t>17</a:t>
            </a:fld>
            <a:endParaRPr lang="en-US" dirty="0"/>
          </a:p>
        </p:txBody>
      </p:sp>
    </p:spTree>
    <p:extLst>
      <p:ext uri="{BB962C8B-B14F-4D97-AF65-F5344CB8AC3E}">
        <p14:creationId xmlns:p14="http://schemas.microsoft.com/office/powerpoint/2010/main" val="3030785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bar shows the original scope of 190 points. The right bar will show the current scope in points. Here they are both the same.</a:t>
            </a:r>
          </a:p>
        </p:txBody>
      </p:sp>
      <p:sp>
        <p:nvSpPr>
          <p:cNvPr id="4" name="Slide Number Placeholder 3"/>
          <p:cNvSpPr>
            <a:spLocks noGrp="1"/>
          </p:cNvSpPr>
          <p:nvPr>
            <p:ph type="sldNum" sz="quarter" idx="10"/>
          </p:nvPr>
        </p:nvSpPr>
        <p:spPr/>
        <p:txBody>
          <a:bodyPr/>
          <a:lstStyle/>
          <a:p>
            <a:fld id="{3964BAED-640A-4BB2-BF76-8ED1219E54B9}" type="slidenum">
              <a:rPr lang="en-US" smtClean="0"/>
              <a:t>18</a:t>
            </a:fld>
            <a:endParaRPr lang="en-US" dirty="0"/>
          </a:p>
        </p:txBody>
      </p:sp>
    </p:spTree>
    <p:extLst>
      <p:ext uri="{BB962C8B-B14F-4D97-AF65-F5344CB8AC3E}">
        <p14:creationId xmlns:p14="http://schemas.microsoft.com/office/powerpoint/2010/main" val="3657946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team has gotten 30 points DONE. </a:t>
            </a:r>
          </a:p>
        </p:txBody>
      </p:sp>
      <p:sp>
        <p:nvSpPr>
          <p:cNvPr id="4" name="Slide Number Placeholder 3"/>
          <p:cNvSpPr>
            <a:spLocks noGrp="1"/>
          </p:cNvSpPr>
          <p:nvPr>
            <p:ph type="sldNum" sz="quarter" idx="10"/>
          </p:nvPr>
        </p:nvSpPr>
        <p:spPr/>
        <p:txBody>
          <a:bodyPr/>
          <a:lstStyle/>
          <a:p>
            <a:fld id="{3964BAED-640A-4BB2-BF76-8ED1219E54B9}" type="slidenum">
              <a:rPr lang="en-US" smtClean="0"/>
              <a:t>19</a:t>
            </a:fld>
            <a:endParaRPr lang="en-US" dirty="0"/>
          </a:p>
        </p:txBody>
      </p:sp>
    </p:spTree>
    <p:extLst>
      <p:ext uri="{BB962C8B-B14F-4D97-AF65-F5344CB8AC3E}">
        <p14:creationId xmlns:p14="http://schemas.microsoft.com/office/powerpoint/2010/main" val="310833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Scott Ocamb. I began my career as a Microsoft developer and consultant. Since 2006 I have moved into the agile world. I have served as an Agile coach and scrum master at numerous firms in the area. Use my contact information if you need me for anything.</a:t>
            </a:r>
          </a:p>
        </p:txBody>
      </p:sp>
      <p:sp>
        <p:nvSpPr>
          <p:cNvPr id="4" name="Slide Number Placeholder 3"/>
          <p:cNvSpPr>
            <a:spLocks noGrp="1"/>
          </p:cNvSpPr>
          <p:nvPr>
            <p:ph type="sldNum" sz="quarter" idx="10"/>
          </p:nvPr>
        </p:nvSpPr>
        <p:spPr/>
        <p:txBody>
          <a:bodyPr/>
          <a:lstStyle/>
          <a:p>
            <a:fld id="{3964BAED-640A-4BB2-BF76-8ED1219E54B9}" type="slidenum">
              <a:rPr lang="en-US" smtClean="0"/>
              <a:t>2</a:t>
            </a:fld>
            <a:endParaRPr lang="en-US" dirty="0"/>
          </a:p>
        </p:txBody>
      </p:sp>
    </p:spTree>
    <p:extLst>
      <p:ext uri="{BB962C8B-B14F-4D97-AF65-F5344CB8AC3E}">
        <p14:creationId xmlns:p14="http://schemas.microsoft.com/office/powerpoint/2010/main" val="3246142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are 3 sprints completed. We can predict the there are 3.3 sprints required to complete the release.</a:t>
            </a:r>
          </a:p>
        </p:txBody>
      </p:sp>
      <p:sp>
        <p:nvSpPr>
          <p:cNvPr id="4" name="Slide Number Placeholder 3"/>
          <p:cNvSpPr>
            <a:spLocks noGrp="1"/>
          </p:cNvSpPr>
          <p:nvPr>
            <p:ph type="sldNum" sz="quarter" idx="10"/>
          </p:nvPr>
        </p:nvSpPr>
        <p:spPr/>
        <p:txBody>
          <a:bodyPr/>
          <a:lstStyle/>
          <a:p>
            <a:fld id="{3964BAED-640A-4BB2-BF76-8ED1219E54B9}" type="slidenum">
              <a:rPr lang="en-US" smtClean="0"/>
              <a:t>20</a:t>
            </a:fld>
            <a:endParaRPr lang="en-US" dirty="0"/>
          </a:p>
        </p:txBody>
      </p:sp>
    </p:spTree>
    <p:extLst>
      <p:ext uri="{BB962C8B-B14F-4D97-AF65-F5344CB8AC3E}">
        <p14:creationId xmlns:p14="http://schemas.microsoft.com/office/powerpoint/2010/main" val="1771728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product owner added 15 points to the release. We see the scope change in the current bar and see it added to sprint 4.</a:t>
            </a:r>
          </a:p>
        </p:txBody>
      </p:sp>
      <p:sp>
        <p:nvSpPr>
          <p:cNvPr id="4" name="Slide Number Placeholder 3"/>
          <p:cNvSpPr>
            <a:spLocks noGrp="1"/>
          </p:cNvSpPr>
          <p:nvPr>
            <p:ph type="sldNum" sz="quarter" idx="10"/>
          </p:nvPr>
        </p:nvSpPr>
        <p:spPr/>
        <p:txBody>
          <a:bodyPr/>
          <a:lstStyle/>
          <a:p>
            <a:fld id="{3964BAED-640A-4BB2-BF76-8ED1219E54B9}" type="slidenum">
              <a:rPr lang="en-US" smtClean="0"/>
              <a:t>21</a:t>
            </a:fld>
            <a:endParaRPr lang="en-US" dirty="0"/>
          </a:p>
        </p:txBody>
      </p:sp>
    </p:spTree>
    <p:extLst>
      <p:ext uri="{BB962C8B-B14F-4D97-AF65-F5344CB8AC3E}">
        <p14:creationId xmlns:p14="http://schemas.microsoft.com/office/powerpoint/2010/main" val="2108762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team is almost done with the release.</a:t>
            </a:r>
          </a:p>
          <a:p>
            <a:r>
              <a:rPr lang="en-US" dirty="0"/>
              <a:t>There is tooling available in most agile tools to create these reports.</a:t>
            </a:r>
          </a:p>
        </p:txBody>
      </p:sp>
      <p:sp>
        <p:nvSpPr>
          <p:cNvPr id="4" name="Slide Number Placeholder 3"/>
          <p:cNvSpPr>
            <a:spLocks noGrp="1"/>
          </p:cNvSpPr>
          <p:nvPr>
            <p:ph type="sldNum" sz="quarter" idx="10"/>
          </p:nvPr>
        </p:nvSpPr>
        <p:spPr/>
        <p:txBody>
          <a:bodyPr/>
          <a:lstStyle/>
          <a:p>
            <a:fld id="{3964BAED-640A-4BB2-BF76-8ED1219E54B9}" type="slidenum">
              <a:rPr lang="en-US" smtClean="0"/>
              <a:t>22</a:t>
            </a:fld>
            <a:endParaRPr lang="en-US" dirty="0"/>
          </a:p>
        </p:txBody>
      </p:sp>
    </p:spTree>
    <p:extLst>
      <p:ext uri="{BB962C8B-B14F-4D97-AF65-F5344CB8AC3E}">
        <p14:creationId xmlns:p14="http://schemas.microsoft.com/office/powerpoint/2010/main" val="202738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what you can expect. Things will seem to be going very well. Then, things will seem to degrade and go down hill. Stick to it and the true improvement will be found.</a:t>
            </a:r>
          </a:p>
        </p:txBody>
      </p:sp>
      <p:sp>
        <p:nvSpPr>
          <p:cNvPr id="4" name="Slide Number Placeholder 3"/>
          <p:cNvSpPr>
            <a:spLocks noGrp="1"/>
          </p:cNvSpPr>
          <p:nvPr>
            <p:ph type="sldNum" sz="quarter" idx="10"/>
          </p:nvPr>
        </p:nvSpPr>
        <p:spPr/>
        <p:txBody>
          <a:bodyPr/>
          <a:lstStyle/>
          <a:p>
            <a:fld id="{3964BAED-640A-4BB2-BF76-8ED1219E54B9}" type="slidenum">
              <a:rPr lang="en-US" smtClean="0"/>
              <a:t>23</a:t>
            </a:fld>
            <a:endParaRPr lang="en-US" dirty="0"/>
          </a:p>
        </p:txBody>
      </p:sp>
    </p:spTree>
    <p:extLst>
      <p:ext uri="{BB962C8B-B14F-4D97-AF65-F5344CB8AC3E}">
        <p14:creationId xmlns:p14="http://schemas.microsoft.com/office/powerpoint/2010/main" val="3411507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what you can expect. Things will seem to be going very well. Then, things will seem to degrade and go down hill. Stick to it and the true improvement will be found.</a:t>
            </a:r>
          </a:p>
        </p:txBody>
      </p:sp>
      <p:sp>
        <p:nvSpPr>
          <p:cNvPr id="4" name="Slide Number Placeholder 3"/>
          <p:cNvSpPr>
            <a:spLocks noGrp="1"/>
          </p:cNvSpPr>
          <p:nvPr>
            <p:ph type="sldNum" sz="quarter" idx="10"/>
          </p:nvPr>
        </p:nvSpPr>
        <p:spPr/>
        <p:txBody>
          <a:bodyPr/>
          <a:lstStyle/>
          <a:p>
            <a:fld id="{3964BAED-640A-4BB2-BF76-8ED1219E54B9}" type="slidenum">
              <a:rPr lang="en-US" smtClean="0"/>
              <a:t>24</a:t>
            </a:fld>
            <a:endParaRPr lang="en-US" dirty="0"/>
          </a:p>
        </p:txBody>
      </p:sp>
    </p:spTree>
    <p:extLst>
      <p:ext uri="{BB962C8B-B14F-4D97-AF65-F5344CB8AC3E}">
        <p14:creationId xmlns:p14="http://schemas.microsoft.com/office/powerpoint/2010/main" val="1317698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what you can expect. Things will seem to be going very well. Then, things will seem to degrade and go down hill. Stick to it and the true improvement will be found.</a:t>
            </a:r>
          </a:p>
        </p:txBody>
      </p:sp>
      <p:sp>
        <p:nvSpPr>
          <p:cNvPr id="4" name="Slide Number Placeholder 3"/>
          <p:cNvSpPr>
            <a:spLocks noGrp="1"/>
          </p:cNvSpPr>
          <p:nvPr>
            <p:ph type="sldNum" sz="quarter" idx="10"/>
          </p:nvPr>
        </p:nvSpPr>
        <p:spPr/>
        <p:txBody>
          <a:bodyPr/>
          <a:lstStyle/>
          <a:p>
            <a:fld id="{3964BAED-640A-4BB2-BF76-8ED1219E54B9}" type="slidenum">
              <a:rPr lang="en-US" smtClean="0"/>
              <a:t>25</a:t>
            </a:fld>
            <a:endParaRPr lang="en-US" dirty="0"/>
          </a:p>
        </p:txBody>
      </p:sp>
    </p:spTree>
    <p:extLst>
      <p:ext uri="{BB962C8B-B14F-4D97-AF65-F5344CB8AC3E}">
        <p14:creationId xmlns:p14="http://schemas.microsoft.com/office/powerpoint/2010/main" val="3450133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a stable team and velocity we will know the rate that stories can be delivered. When scope changes, we can see the affect it has in release dates.</a:t>
            </a:r>
          </a:p>
          <a:p>
            <a:r>
              <a:rPr lang="en-US" dirty="0"/>
              <a:t>What we deliver and when is completely up to the product owner.</a:t>
            </a:r>
          </a:p>
          <a:p>
            <a:r>
              <a:rPr lang="en-US" dirty="0"/>
              <a:t>Budgets are determined by the cost of a sprint. If an engineer cost $10 per day we can calculate the cost based on the number of engineers and the length of the sprint.</a:t>
            </a:r>
          </a:p>
        </p:txBody>
      </p:sp>
      <p:sp>
        <p:nvSpPr>
          <p:cNvPr id="4" name="Slide Number Placeholder 3"/>
          <p:cNvSpPr>
            <a:spLocks noGrp="1"/>
          </p:cNvSpPr>
          <p:nvPr>
            <p:ph type="sldNum" sz="quarter" idx="10"/>
          </p:nvPr>
        </p:nvSpPr>
        <p:spPr/>
        <p:txBody>
          <a:bodyPr/>
          <a:lstStyle/>
          <a:p>
            <a:fld id="{3964BAED-640A-4BB2-BF76-8ED1219E54B9}" type="slidenum">
              <a:rPr lang="en-US" smtClean="0"/>
              <a:t>26</a:t>
            </a:fld>
            <a:endParaRPr lang="en-US" dirty="0"/>
          </a:p>
        </p:txBody>
      </p:sp>
    </p:spTree>
    <p:extLst>
      <p:ext uri="{BB962C8B-B14F-4D97-AF65-F5344CB8AC3E}">
        <p14:creationId xmlns:p14="http://schemas.microsoft.com/office/powerpoint/2010/main" val="1566367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maximize the value of a transformation, start a close to the top of the organization that you can. Include as much of the company as you can. This will take a long time since we are changing people’s behavior. That is why they call agile transformations a journey.</a:t>
            </a:r>
          </a:p>
          <a:p>
            <a:r>
              <a:rPr lang="en-US" dirty="0"/>
              <a:t>Start small and gain some successes.</a:t>
            </a:r>
          </a:p>
        </p:txBody>
      </p:sp>
      <p:sp>
        <p:nvSpPr>
          <p:cNvPr id="4" name="Slide Number Placeholder 3"/>
          <p:cNvSpPr>
            <a:spLocks noGrp="1"/>
          </p:cNvSpPr>
          <p:nvPr>
            <p:ph type="sldNum" sz="quarter" idx="10"/>
          </p:nvPr>
        </p:nvSpPr>
        <p:spPr/>
        <p:txBody>
          <a:bodyPr/>
          <a:lstStyle/>
          <a:p>
            <a:fld id="{3964BAED-640A-4BB2-BF76-8ED1219E54B9}" type="slidenum">
              <a:rPr lang="en-US" smtClean="0"/>
              <a:t>27</a:t>
            </a:fld>
            <a:endParaRPr lang="en-US" dirty="0"/>
          </a:p>
        </p:txBody>
      </p:sp>
    </p:spTree>
    <p:extLst>
      <p:ext uri="{BB962C8B-B14F-4D97-AF65-F5344CB8AC3E}">
        <p14:creationId xmlns:p14="http://schemas.microsoft.com/office/powerpoint/2010/main" val="2267469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what you can expect. Things will seem to be going very well. Then, things will seem to degrade and go down hill. Stick to it and the true improvement will be found.</a:t>
            </a:r>
          </a:p>
        </p:txBody>
      </p:sp>
      <p:sp>
        <p:nvSpPr>
          <p:cNvPr id="4" name="Slide Number Placeholder 3"/>
          <p:cNvSpPr>
            <a:spLocks noGrp="1"/>
          </p:cNvSpPr>
          <p:nvPr>
            <p:ph type="sldNum" sz="quarter" idx="10"/>
          </p:nvPr>
        </p:nvSpPr>
        <p:spPr/>
        <p:txBody>
          <a:bodyPr/>
          <a:lstStyle/>
          <a:p>
            <a:fld id="{3964BAED-640A-4BB2-BF76-8ED1219E54B9}" type="slidenum">
              <a:rPr lang="en-US" smtClean="0"/>
              <a:t>28</a:t>
            </a:fld>
            <a:endParaRPr lang="en-US" dirty="0"/>
          </a:p>
        </p:txBody>
      </p:sp>
    </p:spTree>
    <p:extLst>
      <p:ext uri="{BB962C8B-B14F-4D97-AF65-F5344CB8AC3E}">
        <p14:creationId xmlns:p14="http://schemas.microsoft.com/office/powerpoint/2010/main" val="478785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4BAED-640A-4BB2-BF76-8ED1219E54B9}" type="slidenum">
              <a:rPr lang="en-US" smtClean="0"/>
              <a:t>29</a:t>
            </a:fld>
            <a:endParaRPr lang="en-US" dirty="0"/>
          </a:p>
        </p:txBody>
      </p:sp>
    </p:spTree>
    <p:extLst>
      <p:ext uri="{BB962C8B-B14F-4D97-AF65-F5344CB8AC3E}">
        <p14:creationId xmlns:p14="http://schemas.microsoft.com/office/powerpoint/2010/main" val="409503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one cares about agile. They care about a product. Agile is an means to an end. The level of success a company has using agile is dependent on how high up in the organization agile is accepted.</a:t>
            </a:r>
          </a:p>
        </p:txBody>
      </p:sp>
      <p:sp>
        <p:nvSpPr>
          <p:cNvPr id="4" name="Slide Number Placeholder 3"/>
          <p:cNvSpPr>
            <a:spLocks noGrp="1"/>
          </p:cNvSpPr>
          <p:nvPr>
            <p:ph type="sldNum" sz="quarter" idx="10"/>
          </p:nvPr>
        </p:nvSpPr>
        <p:spPr/>
        <p:txBody>
          <a:bodyPr/>
          <a:lstStyle/>
          <a:p>
            <a:fld id="{3964BAED-640A-4BB2-BF76-8ED1219E54B9}" type="slidenum">
              <a:rPr lang="en-US" smtClean="0"/>
              <a:t>3</a:t>
            </a:fld>
            <a:endParaRPr lang="en-US" dirty="0"/>
          </a:p>
        </p:txBody>
      </p:sp>
    </p:spTree>
    <p:extLst>
      <p:ext uri="{BB962C8B-B14F-4D97-AF65-F5344CB8AC3E}">
        <p14:creationId xmlns:p14="http://schemas.microsoft.com/office/powerpoint/2010/main" val="407135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some facts. What we think we want today, is not what we will need. We need to manage changing priorities and still be able to predict dates and manage a budget. The team will definitely make mistakes.</a:t>
            </a:r>
          </a:p>
        </p:txBody>
      </p:sp>
      <p:sp>
        <p:nvSpPr>
          <p:cNvPr id="4" name="Slide Number Placeholder 3"/>
          <p:cNvSpPr>
            <a:spLocks noGrp="1"/>
          </p:cNvSpPr>
          <p:nvPr>
            <p:ph type="sldNum" sz="quarter" idx="5"/>
          </p:nvPr>
        </p:nvSpPr>
        <p:spPr/>
        <p:txBody>
          <a:bodyPr/>
          <a:lstStyle/>
          <a:p>
            <a:fld id="{3964BAED-640A-4BB2-BF76-8ED1219E54B9}" type="slidenum">
              <a:rPr lang="en-US" smtClean="0"/>
              <a:t>4</a:t>
            </a:fld>
            <a:endParaRPr lang="en-US" dirty="0"/>
          </a:p>
        </p:txBody>
      </p:sp>
    </p:spTree>
    <p:extLst>
      <p:ext uri="{BB962C8B-B14F-4D97-AF65-F5344CB8AC3E}">
        <p14:creationId xmlns:p14="http://schemas.microsoft.com/office/powerpoint/2010/main" val="102406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learn what we need in a reasonable manner, manage our budget and delivery time frames. We want to learn from out mistakes without making catastrophic mistakes.</a:t>
            </a:r>
          </a:p>
          <a:p>
            <a:r>
              <a:rPr lang="en-US" dirty="0"/>
              <a:t>We want to identify small frequent releases that equate to an MVP.</a:t>
            </a:r>
          </a:p>
        </p:txBody>
      </p:sp>
      <p:sp>
        <p:nvSpPr>
          <p:cNvPr id="4" name="Slide Number Placeholder 3"/>
          <p:cNvSpPr>
            <a:spLocks noGrp="1"/>
          </p:cNvSpPr>
          <p:nvPr>
            <p:ph type="sldNum" sz="quarter" idx="10"/>
          </p:nvPr>
        </p:nvSpPr>
        <p:spPr/>
        <p:txBody>
          <a:bodyPr/>
          <a:lstStyle/>
          <a:p>
            <a:fld id="{3964BAED-640A-4BB2-BF76-8ED1219E54B9}" type="slidenum">
              <a:rPr lang="en-US" smtClean="0"/>
              <a:t>5</a:t>
            </a:fld>
            <a:endParaRPr lang="en-US" dirty="0"/>
          </a:p>
        </p:txBody>
      </p:sp>
    </p:spTree>
    <p:extLst>
      <p:ext uri="{BB962C8B-B14F-4D97-AF65-F5344CB8AC3E}">
        <p14:creationId xmlns:p14="http://schemas.microsoft.com/office/powerpoint/2010/main" val="71370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4BAED-640A-4BB2-BF76-8ED1219E54B9}" type="slidenum">
              <a:rPr lang="en-US" smtClean="0"/>
              <a:t>6</a:t>
            </a:fld>
            <a:endParaRPr lang="en-US" dirty="0"/>
          </a:p>
        </p:txBody>
      </p:sp>
    </p:spTree>
    <p:extLst>
      <p:ext uri="{BB962C8B-B14F-4D97-AF65-F5344CB8AC3E}">
        <p14:creationId xmlns:p14="http://schemas.microsoft.com/office/powerpoint/2010/main" val="3246172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 culture of trust so our teams may work and learn from their mistakes without fear. Feedback loops allow us learn and improve. The process will be transparent so all may see the team’s progress. We will deliver potentially shippable product increments often. A partnership relationship is needed.</a:t>
            </a:r>
          </a:p>
          <a:p>
            <a:r>
              <a:rPr lang="en-US" dirty="0"/>
              <a:t>-----------------------</a:t>
            </a:r>
          </a:p>
          <a:p>
            <a:r>
              <a:rPr lang="en-US" dirty="0"/>
              <a:t>We want to work in small batches so we will not make catastrophic mistakes.</a:t>
            </a:r>
          </a:p>
          <a:p>
            <a:r>
              <a:rPr lang="en-US" dirty="0"/>
              <a:t>We want to work in a build/measure/learn feedback loop and fail fast and learn from our mistakes.</a:t>
            </a:r>
          </a:p>
          <a:p>
            <a:endParaRPr lang="en-US" dirty="0"/>
          </a:p>
        </p:txBody>
      </p:sp>
      <p:sp>
        <p:nvSpPr>
          <p:cNvPr id="4" name="Slide Number Placeholder 3"/>
          <p:cNvSpPr>
            <a:spLocks noGrp="1"/>
          </p:cNvSpPr>
          <p:nvPr>
            <p:ph type="sldNum" sz="quarter" idx="5"/>
          </p:nvPr>
        </p:nvSpPr>
        <p:spPr/>
        <p:txBody>
          <a:bodyPr/>
          <a:lstStyle/>
          <a:p>
            <a:fld id="{3964BAED-640A-4BB2-BF76-8ED1219E54B9}" type="slidenum">
              <a:rPr lang="en-US" smtClean="0"/>
              <a:t>7</a:t>
            </a:fld>
            <a:endParaRPr lang="en-US" dirty="0"/>
          </a:p>
        </p:txBody>
      </p:sp>
    </p:spTree>
    <p:extLst>
      <p:ext uri="{BB962C8B-B14F-4D97-AF65-F5344CB8AC3E}">
        <p14:creationId xmlns:p14="http://schemas.microsoft.com/office/powerpoint/2010/main" val="359620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 master acts as a servant leader and helps the team stick to agile/scrum practices. Team is self organizing. Ants building an </a:t>
            </a:r>
            <a:r>
              <a:rPr lang="en-US"/>
              <a:t>ant hill.</a:t>
            </a:r>
            <a:endParaRPr lang="en-US" dirty="0"/>
          </a:p>
        </p:txBody>
      </p:sp>
      <p:sp>
        <p:nvSpPr>
          <p:cNvPr id="4" name="Slide Number Placeholder 3"/>
          <p:cNvSpPr>
            <a:spLocks noGrp="1"/>
          </p:cNvSpPr>
          <p:nvPr>
            <p:ph type="sldNum" sz="quarter" idx="10"/>
          </p:nvPr>
        </p:nvSpPr>
        <p:spPr/>
        <p:txBody>
          <a:bodyPr/>
          <a:lstStyle/>
          <a:p>
            <a:fld id="{3964BAED-640A-4BB2-BF76-8ED1219E54B9}" type="slidenum">
              <a:rPr lang="en-US" smtClean="0"/>
              <a:t>8</a:t>
            </a:fld>
            <a:endParaRPr lang="en-US" dirty="0"/>
          </a:p>
        </p:txBody>
      </p:sp>
    </p:spTree>
    <p:extLst>
      <p:ext uri="{BB962C8B-B14F-4D97-AF65-F5344CB8AC3E}">
        <p14:creationId xmlns:p14="http://schemas.microsoft.com/office/powerpoint/2010/main" val="315578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a development example could be </a:t>
            </a:r>
            <a:r>
              <a:rPr lang="en-US" dirty="0" err="1"/>
              <a:t>Todo</a:t>
            </a:r>
            <a:r>
              <a:rPr lang="en-US" dirty="0"/>
              <a:t>/In Dev/Ready to Test/Testing/Done</a:t>
            </a:r>
          </a:p>
          <a:p>
            <a:r>
              <a:rPr lang="en-US" dirty="0"/>
              <a:t>Kanban coach acts as a servant leader and helps the team stick to agile/</a:t>
            </a:r>
            <a:r>
              <a:rPr lang="en-US" dirty="0" err="1"/>
              <a:t>knaban</a:t>
            </a:r>
            <a:r>
              <a:rPr lang="en-US" dirty="0"/>
              <a:t> practices.</a:t>
            </a:r>
          </a:p>
          <a:p>
            <a:endParaRPr lang="en-US" dirty="0"/>
          </a:p>
        </p:txBody>
      </p:sp>
      <p:sp>
        <p:nvSpPr>
          <p:cNvPr id="4" name="Slide Number Placeholder 3"/>
          <p:cNvSpPr>
            <a:spLocks noGrp="1"/>
          </p:cNvSpPr>
          <p:nvPr>
            <p:ph type="sldNum" sz="quarter" idx="10"/>
          </p:nvPr>
        </p:nvSpPr>
        <p:spPr/>
        <p:txBody>
          <a:bodyPr/>
          <a:lstStyle/>
          <a:p>
            <a:fld id="{3964BAED-640A-4BB2-BF76-8ED1219E54B9}" type="slidenum">
              <a:rPr lang="en-US" smtClean="0"/>
              <a:t>9</a:t>
            </a:fld>
            <a:endParaRPr lang="en-US" dirty="0"/>
          </a:p>
        </p:txBody>
      </p:sp>
    </p:spTree>
    <p:extLst>
      <p:ext uri="{BB962C8B-B14F-4D97-AF65-F5344CB8AC3E}">
        <p14:creationId xmlns:p14="http://schemas.microsoft.com/office/powerpoint/2010/main" val="182470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179547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406313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418566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190321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369598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330588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9219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70629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307652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176201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B4FAA-9D8F-466B-8D92-043B0ED5A350}" type="datetimeFigureOut">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D4704-D459-4F1F-A207-0A954ED55664}" type="slidenum">
              <a:rPr lang="en-US" smtClean="0"/>
              <a:t>‹#›</a:t>
            </a:fld>
            <a:endParaRPr lang="en-US" dirty="0"/>
          </a:p>
        </p:txBody>
      </p:sp>
    </p:spTree>
    <p:extLst>
      <p:ext uri="{BB962C8B-B14F-4D97-AF65-F5344CB8AC3E}">
        <p14:creationId xmlns:p14="http://schemas.microsoft.com/office/powerpoint/2010/main" val="7125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B4FAA-9D8F-466B-8D92-043B0ED5A350}" type="datetimeFigureOut">
              <a:rPr lang="en-US" smtClean="0"/>
              <a:t>1/16/2019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D4704-D459-4F1F-A207-0A954ED55664}" type="slidenum">
              <a:rPr lang="en-US" smtClean="0"/>
              <a:t>‹#›</a:t>
            </a:fld>
            <a:endParaRPr lang="en-US" dirty="0"/>
          </a:p>
        </p:txBody>
      </p:sp>
    </p:spTree>
    <p:extLst>
      <p:ext uri="{BB962C8B-B14F-4D97-AF65-F5344CB8AC3E}">
        <p14:creationId xmlns:p14="http://schemas.microsoft.com/office/powerpoint/2010/main" val="3546885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cott.ocamb@roadmaptoagi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hyperlink" Target="http://roadmaptoagile.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Value of Agile</a:t>
            </a:r>
          </a:p>
        </p:txBody>
      </p:sp>
      <p:sp>
        <p:nvSpPr>
          <p:cNvPr id="5" name="Subtitle 4"/>
          <p:cNvSpPr>
            <a:spLocks noGrp="1"/>
          </p:cNvSpPr>
          <p:nvPr>
            <p:ph type="subTitle" idx="1"/>
          </p:nvPr>
        </p:nvSpPr>
        <p:spPr/>
        <p:txBody>
          <a:bodyPr>
            <a:normAutofit/>
          </a:bodyPr>
          <a:lstStyle/>
          <a:p>
            <a:r>
              <a:rPr lang="en-US" sz="1200" dirty="0"/>
              <a:t>2.5</a:t>
            </a:r>
          </a:p>
        </p:txBody>
      </p:sp>
    </p:spTree>
    <p:extLst>
      <p:ext uri="{BB962C8B-B14F-4D97-AF65-F5344CB8AC3E}">
        <p14:creationId xmlns:p14="http://schemas.microsoft.com/office/powerpoint/2010/main" val="340737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a:t>
            </a:r>
          </a:p>
        </p:txBody>
      </p:sp>
      <p:sp>
        <p:nvSpPr>
          <p:cNvPr id="3" name="Content Placeholder 2"/>
          <p:cNvSpPr>
            <a:spLocks noGrp="1"/>
          </p:cNvSpPr>
          <p:nvPr>
            <p:ph sz="half" idx="1"/>
          </p:nvPr>
        </p:nvSpPr>
        <p:spPr/>
        <p:txBody>
          <a:bodyPr>
            <a:normAutofit/>
          </a:bodyPr>
          <a:lstStyle/>
          <a:p>
            <a:pPr marL="0" indent="0">
              <a:buNone/>
            </a:pPr>
            <a:endParaRPr lang="en-US" dirty="0"/>
          </a:p>
          <a:p>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A92135F1-B7B7-4A92-B16D-1D596E0F6DFD}"/>
              </a:ext>
            </a:extLst>
          </p:cNvPr>
          <p:cNvSpPr>
            <a:spLocks noGrp="1"/>
          </p:cNvSpPr>
          <p:nvPr>
            <p:ph sz="half" idx="2"/>
          </p:nvPr>
        </p:nvSpPr>
        <p:spPr>
          <a:xfrm>
            <a:off x="690734" y="1825626"/>
            <a:ext cx="7683591" cy="1082034"/>
          </a:xfrm>
        </p:spPr>
        <p:txBody>
          <a:bodyPr/>
          <a:lstStyle/>
          <a:p>
            <a:pPr marL="0" indent="0">
              <a:buNone/>
            </a:pPr>
            <a:r>
              <a:rPr lang="en-US" dirty="0"/>
              <a:t>Shows the team’s estimate of remaining work in a sprint compared to an ideal trend</a:t>
            </a:r>
          </a:p>
          <a:p>
            <a:pPr marL="0" indent="0">
              <a:buNone/>
            </a:pPr>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pic>
        <p:nvPicPr>
          <p:cNvPr id="10" name="Picture 9">
            <a:extLst>
              <a:ext uri="{FF2B5EF4-FFF2-40B4-BE49-F238E27FC236}">
                <a16:creationId xmlns:a16="http://schemas.microsoft.com/office/drawing/2014/main" id="{96DC4E2F-5193-465F-9992-C5CCAD2EF600}"/>
              </a:ext>
            </a:extLst>
          </p:cNvPr>
          <p:cNvPicPr/>
          <p:nvPr/>
        </p:nvPicPr>
        <p:blipFill rotWithShape="1">
          <a:blip r:embed="rId5" cstate="print">
            <a:extLst>
              <a:ext uri="{28A0092B-C50C-407E-A947-70E740481C1C}">
                <a14:useLocalDpi xmlns:a14="http://schemas.microsoft.com/office/drawing/2010/main" val="0"/>
              </a:ext>
            </a:extLst>
          </a:blip>
          <a:srcRect t="5473"/>
          <a:stretch/>
        </p:blipFill>
        <p:spPr bwMode="auto">
          <a:xfrm>
            <a:off x="1553445" y="2822967"/>
            <a:ext cx="5565811" cy="31860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108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Estimation</a:t>
            </a:r>
          </a:p>
        </p:txBody>
      </p:sp>
      <p:sp>
        <p:nvSpPr>
          <p:cNvPr id="3" name="Content Placeholder 2"/>
          <p:cNvSpPr>
            <a:spLocks noGrp="1"/>
          </p:cNvSpPr>
          <p:nvPr>
            <p:ph idx="1"/>
          </p:nvPr>
        </p:nvSpPr>
        <p:spPr>
          <a:xfrm>
            <a:off x="628650" y="1825625"/>
            <a:ext cx="7886700" cy="3673932"/>
          </a:xfrm>
        </p:spPr>
        <p:txBody>
          <a:bodyPr>
            <a:normAutofit/>
          </a:bodyPr>
          <a:lstStyle/>
          <a:p>
            <a:r>
              <a:rPr lang="en-US" dirty="0"/>
              <a:t>Story points </a:t>
            </a:r>
            <a:r>
              <a:rPr lang="en-US"/>
              <a:t>measure the relative </a:t>
            </a:r>
            <a:r>
              <a:rPr lang="en-US" dirty="0"/>
              <a:t>size of a feature</a:t>
            </a:r>
          </a:p>
          <a:p>
            <a:r>
              <a:rPr lang="en-US" dirty="0"/>
              <a:t>0, 1,  2,  3,  5,  8, 13,  20,  40, 100</a:t>
            </a:r>
          </a:p>
          <a:p>
            <a:endParaRPr lang="en-US" dirty="0"/>
          </a:p>
          <a:p>
            <a:endParaRPr lang="en-US" dirty="0"/>
          </a:p>
          <a:p>
            <a:pPr marL="0" indent="0">
              <a:buNone/>
            </a:pPr>
            <a:endParaRPr lang="en-US" dirty="0"/>
          </a:p>
          <a:p>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pic>
        <p:nvPicPr>
          <p:cNvPr id="4" name="Picture 3">
            <a:extLst>
              <a:ext uri="{FF2B5EF4-FFF2-40B4-BE49-F238E27FC236}">
                <a16:creationId xmlns:a16="http://schemas.microsoft.com/office/drawing/2014/main" id="{29AFF330-6F82-4CFA-9F7A-87FE4AD9F38B}"/>
              </a:ext>
            </a:extLst>
          </p:cNvPr>
          <p:cNvPicPr>
            <a:picLocks noChangeAspect="1"/>
          </p:cNvPicPr>
          <p:nvPr/>
        </p:nvPicPr>
        <p:blipFill>
          <a:blip r:embed="rId5"/>
          <a:stretch>
            <a:fillRect/>
          </a:stretch>
        </p:blipFill>
        <p:spPr>
          <a:xfrm>
            <a:off x="480218" y="3100078"/>
            <a:ext cx="2223512" cy="2223512"/>
          </a:xfrm>
          <a:prstGeom prst="rect">
            <a:avLst/>
          </a:prstGeom>
        </p:spPr>
      </p:pic>
      <p:pic>
        <p:nvPicPr>
          <p:cNvPr id="7" name="Picture 2">
            <a:extLst>
              <a:ext uri="{FF2B5EF4-FFF2-40B4-BE49-F238E27FC236}">
                <a16:creationId xmlns:a16="http://schemas.microsoft.com/office/drawing/2014/main" id="{CBE13453-501A-47EB-B8DF-09926FAD9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887" y="3080344"/>
            <a:ext cx="2308621" cy="2308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5462CB19-5B99-4739-8729-E13BCF79AC6C}"/>
              </a:ext>
            </a:extLst>
          </p:cNvPr>
          <p:cNvSpPr txBox="1"/>
          <p:nvPr/>
        </p:nvSpPr>
        <p:spPr>
          <a:xfrm>
            <a:off x="1131488" y="5449827"/>
            <a:ext cx="1106393" cy="369332"/>
          </a:xfrm>
          <a:prstGeom prst="rect">
            <a:avLst/>
          </a:prstGeom>
          <a:noFill/>
        </p:spPr>
        <p:txBody>
          <a:bodyPr wrap="none" rtlCol="0">
            <a:spAutoFit/>
          </a:bodyPr>
          <a:lstStyle/>
          <a:p>
            <a:r>
              <a:rPr lang="en-US" b="1" dirty="0"/>
              <a:t>This is a 5</a:t>
            </a:r>
          </a:p>
        </p:txBody>
      </p:sp>
      <p:sp>
        <p:nvSpPr>
          <p:cNvPr id="9" name="TextBox 8">
            <a:extLst>
              <a:ext uri="{FF2B5EF4-FFF2-40B4-BE49-F238E27FC236}">
                <a16:creationId xmlns:a16="http://schemas.microsoft.com/office/drawing/2014/main" id="{E030ED7C-FC60-4568-AF69-476528A12303}"/>
              </a:ext>
            </a:extLst>
          </p:cNvPr>
          <p:cNvSpPr txBox="1"/>
          <p:nvPr/>
        </p:nvSpPr>
        <p:spPr>
          <a:xfrm>
            <a:off x="3816579" y="5446977"/>
            <a:ext cx="1421671" cy="369332"/>
          </a:xfrm>
          <a:prstGeom prst="rect">
            <a:avLst/>
          </a:prstGeom>
          <a:noFill/>
        </p:spPr>
        <p:txBody>
          <a:bodyPr wrap="none" rtlCol="0">
            <a:spAutoFit/>
          </a:bodyPr>
          <a:lstStyle/>
          <a:p>
            <a:r>
              <a:rPr lang="en-US" b="1" dirty="0"/>
              <a:t>What is this?</a:t>
            </a:r>
          </a:p>
        </p:txBody>
      </p:sp>
    </p:spTree>
    <p:extLst>
      <p:ext uri="{BB962C8B-B14F-4D97-AF65-F5344CB8AC3E}">
        <p14:creationId xmlns:p14="http://schemas.microsoft.com/office/powerpoint/2010/main" val="319192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FCC0-EE0B-4D52-BC7F-9C963E003763}"/>
              </a:ext>
            </a:extLst>
          </p:cNvPr>
          <p:cNvSpPr>
            <a:spLocks noGrp="1"/>
          </p:cNvSpPr>
          <p:nvPr>
            <p:ph type="title"/>
          </p:nvPr>
        </p:nvSpPr>
        <p:spPr/>
        <p:txBody>
          <a:bodyPr/>
          <a:lstStyle/>
          <a:p>
            <a:r>
              <a:rPr lang="en-US" dirty="0"/>
              <a:t>T-Shirt Size</a:t>
            </a:r>
          </a:p>
        </p:txBody>
      </p:sp>
      <p:sp>
        <p:nvSpPr>
          <p:cNvPr id="3" name="Content Placeholder 2">
            <a:extLst>
              <a:ext uri="{FF2B5EF4-FFF2-40B4-BE49-F238E27FC236}">
                <a16:creationId xmlns:a16="http://schemas.microsoft.com/office/drawing/2014/main" id="{F8198110-3A95-4E99-8D93-F68058AA6D47}"/>
              </a:ext>
            </a:extLst>
          </p:cNvPr>
          <p:cNvSpPr>
            <a:spLocks noGrp="1"/>
          </p:cNvSpPr>
          <p:nvPr>
            <p:ph idx="1"/>
          </p:nvPr>
        </p:nvSpPr>
        <p:spPr/>
        <p:txBody>
          <a:bodyPr/>
          <a:lstStyle/>
          <a:p>
            <a:r>
              <a:rPr lang="en-US" dirty="0"/>
              <a:t>This is a simplified way to estimate</a:t>
            </a:r>
          </a:p>
          <a:p>
            <a:r>
              <a:rPr lang="en-US" dirty="0"/>
              <a:t>Baby, Small, Medium, Large and Extra Large</a:t>
            </a:r>
            <a:br>
              <a:rPr lang="en-US" dirty="0"/>
            </a:br>
            <a:r>
              <a:rPr lang="en-US" dirty="0"/>
              <a:t>(Baby-1 | Small-2 | Medium-4 | Large-8 | XL-16)</a:t>
            </a:r>
          </a:p>
        </p:txBody>
      </p:sp>
    </p:spTree>
    <p:extLst>
      <p:ext uri="{BB962C8B-B14F-4D97-AF65-F5344CB8AC3E}">
        <p14:creationId xmlns:p14="http://schemas.microsoft.com/office/powerpoint/2010/main" val="302421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Budget &amp; Schedule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312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We Know ….</a:t>
            </a:r>
          </a:p>
        </p:txBody>
      </p:sp>
      <p:sp>
        <p:nvSpPr>
          <p:cNvPr id="3" name="Content Placeholder 2"/>
          <p:cNvSpPr>
            <a:spLocks noGrp="1"/>
          </p:cNvSpPr>
          <p:nvPr>
            <p:ph idx="1"/>
          </p:nvPr>
        </p:nvSpPr>
        <p:spPr/>
        <p:txBody>
          <a:bodyPr>
            <a:normAutofit lnSpcReduction="10000"/>
          </a:bodyPr>
          <a:lstStyle/>
          <a:p>
            <a:r>
              <a:rPr lang="en-US" dirty="0"/>
              <a:t>What we think we want today will not ultimately be what we need</a:t>
            </a:r>
          </a:p>
          <a:p>
            <a:r>
              <a:rPr lang="en-US" dirty="0"/>
              <a:t>We will learn more about what we need as valuable software </a:t>
            </a:r>
            <a:r>
              <a:rPr lang="en-US"/>
              <a:t>is delivered, </a:t>
            </a:r>
            <a:r>
              <a:rPr lang="en-US" dirty="0"/>
              <a:t>sprint after sprint</a:t>
            </a:r>
          </a:p>
          <a:p>
            <a:r>
              <a:rPr lang="en-US" dirty="0"/>
              <a:t>The backlog </a:t>
            </a:r>
            <a:r>
              <a:rPr lang="en-US" b="1" dirty="0"/>
              <a:t>Will</a:t>
            </a:r>
            <a:r>
              <a:rPr lang="en-US" dirty="0"/>
              <a:t> change</a:t>
            </a:r>
          </a:p>
          <a:p>
            <a:r>
              <a:rPr lang="en-US" dirty="0"/>
              <a:t>We need to manage the changing backlog and still predict dates and </a:t>
            </a:r>
            <a:r>
              <a:rPr lang="en-US"/>
              <a:t>manage the budget</a:t>
            </a:r>
            <a:endParaRPr lang="en-US" dirty="0"/>
          </a:p>
          <a:p>
            <a:r>
              <a:rPr lang="en-US" dirty="0"/>
              <a:t>As the team progresses, we will develop a </a:t>
            </a:r>
            <a:r>
              <a:rPr lang="en-US" b="1" dirty="0"/>
              <a:t>velocity</a:t>
            </a:r>
            <a:r>
              <a:rPr lang="en-US" dirty="0"/>
              <a:t> in story points we can use for forecasting</a:t>
            </a:r>
          </a:p>
          <a:p>
            <a:r>
              <a:rPr lang="en-US" dirty="0"/>
              <a:t>We can forecast if we do not need to be exact</a:t>
            </a:r>
          </a:p>
          <a:p>
            <a:pPr marL="0" indent="0">
              <a:buNone/>
            </a:pPr>
            <a:endParaRPr lang="en-US" dirty="0"/>
          </a:p>
          <a:p>
            <a:endParaRPr lang="en-US" dirty="0"/>
          </a:p>
          <a:p>
            <a:pPr marL="0" indent="0">
              <a:buNone/>
            </a:pPr>
            <a:endParaRPr lang="en-US" dirty="0"/>
          </a:p>
          <a:p>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321059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Date-Variable </a:t>
            </a:r>
            <a:r>
              <a:rPr lang="en-US" dirty="0"/>
              <a:t>Scope</a:t>
            </a:r>
          </a:p>
        </p:txBody>
      </p:sp>
      <p:pic>
        <p:nvPicPr>
          <p:cNvPr id="4" name="Content Placeholder 3"/>
          <p:cNvPicPr>
            <a:picLocks noGrp="1" noChangeAspect="1"/>
          </p:cNvPicPr>
          <p:nvPr>
            <p:ph idx="1"/>
          </p:nvPr>
        </p:nvPicPr>
        <p:blipFill>
          <a:blip r:embed="rId3"/>
          <a:stretch>
            <a:fillRect/>
          </a:stretch>
        </p:blipFill>
        <p:spPr>
          <a:xfrm>
            <a:off x="1331365" y="1622425"/>
            <a:ext cx="5631523" cy="4351338"/>
          </a:xfrm>
          <a:prstGeom prst="rect">
            <a:avLst/>
          </a:prstGeom>
        </p:spPr>
      </p:pic>
      <p:cxnSp>
        <p:nvCxnSpPr>
          <p:cNvPr id="6" name="Straight Connector 5"/>
          <p:cNvCxnSpPr/>
          <p:nvPr/>
        </p:nvCxnSpPr>
        <p:spPr>
          <a:xfrm>
            <a:off x="4221126" y="2186609"/>
            <a:ext cx="0" cy="340611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21126" y="5071730"/>
            <a:ext cx="1744388" cy="253916"/>
          </a:xfrm>
          <a:prstGeom prst="rect">
            <a:avLst/>
          </a:prstGeom>
          <a:noFill/>
        </p:spPr>
        <p:txBody>
          <a:bodyPr wrap="none" rtlCol="0">
            <a:spAutoFit/>
          </a:bodyPr>
          <a:lstStyle/>
          <a:p>
            <a:r>
              <a:rPr lang="en-US" sz="1050" dirty="0"/>
              <a:t>By this date we can deliver ..</a:t>
            </a:r>
          </a:p>
        </p:txBody>
      </p:sp>
      <p:cxnSp>
        <p:nvCxnSpPr>
          <p:cNvPr id="13" name="Straight Connector 12"/>
          <p:cNvCxnSpPr/>
          <p:nvPr/>
        </p:nvCxnSpPr>
        <p:spPr>
          <a:xfrm flipH="1">
            <a:off x="1844749" y="3492795"/>
            <a:ext cx="2376377"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855382" y="2942705"/>
            <a:ext cx="2365744" cy="956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Left Brace 15"/>
          <p:cNvSpPr/>
          <p:nvPr/>
        </p:nvSpPr>
        <p:spPr>
          <a:xfrm>
            <a:off x="1735122" y="2952268"/>
            <a:ext cx="120259" cy="540527"/>
          </a:xfrm>
          <a:prstGeom prst="leftBrace">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p:cNvSpPr txBox="1"/>
          <p:nvPr/>
        </p:nvSpPr>
        <p:spPr>
          <a:xfrm>
            <a:off x="1842801" y="2699340"/>
            <a:ext cx="1758815" cy="253916"/>
          </a:xfrm>
          <a:prstGeom prst="rect">
            <a:avLst/>
          </a:prstGeom>
          <a:noFill/>
        </p:spPr>
        <p:txBody>
          <a:bodyPr wrap="none" rtlCol="0">
            <a:spAutoFit/>
          </a:bodyPr>
          <a:lstStyle/>
          <a:p>
            <a:r>
              <a:rPr lang="en-US" sz="1050" dirty="0"/>
              <a:t>About this many story points</a:t>
            </a:r>
          </a:p>
        </p:txBody>
      </p:sp>
      <p:pic>
        <p:nvPicPr>
          <p:cNvPr id="10" name="Content Placeholder 4">
            <a:extLst>
              <a:ext uri="{FF2B5EF4-FFF2-40B4-BE49-F238E27FC236}">
                <a16:creationId xmlns:a16="http://schemas.microsoft.com/office/drawing/2014/main" id="{C63BB133-2572-4DE9-9721-EB63BC796E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12" name="Picture 11">
            <a:extLst>
              <a:ext uri="{FF2B5EF4-FFF2-40B4-BE49-F238E27FC236}">
                <a16:creationId xmlns:a16="http://schemas.microsoft.com/office/drawing/2014/main" id="{14EC5AF3-526C-47A0-89C7-A84AB8A5D785}"/>
              </a:ext>
            </a:extLst>
          </p:cNvPr>
          <p:cNvPicPr>
            <a:picLocks noChangeAspect="1"/>
          </p:cNvPicPr>
          <p:nvPr/>
        </p:nvPicPr>
        <p:blipFill>
          <a:blip r:embed="rId5"/>
          <a:stretch>
            <a:fillRect/>
          </a:stretch>
        </p:blipFill>
        <p:spPr>
          <a:xfrm>
            <a:off x="5643364" y="5924304"/>
            <a:ext cx="2158171" cy="536494"/>
          </a:xfrm>
          <a:prstGeom prst="rect">
            <a:avLst/>
          </a:prstGeom>
        </p:spPr>
      </p:pic>
      <p:sp>
        <p:nvSpPr>
          <p:cNvPr id="3" name="TextBox 2">
            <a:extLst>
              <a:ext uri="{FF2B5EF4-FFF2-40B4-BE49-F238E27FC236}">
                <a16:creationId xmlns:a16="http://schemas.microsoft.com/office/drawing/2014/main" id="{B498F67E-1317-4E18-93F0-BB562B0D03F7}"/>
              </a:ext>
            </a:extLst>
          </p:cNvPr>
          <p:cNvSpPr txBox="1"/>
          <p:nvPr/>
        </p:nvSpPr>
        <p:spPr>
          <a:xfrm>
            <a:off x="2590469" y="4702398"/>
            <a:ext cx="1143646" cy="338554"/>
          </a:xfrm>
          <a:prstGeom prst="rect">
            <a:avLst/>
          </a:prstGeom>
          <a:noFill/>
        </p:spPr>
        <p:txBody>
          <a:bodyPr wrap="none" rtlCol="0">
            <a:spAutoFit/>
          </a:bodyPr>
          <a:lstStyle/>
          <a:p>
            <a:r>
              <a:rPr lang="en-US" sz="1600" dirty="0"/>
              <a:t>Actual Data</a:t>
            </a:r>
          </a:p>
        </p:txBody>
      </p:sp>
    </p:spTree>
    <p:extLst>
      <p:ext uri="{BB962C8B-B14F-4D97-AF65-F5344CB8AC3E}">
        <p14:creationId xmlns:p14="http://schemas.microsoft.com/office/powerpoint/2010/main" val="131892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Scope-Variable </a:t>
            </a:r>
            <a:r>
              <a:rPr lang="en-US" dirty="0"/>
              <a:t>Date</a:t>
            </a:r>
          </a:p>
        </p:txBody>
      </p:sp>
      <p:pic>
        <p:nvPicPr>
          <p:cNvPr id="4" name="Content Placeholder 3"/>
          <p:cNvPicPr>
            <a:picLocks noGrp="1" noChangeAspect="1"/>
          </p:cNvPicPr>
          <p:nvPr>
            <p:ph idx="1"/>
          </p:nvPr>
        </p:nvPicPr>
        <p:blipFill>
          <a:blip r:embed="rId3"/>
          <a:stretch>
            <a:fillRect/>
          </a:stretch>
        </p:blipFill>
        <p:spPr>
          <a:xfrm>
            <a:off x="1371121" y="1679346"/>
            <a:ext cx="5631523" cy="4351338"/>
          </a:xfrm>
          <a:prstGeom prst="rect">
            <a:avLst/>
          </a:prstGeom>
        </p:spPr>
      </p:pic>
      <p:cxnSp>
        <p:nvCxnSpPr>
          <p:cNvPr id="6" name="Straight Connector 5"/>
          <p:cNvCxnSpPr/>
          <p:nvPr/>
        </p:nvCxnSpPr>
        <p:spPr>
          <a:xfrm>
            <a:off x="1701579" y="3283889"/>
            <a:ext cx="4484536" cy="7951"/>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01579" y="2947988"/>
            <a:ext cx="2106667" cy="253916"/>
          </a:xfrm>
          <a:prstGeom prst="rect">
            <a:avLst/>
          </a:prstGeom>
          <a:noFill/>
        </p:spPr>
        <p:txBody>
          <a:bodyPr wrap="none" rtlCol="0">
            <a:spAutoFit/>
          </a:bodyPr>
          <a:lstStyle/>
          <a:p>
            <a:r>
              <a:rPr lang="en-US" sz="1050" dirty="0"/>
              <a:t>We can deliver these story points ..</a:t>
            </a:r>
          </a:p>
        </p:txBody>
      </p:sp>
      <p:cxnSp>
        <p:nvCxnSpPr>
          <p:cNvPr id="13" name="Straight Connector 12"/>
          <p:cNvCxnSpPr/>
          <p:nvPr/>
        </p:nvCxnSpPr>
        <p:spPr>
          <a:xfrm flipV="1">
            <a:off x="4473288" y="3291840"/>
            <a:ext cx="17559" cy="197041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945808" y="3291842"/>
            <a:ext cx="17559" cy="197041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Left Brace 15"/>
          <p:cNvSpPr/>
          <p:nvPr/>
        </p:nvSpPr>
        <p:spPr>
          <a:xfrm rot="16200000">
            <a:off x="4092980" y="5115084"/>
            <a:ext cx="232458" cy="526797"/>
          </a:xfrm>
          <a:prstGeom prst="leftBrace">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p:cNvSpPr txBox="1"/>
          <p:nvPr/>
        </p:nvSpPr>
        <p:spPr>
          <a:xfrm>
            <a:off x="4472608" y="4885040"/>
            <a:ext cx="1401346" cy="253916"/>
          </a:xfrm>
          <a:prstGeom prst="rect">
            <a:avLst/>
          </a:prstGeom>
          <a:noFill/>
        </p:spPr>
        <p:txBody>
          <a:bodyPr wrap="none" rtlCol="0">
            <a:spAutoFit/>
          </a:bodyPr>
          <a:lstStyle/>
          <a:p>
            <a:r>
              <a:rPr lang="en-US" sz="1050" dirty="0"/>
              <a:t>Within this date range</a:t>
            </a:r>
          </a:p>
        </p:txBody>
      </p:sp>
      <p:pic>
        <p:nvPicPr>
          <p:cNvPr id="10" name="Content Placeholder 4">
            <a:extLst>
              <a:ext uri="{FF2B5EF4-FFF2-40B4-BE49-F238E27FC236}">
                <a16:creationId xmlns:a16="http://schemas.microsoft.com/office/drawing/2014/main" id="{0B6B555B-CC18-4F79-98DB-1B1687581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12" name="Picture 11">
            <a:extLst>
              <a:ext uri="{FF2B5EF4-FFF2-40B4-BE49-F238E27FC236}">
                <a16:creationId xmlns:a16="http://schemas.microsoft.com/office/drawing/2014/main" id="{3A977498-5CD0-405D-A88F-B1E8A46AECE4}"/>
              </a:ext>
            </a:extLst>
          </p:cNvPr>
          <p:cNvPicPr>
            <a:picLocks noChangeAspect="1"/>
          </p:cNvPicPr>
          <p:nvPr/>
        </p:nvPicPr>
        <p:blipFill>
          <a:blip r:embed="rId5"/>
          <a:stretch>
            <a:fillRect/>
          </a:stretch>
        </p:blipFill>
        <p:spPr>
          <a:xfrm>
            <a:off x="5643364" y="5924304"/>
            <a:ext cx="2158171" cy="536494"/>
          </a:xfrm>
          <a:prstGeom prst="rect">
            <a:avLst/>
          </a:prstGeom>
        </p:spPr>
      </p:pic>
      <p:sp>
        <p:nvSpPr>
          <p:cNvPr id="15" name="TextBox 14">
            <a:extLst>
              <a:ext uri="{FF2B5EF4-FFF2-40B4-BE49-F238E27FC236}">
                <a16:creationId xmlns:a16="http://schemas.microsoft.com/office/drawing/2014/main" id="{BD4EFF8D-FF7F-45B7-9883-F1FF2B0B910E}"/>
              </a:ext>
            </a:extLst>
          </p:cNvPr>
          <p:cNvSpPr txBox="1"/>
          <p:nvPr/>
        </p:nvSpPr>
        <p:spPr>
          <a:xfrm>
            <a:off x="2590469" y="4702398"/>
            <a:ext cx="1143646" cy="338554"/>
          </a:xfrm>
          <a:prstGeom prst="rect">
            <a:avLst/>
          </a:prstGeom>
          <a:noFill/>
        </p:spPr>
        <p:txBody>
          <a:bodyPr wrap="none" rtlCol="0">
            <a:spAutoFit/>
          </a:bodyPr>
          <a:lstStyle/>
          <a:p>
            <a:r>
              <a:rPr lang="en-US" sz="1600" dirty="0"/>
              <a:t>Actual Data</a:t>
            </a:r>
          </a:p>
        </p:txBody>
      </p:sp>
    </p:spTree>
    <p:extLst>
      <p:ext uri="{BB962C8B-B14F-4D97-AF65-F5344CB8AC3E}">
        <p14:creationId xmlns:p14="http://schemas.microsoft.com/office/powerpoint/2010/main" val="370334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Release Scope Change</a:t>
            </a:r>
          </a:p>
        </p:txBody>
      </p:sp>
      <p:sp>
        <p:nvSpPr>
          <p:cNvPr id="3" name="Content Placeholder 2"/>
          <p:cNvSpPr>
            <a:spLocks noGrp="1"/>
          </p:cNvSpPr>
          <p:nvPr>
            <p:ph idx="1"/>
          </p:nvPr>
        </p:nvSpPr>
        <p:spPr/>
        <p:txBody>
          <a:bodyPr/>
          <a:lstStyle/>
          <a:p>
            <a:r>
              <a:rPr lang="en-US" dirty="0"/>
              <a:t>Set baseline for original release scope</a:t>
            </a:r>
          </a:p>
          <a:p>
            <a:r>
              <a:rPr lang="en-US" dirty="0"/>
              <a:t>Track scope change and its effect on schedule</a:t>
            </a:r>
          </a:p>
          <a:p>
            <a:endParaRPr lang="en-US" dirty="0"/>
          </a:p>
        </p:txBody>
      </p:sp>
      <p:pic>
        <p:nvPicPr>
          <p:cNvPr id="4" name="Content Placeholder 4">
            <a:extLst>
              <a:ext uri="{FF2B5EF4-FFF2-40B4-BE49-F238E27FC236}">
                <a16:creationId xmlns:a16="http://schemas.microsoft.com/office/drawing/2014/main" id="{7BA6E843-4C17-4B38-9B8D-4188D1BB0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85C7AB15-B558-4663-9062-AD578159511B}"/>
              </a:ext>
            </a:extLst>
          </p:cNvPr>
          <p:cNvPicPr>
            <a:picLocks noChangeAspect="1"/>
          </p:cNvPicPr>
          <p:nvPr/>
        </p:nvPicPr>
        <p:blipFill>
          <a:blip r:embed="rId4"/>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49286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Release Progress Example</a:t>
            </a:r>
          </a:p>
        </p:txBody>
      </p:sp>
      <p:sp>
        <p:nvSpPr>
          <p:cNvPr id="3" name="Content Placeholder 2"/>
          <p:cNvSpPr>
            <a:spLocks noGrp="1"/>
          </p:cNvSpPr>
          <p:nvPr>
            <p:ph idx="1"/>
          </p:nvPr>
        </p:nvSpPr>
        <p:spPr>
          <a:xfrm>
            <a:off x="628650" y="1668824"/>
            <a:ext cx="7886700" cy="705139"/>
          </a:xfrm>
        </p:spPr>
        <p:txBody>
          <a:bodyPr>
            <a:normAutofit/>
          </a:bodyPr>
          <a:lstStyle/>
          <a:p>
            <a:pPr marL="0" indent="0">
              <a:buNone/>
            </a:pPr>
            <a:r>
              <a:rPr lang="en-US" sz="1800" b="1" i="1" dirty="0"/>
              <a:t>Start</a:t>
            </a:r>
            <a:r>
              <a:rPr lang="en-US" sz="1800" i="1" dirty="0"/>
              <a:t> is the number of Story Points at the start of the project. </a:t>
            </a:r>
            <a:r>
              <a:rPr lang="en-US" sz="1800" b="1" i="1" dirty="0"/>
              <a:t>Current </a:t>
            </a:r>
            <a:r>
              <a:rPr lang="en-US" sz="1800" i="1" dirty="0"/>
              <a:t>is the number of Story Points at a given point in time. </a:t>
            </a:r>
          </a:p>
        </p:txBody>
      </p:sp>
      <p:pic>
        <p:nvPicPr>
          <p:cNvPr id="5" name="Picture 4">
            <a:extLst>
              <a:ext uri="{FF2B5EF4-FFF2-40B4-BE49-F238E27FC236}">
                <a16:creationId xmlns:a16="http://schemas.microsoft.com/office/drawing/2014/main" id="{53D404B3-1807-4624-81B2-2D5C9E15151E}"/>
              </a:ext>
            </a:extLst>
          </p:cNvPr>
          <p:cNvPicPr>
            <a:picLocks noChangeAspect="1"/>
          </p:cNvPicPr>
          <p:nvPr/>
        </p:nvPicPr>
        <p:blipFill>
          <a:blip r:embed="rId3"/>
          <a:stretch>
            <a:fillRect/>
          </a:stretch>
        </p:blipFill>
        <p:spPr>
          <a:xfrm>
            <a:off x="628650" y="2403311"/>
            <a:ext cx="6568861" cy="4089563"/>
          </a:xfrm>
          <a:prstGeom prst="rect">
            <a:avLst/>
          </a:prstGeom>
        </p:spPr>
      </p:pic>
    </p:spTree>
    <p:extLst>
      <p:ext uri="{BB962C8B-B14F-4D97-AF65-F5344CB8AC3E}">
        <p14:creationId xmlns:p14="http://schemas.microsoft.com/office/powerpoint/2010/main" val="261991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Progress Example</a:t>
            </a:r>
          </a:p>
        </p:txBody>
      </p:sp>
      <p:pic>
        <p:nvPicPr>
          <p:cNvPr id="3" name="Picture 2">
            <a:extLst>
              <a:ext uri="{FF2B5EF4-FFF2-40B4-BE49-F238E27FC236}">
                <a16:creationId xmlns:a16="http://schemas.microsoft.com/office/drawing/2014/main" id="{7598B24B-76D6-4A67-ACEE-D689A34E9573}"/>
              </a:ext>
            </a:extLst>
          </p:cNvPr>
          <p:cNvPicPr>
            <a:picLocks noChangeAspect="1"/>
          </p:cNvPicPr>
          <p:nvPr/>
        </p:nvPicPr>
        <p:blipFill>
          <a:blip r:embed="rId3"/>
          <a:stretch>
            <a:fillRect/>
          </a:stretch>
        </p:blipFill>
        <p:spPr>
          <a:xfrm>
            <a:off x="736153" y="1427700"/>
            <a:ext cx="6731398" cy="4907786"/>
          </a:xfrm>
          <a:prstGeom prst="rect">
            <a:avLst/>
          </a:prstGeom>
        </p:spPr>
      </p:pic>
    </p:spTree>
    <p:extLst>
      <p:ext uri="{BB962C8B-B14F-4D97-AF65-F5344CB8AC3E}">
        <p14:creationId xmlns:p14="http://schemas.microsoft.com/office/powerpoint/2010/main" val="112640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Scott Ocamb</a:t>
            </a:r>
          </a:p>
        </p:txBody>
      </p:sp>
      <p:sp>
        <p:nvSpPr>
          <p:cNvPr id="3" name="Content Placeholder 2"/>
          <p:cNvSpPr>
            <a:spLocks noGrp="1"/>
          </p:cNvSpPr>
          <p:nvPr>
            <p:ph idx="1"/>
          </p:nvPr>
        </p:nvSpPr>
        <p:spPr/>
        <p:txBody>
          <a:bodyPr>
            <a:normAutofit/>
          </a:bodyPr>
          <a:lstStyle/>
          <a:p>
            <a:r>
              <a:rPr lang="en-US" dirty="0"/>
              <a:t>Microsoft developer &amp; architect since 1992</a:t>
            </a:r>
          </a:p>
          <a:p>
            <a:r>
              <a:rPr lang="en-US" dirty="0"/>
              <a:t>Agile Coach &amp; Scrum Master since 2006</a:t>
            </a:r>
          </a:p>
          <a:p>
            <a:r>
              <a:rPr lang="en-US" dirty="0"/>
              <a:t>Served as Consultant at numerous firms in the Delaware Valley</a:t>
            </a:r>
          </a:p>
          <a:p>
            <a:r>
              <a:rPr lang="en-US" dirty="0"/>
              <a:t>Contact Information</a:t>
            </a:r>
          </a:p>
          <a:p>
            <a:pPr lvl="1"/>
            <a:r>
              <a:rPr lang="en-US" dirty="0">
                <a:hlinkClick r:id="rId3"/>
              </a:rPr>
              <a:t>Scott.ocamb@roadmaptoagile.com</a:t>
            </a:r>
            <a:endParaRPr lang="en-US" dirty="0"/>
          </a:p>
          <a:p>
            <a:pPr lvl="1"/>
            <a:r>
              <a:rPr lang="en-US" dirty="0"/>
              <a:t>Website: RoadmapToAgile.com</a:t>
            </a:r>
          </a:p>
          <a:p>
            <a:pPr lvl="1"/>
            <a:r>
              <a:rPr lang="en-US" dirty="0"/>
              <a:t>Twitter: @ScottOcamb</a:t>
            </a:r>
          </a:p>
          <a:p>
            <a:pPr lvl="1"/>
            <a:r>
              <a:rPr lang="en-US" dirty="0"/>
              <a:t>Blog: OcambOnConsulting.com</a:t>
            </a:r>
          </a:p>
          <a:p>
            <a:endParaRPr lang="en-US" dirty="0"/>
          </a:p>
          <a:p>
            <a:endParaRPr lang="en-US" dirty="0"/>
          </a:p>
        </p:txBody>
      </p:sp>
      <p:pic>
        <p:nvPicPr>
          <p:cNvPr id="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5"/>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226199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Progress Example</a:t>
            </a:r>
          </a:p>
        </p:txBody>
      </p:sp>
      <p:pic>
        <p:nvPicPr>
          <p:cNvPr id="3" name="Picture 2">
            <a:extLst>
              <a:ext uri="{FF2B5EF4-FFF2-40B4-BE49-F238E27FC236}">
                <a16:creationId xmlns:a16="http://schemas.microsoft.com/office/drawing/2014/main" id="{3A85D5D1-F0F2-4D4D-B9BA-70609FBB5A84}"/>
              </a:ext>
            </a:extLst>
          </p:cNvPr>
          <p:cNvPicPr>
            <a:picLocks noChangeAspect="1"/>
          </p:cNvPicPr>
          <p:nvPr/>
        </p:nvPicPr>
        <p:blipFill>
          <a:blip r:embed="rId3"/>
          <a:stretch>
            <a:fillRect/>
          </a:stretch>
        </p:blipFill>
        <p:spPr>
          <a:xfrm>
            <a:off x="831169" y="1495896"/>
            <a:ext cx="6884667" cy="4895573"/>
          </a:xfrm>
          <a:prstGeom prst="rect">
            <a:avLst/>
          </a:prstGeom>
        </p:spPr>
      </p:pic>
    </p:spTree>
    <p:extLst>
      <p:ext uri="{BB962C8B-B14F-4D97-AF65-F5344CB8AC3E}">
        <p14:creationId xmlns:p14="http://schemas.microsoft.com/office/powerpoint/2010/main" val="2629703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Progress Example</a:t>
            </a:r>
          </a:p>
        </p:txBody>
      </p:sp>
      <p:sp>
        <p:nvSpPr>
          <p:cNvPr id="3" name="Content Placeholder 2"/>
          <p:cNvSpPr>
            <a:spLocks noGrp="1"/>
          </p:cNvSpPr>
          <p:nvPr>
            <p:ph idx="1"/>
          </p:nvPr>
        </p:nvSpPr>
        <p:spPr>
          <a:xfrm>
            <a:off x="628650" y="1668824"/>
            <a:ext cx="7886700" cy="705139"/>
          </a:xfrm>
        </p:spPr>
        <p:txBody>
          <a:bodyPr>
            <a:normAutofit/>
          </a:bodyPr>
          <a:lstStyle/>
          <a:p>
            <a:pPr marL="0" indent="0">
              <a:buNone/>
            </a:pPr>
            <a:r>
              <a:rPr lang="en-US" sz="1400" i="1" dirty="0"/>
              <a:t>In </a:t>
            </a:r>
            <a:r>
              <a:rPr lang="en-US" sz="1400" b="1" i="1" dirty="0"/>
              <a:t>Sprint 4</a:t>
            </a:r>
            <a:r>
              <a:rPr lang="en-US" sz="1400" i="1" dirty="0"/>
              <a:t>, a backlog grooming meeting was conducted. The Product Owner decided to add </a:t>
            </a:r>
            <a:r>
              <a:rPr lang="en-US" sz="1400" b="1" i="1" dirty="0"/>
              <a:t>15 Story Points </a:t>
            </a:r>
            <a:r>
              <a:rPr lang="en-US" sz="1400" i="1" dirty="0"/>
              <a:t>of new stories. The </a:t>
            </a:r>
            <a:r>
              <a:rPr lang="en-US" sz="1400" b="1" i="1" dirty="0"/>
              <a:t>Current</a:t>
            </a:r>
            <a:r>
              <a:rPr lang="en-US" sz="1400" i="1" dirty="0"/>
              <a:t> story points are now </a:t>
            </a:r>
            <a:r>
              <a:rPr lang="en-US" sz="1400" b="1" i="1" dirty="0"/>
              <a:t>205</a:t>
            </a:r>
            <a:r>
              <a:rPr lang="en-US" sz="1400" i="1" dirty="0"/>
              <a:t> and the </a:t>
            </a:r>
            <a:r>
              <a:rPr lang="en-US" sz="1400" b="1" i="1" dirty="0"/>
              <a:t>remaining</a:t>
            </a:r>
            <a:r>
              <a:rPr lang="en-US" sz="1400" i="1" dirty="0"/>
              <a:t> story points are </a:t>
            </a:r>
            <a:r>
              <a:rPr lang="en-US" sz="1400" b="1" i="1" dirty="0"/>
              <a:t>85</a:t>
            </a:r>
            <a:r>
              <a:rPr lang="en-US" sz="1400" i="1" dirty="0"/>
              <a:t>. </a:t>
            </a:r>
          </a:p>
        </p:txBody>
      </p:sp>
      <p:pic>
        <p:nvPicPr>
          <p:cNvPr id="4" name="Picture 3">
            <a:extLst>
              <a:ext uri="{FF2B5EF4-FFF2-40B4-BE49-F238E27FC236}">
                <a16:creationId xmlns:a16="http://schemas.microsoft.com/office/drawing/2014/main" id="{3923EF01-5463-4DE9-8B97-FBC4A801EEFC}"/>
              </a:ext>
            </a:extLst>
          </p:cNvPr>
          <p:cNvPicPr>
            <a:picLocks noChangeAspect="1"/>
          </p:cNvPicPr>
          <p:nvPr/>
        </p:nvPicPr>
        <p:blipFill>
          <a:blip r:embed="rId3"/>
          <a:stretch>
            <a:fillRect/>
          </a:stretch>
        </p:blipFill>
        <p:spPr>
          <a:xfrm>
            <a:off x="552855" y="2211355"/>
            <a:ext cx="6239833" cy="4457023"/>
          </a:xfrm>
          <a:prstGeom prst="rect">
            <a:avLst/>
          </a:prstGeom>
        </p:spPr>
      </p:pic>
    </p:spTree>
    <p:extLst>
      <p:ext uri="{BB962C8B-B14F-4D97-AF65-F5344CB8AC3E}">
        <p14:creationId xmlns:p14="http://schemas.microsoft.com/office/powerpoint/2010/main" val="283615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Progress Example</a:t>
            </a:r>
          </a:p>
        </p:txBody>
      </p:sp>
      <p:sp>
        <p:nvSpPr>
          <p:cNvPr id="3" name="Content Placeholder 2"/>
          <p:cNvSpPr>
            <a:spLocks noGrp="1"/>
          </p:cNvSpPr>
          <p:nvPr>
            <p:ph idx="1"/>
          </p:nvPr>
        </p:nvSpPr>
        <p:spPr>
          <a:xfrm>
            <a:off x="628650" y="1668824"/>
            <a:ext cx="7886700" cy="705139"/>
          </a:xfrm>
        </p:spPr>
        <p:txBody>
          <a:bodyPr>
            <a:normAutofit/>
          </a:bodyPr>
          <a:lstStyle/>
          <a:p>
            <a:pPr marL="0" indent="0">
              <a:buNone/>
            </a:pPr>
            <a:r>
              <a:rPr lang="en-US" sz="1600" i="1" dirty="0"/>
              <a:t>The team is almost done. Sprint </a:t>
            </a:r>
            <a:r>
              <a:rPr lang="en-US" sz="1600" i="1"/>
              <a:t>6 is complete, </a:t>
            </a:r>
            <a:r>
              <a:rPr lang="en-US" sz="1600" i="1" dirty="0"/>
              <a:t>and there are 25 story points remaining.</a:t>
            </a:r>
          </a:p>
        </p:txBody>
      </p:sp>
      <p:pic>
        <p:nvPicPr>
          <p:cNvPr id="5" name="Picture 4">
            <a:extLst>
              <a:ext uri="{FF2B5EF4-FFF2-40B4-BE49-F238E27FC236}">
                <a16:creationId xmlns:a16="http://schemas.microsoft.com/office/drawing/2014/main" id="{9E2B1B23-6841-49F1-B1CB-20EA2D769F56}"/>
              </a:ext>
            </a:extLst>
          </p:cNvPr>
          <p:cNvPicPr>
            <a:picLocks noChangeAspect="1"/>
          </p:cNvPicPr>
          <p:nvPr/>
        </p:nvPicPr>
        <p:blipFill>
          <a:blip r:embed="rId3"/>
          <a:stretch>
            <a:fillRect/>
          </a:stretch>
        </p:blipFill>
        <p:spPr>
          <a:xfrm>
            <a:off x="628650" y="2015043"/>
            <a:ext cx="6397301" cy="4502685"/>
          </a:xfrm>
          <a:prstGeom prst="rect">
            <a:avLst/>
          </a:prstGeom>
        </p:spPr>
      </p:pic>
    </p:spTree>
    <p:extLst>
      <p:ext uri="{BB962C8B-B14F-4D97-AF65-F5344CB8AC3E}">
        <p14:creationId xmlns:p14="http://schemas.microsoft.com/office/powerpoint/2010/main" val="413039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Reports</a:t>
            </a:r>
          </a:p>
        </p:txBody>
      </p:sp>
      <p:pic>
        <p:nvPicPr>
          <p:cNvPr id="4" name="Content Placeholder 4">
            <a:extLst>
              <a:ext uri="{FF2B5EF4-FFF2-40B4-BE49-F238E27FC236}">
                <a16:creationId xmlns:a16="http://schemas.microsoft.com/office/drawing/2014/main" id="{1FF2D960-C596-4EC2-A24E-5B6D166EB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3C2EC2FF-A24A-4503-91AA-69899C3CE01F}"/>
              </a:ext>
            </a:extLst>
          </p:cNvPr>
          <p:cNvPicPr>
            <a:picLocks noChangeAspect="1"/>
          </p:cNvPicPr>
          <p:nvPr/>
        </p:nvPicPr>
        <p:blipFill>
          <a:blip r:embed="rId4"/>
          <a:stretch>
            <a:fillRect/>
          </a:stretch>
        </p:blipFill>
        <p:spPr>
          <a:xfrm>
            <a:off x="5643364" y="5924304"/>
            <a:ext cx="2158171" cy="536494"/>
          </a:xfrm>
          <a:prstGeom prst="rect">
            <a:avLst/>
          </a:prstGeom>
        </p:spPr>
      </p:pic>
      <p:pic>
        <p:nvPicPr>
          <p:cNvPr id="7" name="Picture 6">
            <a:extLst>
              <a:ext uri="{FF2B5EF4-FFF2-40B4-BE49-F238E27FC236}">
                <a16:creationId xmlns:a16="http://schemas.microsoft.com/office/drawing/2014/main" id="{68DB3C3F-EE01-4092-9167-4A3DF51EB6DB}"/>
              </a:ext>
            </a:extLst>
          </p:cNvPr>
          <p:cNvPicPr>
            <a:picLocks noChangeAspect="1"/>
          </p:cNvPicPr>
          <p:nvPr/>
        </p:nvPicPr>
        <p:blipFill>
          <a:blip r:embed="rId5"/>
          <a:stretch>
            <a:fillRect/>
          </a:stretch>
        </p:blipFill>
        <p:spPr>
          <a:xfrm>
            <a:off x="628649" y="1863101"/>
            <a:ext cx="6456037" cy="4061203"/>
          </a:xfrm>
          <a:prstGeom prst="rect">
            <a:avLst/>
          </a:prstGeom>
        </p:spPr>
      </p:pic>
    </p:spTree>
    <p:extLst>
      <p:ext uri="{BB962C8B-B14F-4D97-AF65-F5344CB8AC3E}">
        <p14:creationId xmlns:p14="http://schemas.microsoft.com/office/powerpoint/2010/main" val="408647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Reports</a:t>
            </a:r>
          </a:p>
        </p:txBody>
      </p:sp>
      <p:pic>
        <p:nvPicPr>
          <p:cNvPr id="4" name="Content Placeholder 4">
            <a:extLst>
              <a:ext uri="{FF2B5EF4-FFF2-40B4-BE49-F238E27FC236}">
                <a16:creationId xmlns:a16="http://schemas.microsoft.com/office/drawing/2014/main" id="{1FF2D960-C596-4EC2-A24E-5B6D166EB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3C2EC2FF-A24A-4503-91AA-69899C3CE01F}"/>
              </a:ext>
            </a:extLst>
          </p:cNvPr>
          <p:cNvPicPr>
            <a:picLocks noChangeAspect="1"/>
          </p:cNvPicPr>
          <p:nvPr/>
        </p:nvPicPr>
        <p:blipFill>
          <a:blip r:embed="rId4"/>
          <a:stretch>
            <a:fillRect/>
          </a:stretch>
        </p:blipFill>
        <p:spPr>
          <a:xfrm>
            <a:off x="5643364" y="5924304"/>
            <a:ext cx="2158171" cy="536494"/>
          </a:xfrm>
          <a:prstGeom prst="rect">
            <a:avLst/>
          </a:prstGeom>
        </p:spPr>
      </p:pic>
      <p:pic>
        <p:nvPicPr>
          <p:cNvPr id="3" name="Picture 2">
            <a:extLst>
              <a:ext uri="{FF2B5EF4-FFF2-40B4-BE49-F238E27FC236}">
                <a16:creationId xmlns:a16="http://schemas.microsoft.com/office/drawing/2014/main" id="{A1EC6962-B45A-4CE7-84EC-00FEA86E7B3D}"/>
              </a:ext>
            </a:extLst>
          </p:cNvPr>
          <p:cNvPicPr>
            <a:picLocks noChangeAspect="1"/>
          </p:cNvPicPr>
          <p:nvPr/>
        </p:nvPicPr>
        <p:blipFill>
          <a:blip r:embed="rId5"/>
          <a:stretch>
            <a:fillRect/>
          </a:stretch>
        </p:blipFill>
        <p:spPr>
          <a:xfrm>
            <a:off x="502109" y="1549611"/>
            <a:ext cx="6584251" cy="3985605"/>
          </a:xfrm>
          <a:prstGeom prst="rect">
            <a:avLst/>
          </a:prstGeom>
        </p:spPr>
      </p:pic>
    </p:spTree>
    <p:extLst>
      <p:ext uri="{BB962C8B-B14F-4D97-AF65-F5344CB8AC3E}">
        <p14:creationId xmlns:p14="http://schemas.microsoft.com/office/powerpoint/2010/main" val="2784233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Reports</a:t>
            </a:r>
          </a:p>
        </p:txBody>
      </p:sp>
      <p:pic>
        <p:nvPicPr>
          <p:cNvPr id="4" name="Content Placeholder 4">
            <a:extLst>
              <a:ext uri="{FF2B5EF4-FFF2-40B4-BE49-F238E27FC236}">
                <a16:creationId xmlns:a16="http://schemas.microsoft.com/office/drawing/2014/main" id="{1FF2D960-C596-4EC2-A24E-5B6D166EB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3C2EC2FF-A24A-4503-91AA-69899C3CE01F}"/>
              </a:ext>
            </a:extLst>
          </p:cNvPr>
          <p:cNvPicPr>
            <a:picLocks noChangeAspect="1"/>
          </p:cNvPicPr>
          <p:nvPr/>
        </p:nvPicPr>
        <p:blipFill>
          <a:blip r:embed="rId4"/>
          <a:stretch>
            <a:fillRect/>
          </a:stretch>
        </p:blipFill>
        <p:spPr>
          <a:xfrm>
            <a:off x="5643364" y="5924304"/>
            <a:ext cx="2158171" cy="536494"/>
          </a:xfrm>
          <a:prstGeom prst="rect">
            <a:avLst/>
          </a:prstGeom>
        </p:spPr>
      </p:pic>
      <p:pic>
        <p:nvPicPr>
          <p:cNvPr id="6" name="Picture 5">
            <a:extLst>
              <a:ext uri="{FF2B5EF4-FFF2-40B4-BE49-F238E27FC236}">
                <a16:creationId xmlns:a16="http://schemas.microsoft.com/office/drawing/2014/main" id="{1A5A7279-FF42-4D0B-940B-632193F4B47B}"/>
              </a:ext>
            </a:extLst>
          </p:cNvPr>
          <p:cNvPicPr>
            <a:picLocks noChangeAspect="1"/>
          </p:cNvPicPr>
          <p:nvPr/>
        </p:nvPicPr>
        <p:blipFill>
          <a:blip r:embed="rId5"/>
          <a:stretch>
            <a:fillRect/>
          </a:stretch>
        </p:blipFill>
        <p:spPr>
          <a:xfrm>
            <a:off x="774168" y="1550045"/>
            <a:ext cx="6637595" cy="4374259"/>
          </a:xfrm>
          <a:prstGeom prst="rect">
            <a:avLst/>
          </a:prstGeom>
        </p:spPr>
      </p:pic>
    </p:spTree>
    <p:extLst>
      <p:ext uri="{BB962C8B-B14F-4D97-AF65-F5344CB8AC3E}">
        <p14:creationId xmlns:p14="http://schemas.microsoft.com/office/powerpoint/2010/main" val="187018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Schedule &amp; Budget</a:t>
            </a:r>
          </a:p>
        </p:txBody>
      </p:sp>
      <p:sp>
        <p:nvSpPr>
          <p:cNvPr id="3" name="Content Placeholder 2"/>
          <p:cNvSpPr>
            <a:spLocks noGrp="1"/>
          </p:cNvSpPr>
          <p:nvPr>
            <p:ph idx="1"/>
          </p:nvPr>
        </p:nvSpPr>
        <p:spPr/>
        <p:txBody>
          <a:bodyPr>
            <a:normAutofit/>
          </a:bodyPr>
          <a:lstStyle/>
          <a:p>
            <a:r>
              <a:rPr lang="en-US" dirty="0"/>
              <a:t>Once we have a stable team and velocity, we will know the rate at which stories can be delivered</a:t>
            </a:r>
          </a:p>
          <a:p>
            <a:r>
              <a:rPr lang="en-US" dirty="0"/>
              <a:t>When scope changes, we can see the effect on the schedule.</a:t>
            </a:r>
          </a:p>
          <a:p>
            <a:r>
              <a:rPr lang="en-US" dirty="0"/>
              <a:t>What we deliver is up to the Product Owner as we groom the backlog and set the priority</a:t>
            </a:r>
          </a:p>
          <a:p>
            <a:r>
              <a:rPr lang="en-US" dirty="0"/>
              <a:t>Our forecast tells us how many sprints remaining</a:t>
            </a:r>
          </a:p>
          <a:p>
            <a:r>
              <a:rPr lang="en-US" dirty="0"/>
              <a:t>We develop a budget based on the cost of a sprint and the number of sprints remaining</a:t>
            </a:r>
          </a:p>
          <a:p>
            <a:endParaRPr lang="en-US" dirty="0"/>
          </a:p>
          <a:p>
            <a:endParaRPr lang="en-US" dirty="0"/>
          </a:p>
        </p:txBody>
      </p:sp>
      <p:pic>
        <p:nvPicPr>
          <p:cNvPr id="4" name="Content Placeholder 4">
            <a:extLst>
              <a:ext uri="{FF2B5EF4-FFF2-40B4-BE49-F238E27FC236}">
                <a16:creationId xmlns:a16="http://schemas.microsoft.com/office/drawing/2014/main" id="{4CCF9695-7806-4026-898D-DE68BA3A3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CA9CBFD4-F94F-4167-9B67-5F0B7C3CA4DD}"/>
              </a:ext>
            </a:extLst>
          </p:cNvPr>
          <p:cNvPicPr>
            <a:picLocks noChangeAspect="1"/>
          </p:cNvPicPr>
          <p:nvPr/>
        </p:nvPicPr>
        <p:blipFill>
          <a:blip r:embed="rId4"/>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2919855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63B0-2967-4D4B-B930-B1D0BA91489F}"/>
              </a:ext>
            </a:extLst>
          </p:cNvPr>
          <p:cNvSpPr>
            <a:spLocks noGrp="1"/>
          </p:cNvSpPr>
          <p:nvPr>
            <p:ph type="title"/>
          </p:nvPr>
        </p:nvSpPr>
        <p:spPr/>
        <p:txBody>
          <a:bodyPr/>
          <a:lstStyle/>
          <a:p>
            <a:r>
              <a:rPr lang="en-US" dirty="0"/>
              <a:t>Maximizing the Value of an Agile Transformation </a:t>
            </a:r>
          </a:p>
        </p:txBody>
      </p:sp>
      <p:sp>
        <p:nvSpPr>
          <p:cNvPr id="3" name="Content Placeholder 2">
            <a:extLst>
              <a:ext uri="{FF2B5EF4-FFF2-40B4-BE49-F238E27FC236}">
                <a16:creationId xmlns:a16="http://schemas.microsoft.com/office/drawing/2014/main" id="{B6DF834C-4EC7-43F2-AF66-2FD03C071527}"/>
              </a:ext>
            </a:extLst>
          </p:cNvPr>
          <p:cNvSpPr>
            <a:spLocks noGrp="1"/>
          </p:cNvSpPr>
          <p:nvPr>
            <p:ph idx="1"/>
          </p:nvPr>
        </p:nvSpPr>
        <p:spPr/>
        <p:txBody>
          <a:bodyPr/>
          <a:lstStyle/>
          <a:p>
            <a:r>
              <a:rPr lang="en-US" dirty="0"/>
              <a:t>Start at the top</a:t>
            </a:r>
          </a:p>
          <a:p>
            <a:r>
              <a:rPr lang="en-US" dirty="0"/>
              <a:t>Include the whole company</a:t>
            </a:r>
          </a:p>
          <a:p>
            <a:r>
              <a:rPr lang="en-US" dirty="0"/>
              <a:t>We are changing culture and people’s behavior, patience is required</a:t>
            </a:r>
          </a:p>
          <a:p>
            <a:r>
              <a:rPr lang="en-US" dirty="0"/>
              <a:t>Start small and gain </a:t>
            </a:r>
            <a:r>
              <a:rPr lang="en-US"/>
              <a:t>some successes</a:t>
            </a:r>
          </a:p>
          <a:p>
            <a:endParaRPr lang="en-US" dirty="0"/>
          </a:p>
          <a:p>
            <a:pPr marL="0" indent="0">
              <a:buNone/>
            </a:pPr>
            <a:endParaRPr lang="en-US" dirty="0"/>
          </a:p>
          <a:p>
            <a:endParaRPr lang="en-US" dirty="0"/>
          </a:p>
        </p:txBody>
      </p:sp>
      <p:pic>
        <p:nvPicPr>
          <p:cNvPr id="4" name="Content Placeholder 4">
            <a:extLst>
              <a:ext uri="{FF2B5EF4-FFF2-40B4-BE49-F238E27FC236}">
                <a16:creationId xmlns:a16="http://schemas.microsoft.com/office/drawing/2014/main" id="{3849AA9E-42E5-4A36-9612-F0B8CEE9A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3D882AFF-5F30-4936-BE04-5BD322EA4654}"/>
              </a:ext>
            </a:extLst>
          </p:cNvPr>
          <p:cNvPicPr>
            <a:picLocks noChangeAspect="1"/>
          </p:cNvPicPr>
          <p:nvPr/>
        </p:nvPicPr>
        <p:blipFill>
          <a:blip r:embed="rId4"/>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178695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a:t>
            </a:r>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5910209"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Content Placeholder 4">
            <a:extLst>
              <a:ext uri="{FF2B5EF4-FFF2-40B4-BE49-F238E27FC236}">
                <a16:creationId xmlns:a16="http://schemas.microsoft.com/office/drawing/2014/main" id="{1FF2D960-C596-4EC2-A24E-5B6D166EB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5" name="Picture 4">
            <a:extLst>
              <a:ext uri="{FF2B5EF4-FFF2-40B4-BE49-F238E27FC236}">
                <a16:creationId xmlns:a16="http://schemas.microsoft.com/office/drawing/2014/main" id="{3C2EC2FF-A24A-4503-91AA-69899C3CE01F}"/>
              </a:ext>
            </a:extLst>
          </p:cNvPr>
          <p:cNvPicPr>
            <a:picLocks noChangeAspect="1"/>
          </p:cNvPicPr>
          <p:nvPr/>
        </p:nvPicPr>
        <p:blipFill>
          <a:blip r:embed="rId5"/>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183290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11CA-17D1-8744-BCD8-7D3DA2926C98}"/>
              </a:ext>
            </a:extLst>
          </p:cNvPr>
          <p:cNvSpPr>
            <a:spLocks noGrp="1"/>
          </p:cNvSpPr>
          <p:nvPr>
            <p:ph type="title"/>
          </p:nvPr>
        </p:nvSpPr>
        <p:spPr>
          <a:xfrm>
            <a:off x="628650" y="365127"/>
            <a:ext cx="7886700" cy="939424"/>
          </a:xfrm>
        </p:spPr>
        <p:txBody>
          <a:bodyPr>
            <a:normAutofit/>
          </a:bodyPr>
          <a:lstStyle/>
          <a:p>
            <a:r>
              <a:rPr lang="en-US" sz="4000" dirty="0"/>
              <a:t>Additional Information &amp; Questions?</a:t>
            </a:r>
          </a:p>
        </p:txBody>
      </p:sp>
      <p:sp>
        <p:nvSpPr>
          <p:cNvPr id="3" name="Content Placeholder 2">
            <a:extLst>
              <a:ext uri="{FF2B5EF4-FFF2-40B4-BE49-F238E27FC236}">
                <a16:creationId xmlns:a16="http://schemas.microsoft.com/office/drawing/2014/main" id="{B589295D-6D95-7A4B-8A1C-B4AE64F27E8D}"/>
              </a:ext>
            </a:extLst>
          </p:cNvPr>
          <p:cNvSpPr>
            <a:spLocks noGrp="1"/>
          </p:cNvSpPr>
          <p:nvPr>
            <p:ph idx="1"/>
          </p:nvPr>
        </p:nvSpPr>
        <p:spPr>
          <a:xfrm>
            <a:off x="628650" y="1416485"/>
            <a:ext cx="7886700" cy="610004"/>
          </a:xfrm>
        </p:spPr>
        <p:txBody>
          <a:bodyPr>
            <a:normAutofit/>
          </a:bodyPr>
          <a:lstStyle/>
          <a:p>
            <a:pPr marL="0" indent="0">
              <a:buNone/>
            </a:pPr>
            <a:r>
              <a:rPr lang="en-US" sz="1800" dirty="0">
                <a:hlinkClick r:id="rId3"/>
              </a:rPr>
              <a:t>http://roadmaptoagile.com/</a:t>
            </a:r>
            <a:r>
              <a:rPr lang="en-US" sz="1800" dirty="0"/>
              <a:t> </a:t>
            </a:r>
          </a:p>
        </p:txBody>
      </p:sp>
      <p:pic>
        <p:nvPicPr>
          <p:cNvPr id="5" name="Picture 4">
            <a:extLst>
              <a:ext uri="{FF2B5EF4-FFF2-40B4-BE49-F238E27FC236}">
                <a16:creationId xmlns:a16="http://schemas.microsoft.com/office/drawing/2014/main" id="{815D2036-D6B1-4903-BB6D-44329B383C35}"/>
              </a:ext>
            </a:extLst>
          </p:cNvPr>
          <p:cNvPicPr>
            <a:picLocks noChangeAspect="1"/>
          </p:cNvPicPr>
          <p:nvPr/>
        </p:nvPicPr>
        <p:blipFill>
          <a:blip r:embed="rId4"/>
          <a:stretch>
            <a:fillRect/>
          </a:stretch>
        </p:blipFill>
        <p:spPr>
          <a:xfrm>
            <a:off x="548932" y="3551300"/>
            <a:ext cx="1858912" cy="379569"/>
          </a:xfrm>
          <a:prstGeom prst="rect">
            <a:avLst/>
          </a:prstGeom>
        </p:spPr>
      </p:pic>
      <p:pic>
        <p:nvPicPr>
          <p:cNvPr id="7" name="Picture 6">
            <a:extLst>
              <a:ext uri="{FF2B5EF4-FFF2-40B4-BE49-F238E27FC236}">
                <a16:creationId xmlns:a16="http://schemas.microsoft.com/office/drawing/2014/main" id="{19182BA5-54EB-4966-9785-EDA21D2AEB4E}"/>
              </a:ext>
            </a:extLst>
          </p:cNvPr>
          <p:cNvPicPr>
            <a:picLocks noChangeAspect="1"/>
          </p:cNvPicPr>
          <p:nvPr/>
        </p:nvPicPr>
        <p:blipFill>
          <a:blip r:embed="rId5"/>
          <a:stretch>
            <a:fillRect/>
          </a:stretch>
        </p:blipFill>
        <p:spPr>
          <a:xfrm>
            <a:off x="628650" y="2056060"/>
            <a:ext cx="6564037" cy="1465669"/>
          </a:xfrm>
          <a:prstGeom prst="rect">
            <a:avLst/>
          </a:prstGeom>
        </p:spPr>
      </p:pic>
      <p:pic>
        <p:nvPicPr>
          <p:cNvPr id="8" name="Picture 7">
            <a:extLst>
              <a:ext uri="{FF2B5EF4-FFF2-40B4-BE49-F238E27FC236}">
                <a16:creationId xmlns:a16="http://schemas.microsoft.com/office/drawing/2014/main" id="{AD6F77FA-7E6A-4305-A167-34D0994025C9}"/>
              </a:ext>
            </a:extLst>
          </p:cNvPr>
          <p:cNvPicPr>
            <a:picLocks noChangeAspect="1"/>
          </p:cNvPicPr>
          <p:nvPr/>
        </p:nvPicPr>
        <p:blipFill>
          <a:blip r:embed="rId6"/>
          <a:stretch>
            <a:fillRect/>
          </a:stretch>
        </p:blipFill>
        <p:spPr>
          <a:xfrm>
            <a:off x="548932" y="3996527"/>
            <a:ext cx="8171618" cy="1771951"/>
          </a:xfrm>
          <a:prstGeom prst="rect">
            <a:avLst/>
          </a:prstGeom>
        </p:spPr>
      </p:pic>
    </p:spTree>
    <p:extLst>
      <p:ext uri="{BB962C8B-B14F-4D97-AF65-F5344CB8AC3E}">
        <p14:creationId xmlns:p14="http://schemas.microsoft.com/office/powerpoint/2010/main" val="246798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197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we think we want today will not ultimately be what we </a:t>
            </a:r>
            <a:r>
              <a:rPr lang="en-US" b="1" dirty="0"/>
              <a:t>need</a:t>
            </a:r>
          </a:p>
          <a:p>
            <a:r>
              <a:rPr lang="en-US" dirty="0"/>
              <a:t>We need to manage changing priorities and still be able to predict dates and manage the budget</a:t>
            </a:r>
          </a:p>
          <a:p>
            <a:r>
              <a:rPr lang="en-US" dirty="0"/>
              <a:t>The team will make mistakes</a:t>
            </a:r>
          </a:p>
          <a:p>
            <a:pPr marL="0" indent="0">
              <a:buNone/>
            </a:pPr>
            <a:endParaRPr lang="en-US" dirty="0"/>
          </a:p>
          <a:p>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379417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Learn what we need in a reasonable manner, our customers are a big part of this</a:t>
            </a:r>
          </a:p>
          <a:p>
            <a:r>
              <a:rPr lang="en-US" dirty="0"/>
              <a:t>Manage budget and delivery time frames</a:t>
            </a:r>
          </a:p>
          <a:p>
            <a:r>
              <a:rPr lang="en-US" dirty="0"/>
              <a:t>Learn from our mistakes without catastrophic consequences</a:t>
            </a:r>
          </a:p>
          <a:p>
            <a:r>
              <a:rPr lang="en-US" dirty="0"/>
              <a:t>Identify Minimal Viable Product (MVP) releases</a:t>
            </a:r>
          </a:p>
          <a:p>
            <a:pPr marL="0" indent="0">
              <a:buNone/>
            </a:pPr>
            <a:endParaRPr lang="en-US" dirty="0"/>
          </a:p>
          <a:p>
            <a:endParaRPr lang="en-US" dirty="0"/>
          </a:p>
          <a:p>
            <a:pPr marL="0" indent="0">
              <a:buNone/>
            </a:pPr>
            <a:endParaRPr lang="en-US" dirty="0"/>
          </a:p>
          <a:p>
            <a:endParaRPr lang="en-US" dirty="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spTree>
    <p:extLst>
      <p:ext uri="{BB962C8B-B14F-4D97-AF65-F5344CB8AC3E}">
        <p14:creationId xmlns:p14="http://schemas.microsoft.com/office/powerpoint/2010/main" val="80919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Fundamentals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04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68D30D-E4DD-4A63-B10C-0324CE597182}"/>
              </a:ext>
            </a:extLst>
          </p:cNvPr>
          <p:cNvPicPr>
            <a:picLocks noChangeAspect="1"/>
          </p:cNvPicPr>
          <p:nvPr/>
        </p:nvPicPr>
        <p:blipFill>
          <a:blip r:embed="rId3"/>
          <a:stretch>
            <a:fillRect/>
          </a:stretch>
        </p:blipFill>
        <p:spPr>
          <a:xfrm>
            <a:off x="908415" y="1591976"/>
            <a:ext cx="7247248" cy="1966130"/>
          </a:xfrm>
          <a:prstGeom prst="rect">
            <a:avLst/>
          </a:prstGeom>
        </p:spPr>
      </p:pic>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endParaRPr lang="en-US" dirty="0"/>
          </a:p>
          <a:p>
            <a:endParaRPr lang="en-US" dirty="0"/>
          </a:p>
          <a:p>
            <a:pPr marL="0" indent="0">
              <a:buNone/>
            </a:pPr>
            <a:endParaRPr lang="en-US" dirty="0"/>
          </a:p>
          <a:p>
            <a:endParaRPr lang="en-US" dirty="0"/>
          </a:p>
        </p:txBody>
      </p:sp>
      <p:pic>
        <p:nvPicPr>
          <p:cNvPr id="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5"/>
          <a:stretch>
            <a:fillRect/>
          </a:stretch>
        </p:blipFill>
        <p:spPr>
          <a:xfrm>
            <a:off x="5643364" y="5924304"/>
            <a:ext cx="2158171" cy="536494"/>
          </a:xfrm>
          <a:prstGeom prst="rect">
            <a:avLst/>
          </a:prstGeom>
        </p:spPr>
      </p:pic>
      <p:sp>
        <p:nvSpPr>
          <p:cNvPr id="8" name="Rectangle 7">
            <a:extLst>
              <a:ext uri="{FF2B5EF4-FFF2-40B4-BE49-F238E27FC236}">
                <a16:creationId xmlns:a16="http://schemas.microsoft.com/office/drawing/2014/main" id="{945672B3-5515-4573-BA92-9EE713615E4F}"/>
              </a:ext>
            </a:extLst>
          </p:cNvPr>
          <p:cNvSpPr/>
          <p:nvPr/>
        </p:nvSpPr>
        <p:spPr>
          <a:xfrm>
            <a:off x="467068" y="1394624"/>
            <a:ext cx="3144483" cy="176959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2134592-C40B-4AD1-8D42-B2E7682248DF}"/>
              </a:ext>
            </a:extLst>
          </p:cNvPr>
          <p:cNvSpPr/>
          <p:nvPr/>
        </p:nvSpPr>
        <p:spPr>
          <a:xfrm>
            <a:off x="3691589" y="1591977"/>
            <a:ext cx="1189597" cy="157224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DBFE400-248B-4823-8306-A42811AC21C0}"/>
              </a:ext>
            </a:extLst>
          </p:cNvPr>
          <p:cNvSpPr/>
          <p:nvPr/>
        </p:nvSpPr>
        <p:spPr>
          <a:xfrm>
            <a:off x="4961224" y="1591976"/>
            <a:ext cx="3455278" cy="203149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81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pic>
        <p:nvPicPr>
          <p:cNvPr id="8" name="Picture 7">
            <a:extLst>
              <a:ext uri="{FF2B5EF4-FFF2-40B4-BE49-F238E27FC236}">
                <a16:creationId xmlns:a16="http://schemas.microsoft.com/office/drawing/2014/main" id="{2AAB879C-CD74-4B74-9DB6-ADA8569FA6A6}"/>
              </a:ext>
            </a:extLst>
          </p:cNvPr>
          <p:cNvPicPr>
            <a:picLocks noChangeAspect="1"/>
          </p:cNvPicPr>
          <p:nvPr/>
        </p:nvPicPr>
        <p:blipFill>
          <a:blip r:embed="rId5"/>
          <a:stretch>
            <a:fillRect/>
          </a:stretch>
        </p:blipFill>
        <p:spPr>
          <a:xfrm>
            <a:off x="134365" y="251330"/>
            <a:ext cx="8875269" cy="3109231"/>
          </a:xfrm>
          <a:prstGeom prst="rect">
            <a:avLst/>
          </a:prstGeom>
        </p:spPr>
      </p:pic>
      <p:sp>
        <p:nvSpPr>
          <p:cNvPr id="2" name="TextBox 1">
            <a:extLst>
              <a:ext uri="{FF2B5EF4-FFF2-40B4-BE49-F238E27FC236}">
                <a16:creationId xmlns:a16="http://schemas.microsoft.com/office/drawing/2014/main" id="{2DC1C47E-B652-4D94-A68C-E1490723270E}"/>
              </a:ext>
            </a:extLst>
          </p:cNvPr>
          <p:cNvSpPr txBox="1"/>
          <p:nvPr/>
        </p:nvSpPr>
        <p:spPr>
          <a:xfrm>
            <a:off x="5877301" y="3612692"/>
            <a:ext cx="2961899"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3</a:t>
            </a:r>
            <a:r>
              <a:rPr lang="en-US" sz="1400" dirty="0">
                <a:cs typeface="Calibri"/>
              </a:rPr>
              <a:t> – The team implements the product in a set of short sprints that get stories </a:t>
            </a:r>
            <a:r>
              <a:rPr lang="en-US" sz="1400" b="1" dirty="0">
                <a:cs typeface="Calibri"/>
              </a:rPr>
              <a:t>DONE</a:t>
            </a:r>
            <a:r>
              <a:rPr lang="en-US" sz="1400" dirty="0">
                <a:cs typeface="Calibri"/>
              </a:rPr>
              <a:t>. Daily standup meetings are a checkpoint. The team is responsible for </a:t>
            </a:r>
            <a:r>
              <a:rPr lang="en-US" sz="1400" b="1" dirty="0">
                <a:cs typeface="Calibri"/>
              </a:rPr>
              <a:t>building the thing right</a:t>
            </a:r>
            <a:r>
              <a:rPr lang="en-US" sz="1400" dirty="0">
                <a:cs typeface="Calibri"/>
              </a:rPr>
              <a:t>.</a:t>
            </a:r>
          </a:p>
        </p:txBody>
      </p:sp>
      <p:sp>
        <p:nvSpPr>
          <p:cNvPr id="7" name="TextBox 1">
            <a:extLst>
              <a:ext uri="{FF2B5EF4-FFF2-40B4-BE49-F238E27FC236}">
                <a16:creationId xmlns:a16="http://schemas.microsoft.com/office/drawing/2014/main" id="{1F26D7D9-F6B1-4BD2-8B0D-91C5DDCAB052}"/>
              </a:ext>
            </a:extLst>
          </p:cNvPr>
          <p:cNvSpPr txBox="1"/>
          <p:nvPr/>
        </p:nvSpPr>
        <p:spPr>
          <a:xfrm>
            <a:off x="445398" y="3612692"/>
            <a:ext cx="2743200" cy="52322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1</a:t>
            </a:r>
            <a:r>
              <a:rPr lang="en-US" sz="1400" dirty="0">
                <a:cs typeface="Calibri"/>
              </a:rPr>
              <a:t> – New ideas arrive from customers and stakeholders. </a:t>
            </a:r>
          </a:p>
        </p:txBody>
      </p:sp>
      <p:sp>
        <p:nvSpPr>
          <p:cNvPr id="9" name="TextBox 1">
            <a:extLst>
              <a:ext uri="{FF2B5EF4-FFF2-40B4-BE49-F238E27FC236}">
                <a16:creationId xmlns:a16="http://schemas.microsoft.com/office/drawing/2014/main" id="{1F26D7D9-F6B1-4BD2-8B0D-91C5DDCAB052}"/>
              </a:ext>
            </a:extLst>
          </p:cNvPr>
          <p:cNvSpPr txBox="1"/>
          <p:nvPr/>
        </p:nvSpPr>
        <p:spPr>
          <a:xfrm>
            <a:off x="3010633" y="3612692"/>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2</a:t>
            </a:r>
            <a:r>
              <a:rPr lang="en-US" sz="1400" dirty="0">
                <a:cs typeface="Calibri"/>
              </a:rPr>
              <a:t> – The product owner owns the backlog. He has a passion for the product and is the one responsible for </a:t>
            </a:r>
            <a:r>
              <a:rPr lang="en-US" sz="1400" b="1" dirty="0">
                <a:cs typeface="Calibri"/>
              </a:rPr>
              <a:t>building the right thing.</a:t>
            </a:r>
          </a:p>
        </p:txBody>
      </p:sp>
      <p:sp>
        <p:nvSpPr>
          <p:cNvPr id="10" name="TextBox 1">
            <a:extLst>
              <a:ext uri="{FF2B5EF4-FFF2-40B4-BE49-F238E27FC236}">
                <a16:creationId xmlns:a16="http://schemas.microsoft.com/office/drawing/2014/main" id="{A8E4965E-4B45-4649-A3B1-13CDFCD6E0F7}"/>
              </a:ext>
            </a:extLst>
          </p:cNvPr>
          <p:cNvSpPr txBox="1"/>
          <p:nvPr/>
        </p:nvSpPr>
        <p:spPr>
          <a:xfrm>
            <a:off x="445398" y="4964867"/>
            <a:ext cx="2743200" cy="116955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4</a:t>
            </a:r>
            <a:r>
              <a:rPr lang="en-US" sz="1400" dirty="0">
                <a:cs typeface="Calibri"/>
              </a:rPr>
              <a:t> – The team is cross-functional and has T-Shaped skills. The team may work on any tasks it has the skills to complete. The team </a:t>
            </a:r>
            <a:r>
              <a:rPr lang="en-US" sz="1400">
                <a:cs typeface="Calibri"/>
              </a:rPr>
              <a:t>is also self-organizing.</a:t>
            </a:r>
            <a:endParaRPr lang="en-US" sz="1400" dirty="0">
              <a:cs typeface="Calibri"/>
            </a:endParaRPr>
          </a:p>
        </p:txBody>
      </p:sp>
      <p:sp>
        <p:nvSpPr>
          <p:cNvPr id="11" name="TextBox 1">
            <a:extLst>
              <a:ext uri="{FF2B5EF4-FFF2-40B4-BE49-F238E27FC236}">
                <a16:creationId xmlns:a16="http://schemas.microsoft.com/office/drawing/2014/main" id="{8B88CEB2-EB04-42C6-B2CC-556867B0C8C7}"/>
              </a:ext>
            </a:extLst>
          </p:cNvPr>
          <p:cNvSpPr txBox="1"/>
          <p:nvPr/>
        </p:nvSpPr>
        <p:spPr>
          <a:xfrm>
            <a:off x="3010633" y="4964867"/>
            <a:ext cx="2743200" cy="116955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5</a:t>
            </a:r>
            <a:r>
              <a:rPr lang="en-US" sz="1400" dirty="0">
                <a:cs typeface="Calibri"/>
              </a:rPr>
              <a:t> – As quality features are delivered into production sprint </a:t>
            </a:r>
            <a:r>
              <a:rPr lang="en-US" sz="1400">
                <a:cs typeface="Calibri"/>
              </a:rPr>
              <a:t>after sprint, </a:t>
            </a:r>
            <a:r>
              <a:rPr lang="en-US" sz="1400" dirty="0">
                <a:cs typeface="Calibri"/>
              </a:rPr>
              <a:t>confidence increases. Dev Ops techniques improve the value flow.</a:t>
            </a:r>
          </a:p>
        </p:txBody>
      </p:sp>
      <p:sp>
        <p:nvSpPr>
          <p:cNvPr id="12" name="TextBox 1">
            <a:extLst>
              <a:ext uri="{FF2B5EF4-FFF2-40B4-BE49-F238E27FC236}">
                <a16:creationId xmlns:a16="http://schemas.microsoft.com/office/drawing/2014/main" id="{91822140-A877-4275-95CD-E0422F0BFE7A}"/>
              </a:ext>
            </a:extLst>
          </p:cNvPr>
          <p:cNvSpPr txBox="1"/>
          <p:nvPr/>
        </p:nvSpPr>
        <p:spPr>
          <a:xfrm>
            <a:off x="5877301" y="4964867"/>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6</a:t>
            </a:r>
            <a:r>
              <a:rPr lang="en-US" sz="1400" dirty="0">
                <a:cs typeface="Calibri"/>
              </a:rPr>
              <a:t> – Retrospectives are where the team reflects on past performance and identifies areas for improvement.</a:t>
            </a:r>
          </a:p>
        </p:txBody>
      </p:sp>
      <p:sp>
        <p:nvSpPr>
          <p:cNvPr id="3" name="TextBox 2">
            <a:extLst>
              <a:ext uri="{FF2B5EF4-FFF2-40B4-BE49-F238E27FC236}">
                <a16:creationId xmlns:a16="http://schemas.microsoft.com/office/drawing/2014/main" id="{9D380017-3560-4B60-9164-EE119266B889}"/>
              </a:ext>
            </a:extLst>
          </p:cNvPr>
          <p:cNvSpPr txBox="1"/>
          <p:nvPr/>
        </p:nvSpPr>
        <p:spPr>
          <a:xfrm>
            <a:off x="3697071" y="2014786"/>
            <a:ext cx="1514582" cy="369332"/>
          </a:xfrm>
          <a:prstGeom prst="rect">
            <a:avLst/>
          </a:prstGeom>
          <a:solidFill>
            <a:srgbClr val="92D050"/>
          </a:solidFill>
        </p:spPr>
        <p:txBody>
          <a:bodyPr wrap="none" rtlCol="0">
            <a:spAutoFit/>
          </a:bodyPr>
          <a:lstStyle/>
          <a:p>
            <a:r>
              <a:rPr lang="en-US" b="1" dirty="0"/>
              <a:t>Scrum</a:t>
            </a:r>
            <a:r>
              <a:rPr lang="en-US" dirty="0"/>
              <a:t> </a:t>
            </a:r>
            <a:r>
              <a:rPr lang="en-US" b="1" dirty="0"/>
              <a:t>Master</a:t>
            </a:r>
          </a:p>
        </p:txBody>
      </p:sp>
    </p:spTree>
    <p:extLst>
      <p:ext uri="{BB962C8B-B14F-4D97-AF65-F5344CB8AC3E}">
        <p14:creationId xmlns:p14="http://schemas.microsoft.com/office/powerpoint/2010/main" val="93929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p:bldP spid="11" grpId="0"/>
      <p:bldP spid="12"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5" y="5982634"/>
            <a:ext cx="1143000" cy="762000"/>
          </a:xfrm>
          <a:prstGeom prst="rect">
            <a:avLst/>
          </a:prstGeom>
        </p:spPr>
      </p:pic>
      <p:pic>
        <p:nvPicPr>
          <p:cNvPr id="6" name="Picture 5"/>
          <p:cNvPicPr>
            <a:picLocks noChangeAspect="1"/>
          </p:cNvPicPr>
          <p:nvPr/>
        </p:nvPicPr>
        <p:blipFill>
          <a:blip r:embed="rId4"/>
          <a:stretch>
            <a:fillRect/>
          </a:stretch>
        </p:blipFill>
        <p:spPr>
          <a:xfrm>
            <a:off x="5643364" y="5924304"/>
            <a:ext cx="2158171" cy="536494"/>
          </a:xfrm>
          <a:prstGeom prst="rect">
            <a:avLst/>
          </a:prstGeom>
        </p:spPr>
      </p:pic>
      <p:pic>
        <p:nvPicPr>
          <p:cNvPr id="2" name="Picture 1">
            <a:extLst>
              <a:ext uri="{FF2B5EF4-FFF2-40B4-BE49-F238E27FC236}">
                <a16:creationId xmlns:a16="http://schemas.microsoft.com/office/drawing/2014/main" id="{6941E2E6-91B6-43D8-A9C0-3144107EAF04}"/>
              </a:ext>
            </a:extLst>
          </p:cNvPr>
          <p:cNvPicPr>
            <a:picLocks noChangeAspect="1"/>
          </p:cNvPicPr>
          <p:nvPr/>
        </p:nvPicPr>
        <p:blipFill>
          <a:blip r:embed="rId5"/>
          <a:stretch>
            <a:fillRect/>
          </a:stretch>
        </p:blipFill>
        <p:spPr>
          <a:xfrm>
            <a:off x="387286" y="428489"/>
            <a:ext cx="8394177" cy="3051506"/>
          </a:xfrm>
          <a:prstGeom prst="rect">
            <a:avLst/>
          </a:prstGeom>
        </p:spPr>
      </p:pic>
      <p:sp>
        <p:nvSpPr>
          <p:cNvPr id="7" name="TextBox 1">
            <a:extLst>
              <a:ext uri="{FF2B5EF4-FFF2-40B4-BE49-F238E27FC236}">
                <a16:creationId xmlns:a16="http://schemas.microsoft.com/office/drawing/2014/main" id="{218D4C65-CC8E-44A1-9033-F9D93EBFB6F9}"/>
              </a:ext>
            </a:extLst>
          </p:cNvPr>
          <p:cNvSpPr txBox="1"/>
          <p:nvPr/>
        </p:nvSpPr>
        <p:spPr>
          <a:xfrm>
            <a:off x="563802" y="3612692"/>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1</a:t>
            </a:r>
            <a:r>
              <a:rPr lang="en-US" sz="1400" dirty="0">
                <a:cs typeface="Calibri"/>
              </a:rPr>
              <a:t> – Kanban makes all work visible. Columns are identified that equate to a team’s workflow.  Kanban uses continuous flow.</a:t>
            </a:r>
          </a:p>
        </p:txBody>
      </p:sp>
      <p:sp>
        <p:nvSpPr>
          <p:cNvPr id="8" name="TextBox 1">
            <a:extLst>
              <a:ext uri="{FF2B5EF4-FFF2-40B4-BE49-F238E27FC236}">
                <a16:creationId xmlns:a16="http://schemas.microsoft.com/office/drawing/2014/main" id="{DDAA19D2-BB6A-4405-9F09-FA7FB9EBE516}"/>
              </a:ext>
            </a:extLst>
          </p:cNvPr>
          <p:cNvSpPr txBox="1"/>
          <p:nvPr/>
        </p:nvSpPr>
        <p:spPr>
          <a:xfrm>
            <a:off x="3307002" y="3612692"/>
            <a:ext cx="2743200" cy="738664"/>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2</a:t>
            </a:r>
            <a:r>
              <a:rPr lang="en-US" sz="1400" dirty="0">
                <a:cs typeface="Calibri"/>
              </a:rPr>
              <a:t> – Constraints are established to ensure that  the team focuses on a small set of tasks at a time.</a:t>
            </a:r>
          </a:p>
        </p:txBody>
      </p:sp>
      <p:sp>
        <p:nvSpPr>
          <p:cNvPr id="9" name="TextBox 1">
            <a:extLst>
              <a:ext uri="{FF2B5EF4-FFF2-40B4-BE49-F238E27FC236}">
                <a16:creationId xmlns:a16="http://schemas.microsoft.com/office/drawing/2014/main" id="{6950045A-1191-4511-B610-533AA9FFE7AC}"/>
              </a:ext>
            </a:extLst>
          </p:cNvPr>
          <p:cNvSpPr txBox="1"/>
          <p:nvPr/>
        </p:nvSpPr>
        <p:spPr>
          <a:xfrm>
            <a:off x="6142952" y="3612692"/>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3</a:t>
            </a:r>
            <a:r>
              <a:rPr lang="en-US" sz="1400" dirty="0">
                <a:cs typeface="Calibri"/>
              </a:rPr>
              <a:t> – The team </a:t>
            </a:r>
            <a:r>
              <a:rPr lang="en-US" sz="1400">
                <a:cs typeface="Calibri"/>
              </a:rPr>
              <a:t>is cross-functional </a:t>
            </a:r>
            <a:r>
              <a:rPr lang="en-US" sz="1400" dirty="0">
                <a:cs typeface="Calibri"/>
              </a:rPr>
              <a:t>and has T-Shaped skills. The team may work on any </a:t>
            </a:r>
            <a:r>
              <a:rPr lang="en-US" sz="1400">
                <a:cs typeface="Calibri"/>
              </a:rPr>
              <a:t>tasks it has </a:t>
            </a:r>
            <a:r>
              <a:rPr lang="en-US" sz="1400" dirty="0">
                <a:cs typeface="Calibri"/>
              </a:rPr>
              <a:t>the skills to complete. </a:t>
            </a:r>
          </a:p>
        </p:txBody>
      </p:sp>
      <p:sp>
        <p:nvSpPr>
          <p:cNvPr id="11" name="TextBox 1">
            <a:extLst>
              <a:ext uri="{FF2B5EF4-FFF2-40B4-BE49-F238E27FC236}">
                <a16:creationId xmlns:a16="http://schemas.microsoft.com/office/drawing/2014/main" id="{CE690B26-AA30-4F72-AF62-A3BD776E5ED2}"/>
              </a:ext>
            </a:extLst>
          </p:cNvPr>
          <p:cNvSpPr txBox="1"/>
          <p:nvPr/>
        </p:nvSpPr>
        <p:spPr>
          <a:xfrm>
            <a:off x="610177" y="4566799"/>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4</a:t>
            </a:r>
            <a:r>
              <a:rPr lang="en-US" sz="1400" dirty="0">
                <a:cs typeface="Calibri"/>
              </a:rPr>
              <a:t> – As </a:t>
            </a:r>
            <a:r>
              <a:rPr lang="en-US" sz="1400">
                <a:cs typeface="Calibri"/>
              </a:rPr>
              <a:t>quality features are delivered into production, confidence </a:t>
            </a:r>
            <a:r>
              <a:rPr lang="en-US" sz="1400" dirty="0">
                <a:cs typeface="Calibri"/>
              </a:rPr>
              <a:t>increases. Dev Ops techniques improve the value flow.</a:t>
            </a:r>
          </a:p>
        </p:txBody>
      </p:sp>
      <p:sp>
        <p:nvSpPr>
          <p:cNvPr id="12" name="TextBox 1">
            <a:extLst>
              <a:ext uri="{FF2B5EF4-FFF2-40B4-BE49-F238E27FC236}">
                <a16:creationId xmlns:a16="http://schemas.microsoft.com/office/drawing/2014/main" id="{65882A46-7BF5-48D4-8638-E33B6BD5FF73}"/>
              </a:ext>
            </a:extLst>
          </p:cNvPr>
          <p:cNvSpPr txBox="1"/>
          <p:nvPr/>
        </p:nvSpPr>
        <p:spPr>
          <a:xfrm>
            <a:off x="3353377" y="4566799"/>
            <a:ext cx="2743200" cy="95410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cs typeface="Calibri"/>
              </a:rPr>
              <a:t>5</a:t>
            </a:r>
            <a:r>
              <a:rPr lang="en-US" sz="1400" dirty="0">
                <a:cs typeface="Calibri"/>
              </a:rPr>
              <a:t> – Retrospectives are where the team reflects on past performance and identifies </a:t>
            </a:r>
            <a:r>
              <a:rPr lang="en-US" sz="1400">
                <a:cs typeface="Calibri"/>
              </a:rPr>
              <a:t>areas for </a:t>
            </a:r>
            <a:r>
              <a:rPr lang="en-US" sz="1400" dirty="0">
                <a:cs typeface="Calibri"/>
              </a:rPr>
              <a:t>improvement.</a:t>
            </a:r>
          </a:p>
        </p:txBody>
      </p:sp>
      <p:sp>
        <p:nvSpPr>
          <p:cNvPr id="10" name="TextBox 9">
            <a:extLst>
              <a:ext uri="{FF2B5EF4-FFF2-40B4-BE49-F238E27FC236}">
                <a16:creationId xmlns:a16="http://schemas.microsoft.com/office/drawing/2014/main" id="{EF482D9D-1BC7-4B10-A633-3D718CE5B7B4}"/>
              </a:ext>
            </a:extLst>
          </p:cNvPr>
          <p:cNvSpPr txBox="1"/>
          <p:nvPr/>
        </p:nvSpPr>
        <p:spPr>
          <a:xfrm>
            <a:off x="3697071" y="2014786"/>
            <a:ext cx="1537857" cy="369332"/>
          </a:xfrm>
          <a:prstGeom prst="rect">
            <a:avLst/>
          </a:prstGeom>
          <a:solidFill>
            <a:srgbClr val="92D050"/>
          </a:solidFill>
        </p:spPr>
        <p:txBody>
          <a:bodyPr wrap="none" rtlCol="0">
            <a:spAutoFit/>
          </a:bodyPr>
          <a:lstStyle/>
          <a:p>
            <a:r>
              <a:rPr lang="en-US" b="1" dirty="0"/>
              <a:t>Kanban Coach</a:t>
            </a:r>
          </a:p>
        </p:txBody>
      </p:sp>
    </p:spTree>
    <p:extLst>
      <p:ext uri="{BB962C8B-B14F-4D97-AF65-F5344CB8AC3E}">
        <p14:creationId xmlns:p14="http://schemas.microsoft.com/office/powerpoint/2010/main" val="229305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2023</Words>
  <Application>Microsoft Office PowerPoint</Application>
  <PresentationFormat>On-screen Show (4:3)</PresentationFormat>
  <Paragraphs>171</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The Value of Agile</vt:lpstr>
      <vt:lpstr>Scott Ocamb</vt:lpstr>
      <vt:lpstr>Why </vt:lpstr>
      <vt:lpstr>Facts</vt:lpstr>
      <vt:lpstr>Goals</vt:lpstr>
      <vt:lpstr>Fundamentals </vt:lpstr>
      <vt:lpstr>Goals</vt:lpstr>
      <vt:lpstr>PowerPoint Presentation</vt:lpstr>
      <vt:lpstr>PowerPoint Presentation</vt:lpstr>
      <vt:lpstr>Burndown Chart</vt:lpstr>
      <vt:lpstr>Feature Estimation</vt:lpstr>
      <vt:lpstr>T-Shirt Size</vt:lpstr>
      <vt:lpstr>Budget &amp; Schedule </vt:lpstr>
      <vt:lpstr>Things We Know ….</vt:lpstr>
      <vt:lpstr>Fixed Date-Variable Scope</vt:lpstr>
      <vt:lpstr>Fixed Scope-Variable Date</vt:lpstr>
      <vt:lpstr>Monitor Release Scope Change</vt:lpstr>
      <vt:lpstr>Release Progress Example</vt:lpstr>
      <vt:lpstr>Release Progress Example</vt:lpstr>
      <vt:lpstr>Release Progress Example</vt:lpstr>
      <vt:lpstr>Release Progress Example</vt:lpstr>
      <vt:lpstr>Release Progress Example</vt:lpstr>
      <vt:lpstr>Azure DevOps Reports</vt:lpstr>
      <vt:lpstr>Jira Reports</vt:lpstr>
      <vt:lpstr>Jira Reports</vt:lpstr>
      <vt:lpstr>Managing the Schedule &amp; Budget</vt:lpstr>
      <vt:lpstr>Maximizing the Value of an Agile Transformation </vt:lpstr>
      <vt:lpstr>What to Expect</vt:lpstr>
      <vt:lpstr>Additional Information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ocamb</dc:creator>
  <cp:lastModifiedBy>scott ocamb</cp:lastModifiedBy>
  <cp:revision>69</cp:revision>
  <cp:lastPrinted>2018-12-05T18:11:12Z</cp:lastPrinted>
  <dcterms:created xsi:type="dcterms:W3CDTF">2017-08-27T18:24:52Z</dcterms:created>
  <dcterms:modified xsi:type="dcterms:W3CDTF">2019-01-16T16:54:10Z</dcterms:modified>
</cp:coreProperties>
</file>