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304" r:id="rId3"/>
    <p:sldId id="306" r:id="rId4"/>
    <p:sldId id="279" r:id="rId5"/>
    <p:sldId id="307" r:id="rId6"/>
    <p:sldId id="308" r:id="rId7"/>
    <p:sldId id="309" r:id="rId8"/>
    <p:sldId id="310" r:id="rId9"/>
    <p:sldId id="312" r:id="rId10"/>
    <p:sldId id="313" r:id="rId11"/>
    <p:sldId id="315" r:id="rId12"/>
    <p:sldId id="316" r:id="rId13"/>
    <p:sldId id="31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A32DB7-50D3-4BB1-998C-A8162176374C}">
          <p14:sldIdLst>
            <p14:sldId id="256"/>
            <p14:sldId id="304"/>
            <p14:sldId id="306"/>
            <p14:sldId id="279"/>
            <p14:sldId id="307"/>
            <p14:sldId id="308"/>
            <p14:sldId id="309"/>
          </p14:sldIdLst>
        </p14:section>
        <p14:section name="ScreenShots" id="{FD67B319-2D13-46E5-B934-7E0FD834E4C4}">
          <p14:sldIdLst>
            <p14:sldId id="310"/>
            <p14:sldId id="312"/>
            <p14:sldId id="313"/>
            <p14:sldId id="315"/>
            <p14:sldId id="316"/>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5" d="100"/>
          <a:sy n="55" d="100"/>
        </p:scale>
        <p:origin x="114"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DD89-DD04-43E9-BA1D-ABE8F76BDB5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0855CF9-E2CB-4DDC-9E21-38D9669C5D8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77A0A29-12E6-42CB-8F66-C3D27FC928D6}"/>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a:extLst>
              <a:ext uri="{FF2B5EF4-FFF2-40B4-BE49-F238E27FC236}">
                <a16:creationId xmlns:a16="http://schemas.microsoft.com/office/drawing/2014/main" id="{45BE2DE4-4A52-4ED0-AA87-02022D2139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02B7D5-5B5A-44DF-B466-F35BFF925B5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757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3259-21BC-4A36-A0B8-5669520D4A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CF550-24F4-4166-B27D-7236C1E9AD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89A4B-C1F0-41E1-A57E-48C6E14125C5}"/>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a:extLst>
              <a:ext uri="{FF2B5EF4-FFF2-40B4-BE49-F238E27FC236}">
                <a16:creationId xmlns:a16="http://schemas.microsoft.com/office/drawing/2014/main" id="{2F4A9C00-4EBF-46D5-83CA-0CFF5774EA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A28DEA-F86D-42F9-B52B-A0BE2B8E6E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245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9FE2D-08AC-43DB-9266-A94BD63A8BD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3E58E-08D7-4D50-B759-E1B4935235E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AE486-A4FA-473D-ADDF-C8BD10F3BC1E}"/>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a:extLst>
              <a:ext uri="{FF2B5EF4-FFF2-40B4-BE49-F238E27FC236}">
                <a16:creationId xmlns:a16="http://schemas.microsoft.com/office/drawing/2014/main" id="{D26BE37F-DAE1-4E6A-8E52-839FC455F0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4C45AA-BE99-4E24-98D0-6599941E7F4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136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13F1-2FD0-4E91-84F6-389B8D11F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DD9FF-A236-4C4F-8988-130B6BB736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21438-9F1C-4B0D-8BD3-5204CC17ABE8}"/>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a:extLst>
              <a:ext uri="{FF2B5EF4-FFF2-40B4-BE49-F238E27FC236}">
                <a16:creationId xmlns:a16="http://schemas.microsoft.com/office/drawing/2014/main" id="{6A10437A-7169-4E3B-9308-D6F2BCEF7A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734B62-017D-4A12-A136-2DDA6A726A9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2322-14DF-408F-A475-B2A598E4F85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E2A8288-556E-4F9D-8FDB-07968C8EC15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67CAE7-5879-485C-8F6C-F8CBD6FC048A}"/>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a:extLst>
              <a:ext uri="{FF2B5EF4-FFF2-40B4-BE49-F238E27FC236}">
                <a16:creationId xmlns:a16="http://schemas.microsoft.com/office/drawing/2014/main" id="{FDEFB301-CA09-4FFC-955C-EAF7E09011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C2E790-E415-47AF-9B92-1D58C026697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355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DC55-299C-411F-A6A5-02ED2B2FC4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4538D-F3C8-4829-BE6E-B9FCB6696C2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C7A673-7902-4C3C-A338-22ACEFCB380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8A2D8-33F4-4975-93E5-2324B7904BDF}"/>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6" name="Footer Placeholder 5">
            <a:extLst>
              <a:ext uri="{FF2B5EF4-FFF2-40B4-BE49-F238E27FC236}">
                <a16:creationId xmlns:a16="http://schemas.microsoft.com/office/drawing/2014/main" id="{80AB401B-C5EF-4C19-AA00-85D9E1AB87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CCA993-7AE0-4D38-A98B-8B8EA19E5C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93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A979-DCDD-46FF-97D9-B5E0735EF2F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7A494-7DFC-4465-AD13-8D45E798584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63BE93C-CB08-4E87-B90F-1B6597A67DC3}"/>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93B07-23C5-4305-A511-CFBE7D132BA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926BC2E-3214-41B4-A225-C7995E5C49F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69809-5280-48CD-9088-FBE4ECF9DC30}"/>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8" name="Footer Placeholder 7">
            <a:extLst>
              <a:ext uri="{FF2B5EF4-FFF2-40B4-BE49-F238E27FC236}">
                <a16:creationId xmlns:a16="http://schemas.microsoft.com/office/drawing/2014/main" id="{FB7760F5-8B6B-4DC7-9CB0-B67305F12D3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B3FCC4-7E1F-4959-A188-C013BB20D8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12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1834-CA88-4B1A-AAEF-B34C5F3A99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9F1465-7DCE-450F-830A-7A92374F62B4}"/>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4" name="Footer Placeholder 3">
            <a:extLst>
              <a:ext uri="{FF2B5EF4-FFF2-40B4-BE49-F238E27FC236}">
                <a16:creationId xmlns:a16="http://schemas.microsoft.com/office/drawing/2014/main" id="{D68E9E91-6F20-4DB8-93E2-E1F32B4A58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59554EF-8584-43FC-BDFF-B68E9088749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059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E90F8-2D96-4DCE-813C-696203595E75}"/>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3" name="Footer Placeholder 2">
            <a:extLst>
              <a:ext uri="{FF2B5EF4-FFF2-40B4-BE49-F238E27FC236}">
                <a16:creationId xmlns:a16="http://schemas.microsoft.com/office/drawing/2014/main" id="{547F18F0-3EE7-49B8-BC87-3A03D9FC5E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72FF2CC-3CC6-4389-9141-2B87B41A96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19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4F89-735B-40A9-AB59-AE60732798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E25D585-F7DD-4264-86F7-8598F4896A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A1D8C-6C11-4618-84CF-882FCCFEA86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4A23F1B-E2E3-4AE6-92EF-85623EB3DE81}"/>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6" name="Footer Placeholder 5">
            <a:extLst>
              <a:ext uri="{FF2B5EF4-FFF2-40B4-BE49-F238E27FC236}">
                <a16:creationId xmlns:a16="http://schemas.microsoft.com/office/drawing/2014/main" id="{C68718AC-BBFB-4759-80A1-476E56C61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06B5E1-071D-42D7-BD28-7853A839FE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240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8E9B-5335-4183-BB42-3F51E01D5AD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4431E8F-FEB0-4E8B-84A3-79928B8AA29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45B5BC6-E864-4971-9093-CFE31BD773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64085A7-E436-4976-B04C-6E0FBB12FE46}"/>
              </a:ext>
            </a:extLst>
          </p:cNvPr>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6" name="Footer Placeholder 5">
            <a:extLst>
              <a:ext uri="{FF2B5EF4-FFF2-40B4-BE49-F238E27FC236}">
                <a16:creationId xmlns:a16="http://schemas.microsoft.com/office/drawing/2014/main" id="{78D14E9D-6C22-44AC-8BEF-6BFCA7D844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20B97B-A7E0-418E-BE31-7B159C637E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277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49AFB-8D66-482C-8A5B-02D820B359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B703C1-155A-4298-8172-CED6C0E256B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B50E8-1817-4E06-BE74-5480D12A92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10/17/2018</a:t>
            </a:fld>
            <a:endParaRPr lang="en-US" dirty="0"/>
          </a:p>
        </p:txBody>
      </p:sp>
      <p:sp>
        <p:nvSpPr>
          <p:cNvPr id="5" name="Footer Placeholder 4">
            <a:extLst>
              <a:ext uri="{FF2B5EF4-FFF2-40B4-BE49-F238E27FC236}">
                <a16:creationId xmlns:a16="http://schemas.microsoft.com/office/drawing/2014/main" id="{946670E3-4A71-4B79-937B-36C55F9DB7A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B526BB9-5253-4D1E-BCC8-3E82779BE85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919329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a01.safelinks.protection.outlook.com/?url=https%3A%2F%2Fbalsamiq.cloud%2Fsyjco8p%2Fpjaktzc&amp;data=02%7C01%7CJessica.Streeter%40Phila.gov%7Ccf14980718334c0e992608d63467c54f%7C2046864f68ea497daf34a6629a6cd700%7C0%7C0%7C636754017618488612&amp;sdata=EBP9xp1wPAWKrb%2Fv9T4%2FlddElnMezcZt005%2Fp1wS5e0%3D&amp;reserved=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643" y="0"/>
            <a:ext cx="3359394" cy="2154548"/>
          </a:xfrm>
          <a:prstGeom prst="rect">
            <a:avLst/>
          </a:prstGeom>
        </p:spPr>
      </p:pic>
      <p:sp>
        <p:nvSpPr>
          <p:cNvPr id="5" name="Title 1">
            <a:extLst>
              <a:ext uri="{FF2B5EF4-FFF2-40B4-BE49-F238E27FC236}">
                <a16:creationId xmlns:a16="http://schemas.microsoft.com/office/drawing/2014/main" id="{6EEEF85C-9945-465C-8EAA-8DF5C9B22B3C}"/>
              </a:ext>
            </a:extLst>
          </p:cNvPr>
          <p:cNvSpPr txBox="1">
            <a:spLocks/>
          </p:cNvSpPr>
          <p:nvPr/>
        </p:nvSpPr>
        <p:spPr>
          <a:xfrm>
            <a:off x="982290" y="2380116"/>
            <a:ext cx="7360521" cy="25735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4000" b="1" dirty="0"/>
              <a:t>Data geeks against opioids</a:t>
            </a:r>
          </a:p>
          <a:p>
            <a:pPr algn="ctr"/>
            <a:endParaRPr lang="en-US" sz="4000" b="1" dirty="0"/>
          </a:p>
          <a:p>
            <a:pPr algn="ctr"/>
            <a:r>
              <a:rPr lang="en-US" sz="4000" b="1" dirty="0"/>
              <a:t>PA stands together</a:t>
            </a:r>
          </a:p>
        </p:txBody>
      </p:sp>
    </p:spTree>
    <p:extLst>
      <p:ext uri="{BB962C8B-B14F-4D97-AF65-F5344CB8AC3E}">
        <p14:creationId xmlns:p14="http://schemas.microsoft.com/office/powerpoint/2010/main" val="53442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690A-508E-476E-9820-E00ED3B229B3}"/>
              </a:ext>
            </a:extLst>
          </p:cNvPr>
          <p:cNvSpPr>
            <a:spLocks noGrp="1"/>
          </p:cNvSpPr>
          <p:nvPr>
            <p:ph type="title"/>
          </p:nvPr>
        </p:nvSpPr>
        <p:spPr/>
        <p:txBody>
          <a:bodyPr/>
          <a:lstStyle/>
          <a:p>
            <a:r>
              <a:rPr lang="en-US" dirty="0"/>
              <a:t>Provider Pop-Up Information</a:t>
            </a:r>
          </a:p>
        </p:txBody>
      </p:sp>
      <p:pic>
        <p:nvPicPr>
          <p:cNvPr id="5" name="Content Placeholder 4">
            <a:extLst>
              <a:ext uri="{FF2B5EF4-FFF2-40B4-BE49-F238E27FC236}">
                <a16:creationId xmlns:a16="http://schemas.microsoft.com/office/drawing/2014/main" id="{007BFF9C-A1F6-44B1-9132-C4F9ED8CB4B1}"/>
              </a:ext>
            </a:extLst>
          </p:cNvPr>
          <p:cNvPicPr>
            <a:picLocks noGrp="1" noChangeAspect="1"/>
          </p:cNvPicPr>
          <p:nvPr>
            <p:ph idx="1"/>
          </p:nvPr>
        </p:nvPicPr>
        <p:blipFill>
          <a:blip r:embed="rId2"/>
          <a:stretch>
            <a:fillRect/>
          </a:stretch>
        </p:blipFill>
        <p:spPr>
          <a:xfrm>
            <a:off x="1225173" y="1825625"/>
            <a:ext cx="6693653" cy="4351338"/>
          </a:xfrm>
        </p:spPr>
      </p:pic>
    </p:spTree>
    <p:extLst>
      <p:ext uri="{BB962C8B-B14F-4D97-AF65-F5344CB8AC3E}">
        <p14:creationId xmlns:p14="http://schemas.microsoft.com/office/powerpoint/2010/main" val="325774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6DC8-F032-4DDF-A302-E9083BE604CA}"/>
              </a:ext>
            </a:extLst>
          </p:cNvPr>
          <p:cNvSpPr>
            <a:spLocks noGrp="1"/>
          </p:cNvSpPr>
          <p:nvPr>
            <p:ph type="title"/>
          </p:nvPr>
        </p:nvSpPr>
        <p:spPr/>
        <p:txBody>
          <a:bodyPr/>
          <a:lstStyle/>
          <a:p>
            <a:r>
              <a:rPr lang="en-US" dirty="0"/>
              <a:t>Local Navigator</a:t>
            </a:r>
          </a:p>
        </p:txBody>
      </p:sp>
      <p:pic>
        <p:nvPicPr>
          <p:cNvPr id="5" name="Content Placeholder 4">
            <a:extLst>
              <a:ext uri="{FF2B5EF4-FFF2-40B4-BE49-F238E27FC236}">
                <a16:creationId xmlns:a16="http://schemas.microsoft.com/office/drawing/2014/main" id="{8BE885E1-91BC-4CEC-970C-BB2AF668DFA3}"/>
              </a:ext>
            </a:extLst>
          </p:cNvPr>
          <p:cNvPicPr>
            <a:picLocks noGrp="1" noChangeAspect="1"/>
          </p:cNvPicPr>
          <p:nvPr>
            <p:ph idx="1"/>
          </p:nvPr>
        </p:nvPicPr>
        <p:blipFill>
          <a:blip r:embed="rId2"/>
          <a:stretch>
            <a:fillRect/>
          </a:stretch>
        </p:blipFill>
        <p:spPr>
          <a:xfrm>
            <a:off x="628650" y="1354015"/>
            <a:ext cx="7886700" cy="3604848"/>
          </a:xfrm>
        </p:spPr>
      </p:pic>
    </p:spTree>
    <p:extLst>
      <p:ext uri="{BB962C8B-B14F-4D97-AF65-F5344CB8AC3E}">
        <p14:creationId xmlns:p14="http://schemas.microsoft.com/office/powerpoint/2010/main" val="88428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6DC8-F032-4DDF-A302-E9083BE604CA}"/>
              </a:ext>
            </a:extLst>
          </p:cNvPr>
          <p:cNvSpPr>
            <a:spLocks noGrp="1"/>
          </p:cNvSpPr>
          <p:nvPr>
            <p:ph type="title"/>
          </p:nvPr>
        </p:nvSpPr>
        <p:spPr/>
        <p:txBody>
          <a:bodyPr/>
          <a:lstStyle/>
          <a:p>
            <a:r>
              <a:rPr lang="en-US" dirty="0"/>
              <a:t>Local Navigator</a:t>
            </a:r>
          </a:p>
        </p:txBody>
      </p:sp>
      <p:pic>
        <p:nvPicPr>
          <p:cNvPr id="7" name="Content Placeholder 6">
            <a:extLst>
              <a:ext uri="{FF2B5EF4-FFF2-40B4-BE49-F238E27FC236}">
                <a16:creationId xmlns:a16="http://schemas.microsoft.com/office/drawing/2014/main" id="{05452E5F-484B-4312-B495-E867D94CAD06}"/>
              </a:ext>
            </a:extLst>
          </p:cNvPr>
          <p:cNvPicPr>
            <a:picLocks noGrp="1" noChangeAspect="1"/>
          </p:cNvPicPr>
          <p:nvPr>
            <p:ph idx="1"/>
          </p:nvPr>
        </p:nvPicPr>
        <p:blipFill>
          <a:blip r:embed="rId2"/>
          <a:stretch>
            <a:fillRect/>
          </a:stretch>
        </p:blipFill>
        <p:spPr>
          <a:xfrm>
            <a:off x="628650" y="2219551"/>
            <a:ext cx="7886700" cy="3563486"/>
          </a:xfrm>
        </p:spPr>
      </p:pic>
    </p:spTree>
    <p:extLst>
      <p:ext uri="{BB962C8B-B14F-4D97-AF65-F5344CB8AC3E}">
        <p14:creationId xmlns:p14="http://schemas.microsoft.com/office/powerpoint/2010/main" val="332994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5D5-0E26-41F7-9270-997D6D80ADEB}"/>
              </a:ext>
            </a:extLst>
          </p:cNvPr>
          <p:cNvSpPr>
            <a:spLocks noGrp="1"/>
          </p:cNvSpPr>
          <p:nvPr>
            <p:ph type="title"/>
          </p:nvPr>
        </p:nvSpPr>
        <p:spPr/>
        <p:txBody>
          <a:bodyPr/>
          <a:lstStyle/>
          <a:p>
            <a:r>
              <a:rPr lang="en-US" dirty="0"/>
              <a:t>Dashboard</a:t>
            </a:r>
          </a:p>
        </p:txBody>
      </p:sp>
      <p:pic>
        <p:nvPicPr>
          <p:cNvPr id="4" name="Content Placeholder 3">
            <a:extLst>
              <a:ext uri="{FF2B5EF4-FFF2-40B4-BE49-F238E27FC236}">
                <a16:creationId xmlns:a16="http://schemas.microsoft.com/office/drawing/2014/main" id="{D79C158A-88D5-4F16-AE2F-9358E3520D55}"/>
              </a:ext>
            </a:extLst>
          </p:cNvPr>
          <p:cNvPicPr>
            <a:picLocks noGrp="1" noChangeAspect="1"/>
          </p:cNvPicPr>
          <p:nvPr>
            <p:ph idx="1"/>
          </p:nvPr>
        </p:nvPicPr>
        <p:blipFill>
          <a:blip r:embed="rId2"/>
          <a:stretch>
            <a:fillRect/>
          </a:stretch>
        </p:blipFill>
        <p:spPr>
          <a:xfrm>
            <a:off x="99641" y="1346842"/>
            <a:ext cx="8944718" cy="4674396"/>
          </a:xfrm>
          <a:prstGeom prst="rect">
            <a:avLst/>
          </a:prstGeom>
        </p:spPr>
      </p:pic>
    </p:spTree>
    <p:extLst>
      <p:ext uri="{BB962C8B-B14F-4D97-AF65-F5344CB8AC3E}">
        <p14:creationId xmlns:p14="http://schemas.microsoft.com/office/powerpoint/2010/main" val="282837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A9B7B-BD44-4E80-974F-3F39D1020099}"/>
              </a:ext>
            </a:extLst>
          </p:cNvPr>
          <p:cNvSpPr>
            <a:spLocks noGrp="1"/>
          </p:cNvSpPr>
          <p:nvPr>
            <p:ph idx="1"/>
          </p:nvPr>
        </p:nvSpPr>
        <p:spPr>
          <a:xfrm>
            <a:off x="602524" y="1924637"/>
            <a:ext cx="7886700" cy="4351338"/>
          </a:xfrm>
        </p:spPr>
        <p:txBody>
          <a:bodyPr>
            <a:normAutofit/>
          </a:bodyPr>
          <a:lstStyle/>
          <a:p>
            <a:r>
              <a:rPr lang="en-US" sz="2800" b="1" dirty="0"/>
              <a:t>TEAM CAPTAIN:  Jessica Streeter, MA</a:t>
            </a:r>
          </a:p>
          <a:p>
            <a:r>
              <a:rPr lang="en-US" sz="2800" b="1" dirty="0"/>
              <a:t>Rachel Augustin, Doctoral Candidate (</a:t>
            </a:r>
            <a:r>
              <a:rPr lang="en-US" sz="2800" b="1" dirty="0" err="1"/>
              <a:t>DrPHC</a:t>
            </a:r>
            <a:r>
              <a:rPr lang="en-US" sz="2800" b="1" dirty="0"/>
              <a:t>)</a:t>
            </a:r>
          </a:p>
          <a:p>
            <a:r>
              <a:rPr lang="en-US" sz="2800" b="1" dirty="0"/>
              <a:t>Kelly Boettcher, MSW, LSW</a:t>
            </a:r>
          </a:p>
          <a:p>
            <a:r>
              <a:rPr lang="en-US" sz="2800" b="1" dirty="0"/>
              <a:t>Scott Pawlowski, BA</a:t>
            </a:r>
          </a:p>
          <a:p>
            <a:r>
              <a:rPr lang="en-US" sz="2800" b="1" dirty="0"/>
              <a:t>Aelesia Pisciella, Ph.D.</a:t>
            </a:r>
          </a:p>
          <a:p>
            <a:r>
              <a:rPr lang="en-US" sz="2800" b="1" dirty="0"/>
              <a:t>Manasvi Shah, MPH, MBBS</a:t>
            </a:r>
            <a:endParaRPr lang="en-US" dirty="0"/>
          </a:p>
          <a:p>
            <a:endParaRPr lang="en-US" dirty="0"/>
          </a:p>
        </p:txBody>
      </p:sp>
      <p:pic>
        <p:nvPicPr>
          <p:cNvPr id="73" name="Picture 72">
            <a:extLst>
              <a:ext uri="{FF2B5EF4-FFF2-40B4-BE49-F238E27FC236}">
                <a16:creationId xmlns:a16="http://schemas.microsoft.com/office/drawing/2014/main" id="{5627CFA0-2652-4F24-8D10-27457CE47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800" y="4853581"/>
            <a:ext cx="2923894" cy="1875240"/>
          </a:xfrm>
          <a:prstGeom prst="rect">
            <a:avLst/>
          </a:prstGeom>
        </p:spPr>
      </p:pic>
      <p:sp>
        <p:nvSpPr>
          <p:cNvPr id="75" name="Title 1">
            <a:extLst>
              <a:ext uri="{FF2B5EF4-FFF2-40B4-BE49-F238E27FC236}">
                <a16:creationId xmlns:a16="http://schemas.microsoft.com/office/drawing/2014/main" id="{B99FBC32-1FB3-47A9-A16E-76CC06A896BB}"/>
              </a:ext>
            </a:extLst>
          </p:cNvPr>
          <p:cNvSpPr>
            <a:spLocks noGrp="1"/>
          </p:cNvSpPr>
          <p:nvPr>
            <p:ph type="title"/>
          </p:nvPr>
        </p:nvSpPr>
        <p:spPr>
          <a:xfrm>
            <a:off x="602524" y="476653"/>
            <a:ext cx="7886700" cy="1325563"/>
          </a:xfrm>
        </p:spPr>
        <p:txBody>
          <a:bodyPr/>
          <a:lstStyle/>
          <a:p>
            <a:r>
              <a:rPr lang="en-US" dirty="0"/>
              <a:t>Data Geeks Against Opioids</a:t>
            </a:r>
            <a:br>
              <a:rPr lang="en-US" dirty="0"/>
            </a:br>
            <a:r>
              <a:rPr lang="en-US" dirty="0"/>
              <a:t>PA Stands Together</a:t>
            </a:r>
          </a:p>
        </p:txBody>
      </p:sp>
    </p:spTree>
    <p:extLst>
      <p:ext uri="{BB962C8B-B14F-4D97-AF65-F5344CB8AC3E}">
        <p14:creationId xmlns:p14="http://schemas.microsoft.com/office/powerpoint/2010/main" val="371542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CEBE-23CF-43C6-833E-985248A43CC9}"/>
              </a:ext>
            </a:extLst>
          </p:cNvPr>
          <p:cNvSpPr>
            <a:spLocks noGrp="1"/>
          </p:cNvSpPr>
          <p:nvPr>
            <p:ph type="title"/>
          </p:nvPr>
        </p:nvSpPr>
        <p:spPr>
          <a:xfrm>
            <a:off x="628650" y="373835"/>
            <a:ext cx="7886700" cy="1325563"/>
          </a:xfrm>
        </p:spPr>
        <p:txBody>
          <a:bodyPr/>
          <a:lstStyle/>
          <a:p>
            <a:r>
              <a:rPr lang="en-US" dirty="0"/>
              <a:t>Data Geeks Against Opioids	</a:t>
            </a:r>
            <a:br>
              <a:rPr lang="en-US" dirty="0"/>
            </a:br>
            <a:r>
              <a:rPr lang="en-US" dirty="0"/>
              <a:t>PA Stands Together</a:t>
            </a:r>
          </a:p>
        </p:txBody>
      </p:sp>
      <p:sp>
        <p:nvSpPr>
          <p:cNvPr id="3" name="Content Placeholder 2">
            <a:extLst>
              <a:ext uri="{FF2B5EF4-FFF2-40B4-BE49-F238E27FC236}">
                <a16:creationId xmlns:a16="http://schemas.microsoft.com/office/drawing/2014/main" id="{942FA3A3-0C95-4951-84EE-D2A729AC10E5}"/>
              </a:ext>
            </a:extLst>
          </p:cNvPr>
          <p:cNvSpPr>
            <a:spLocks noGrp="1"/>
          </p:cNvSpPr>
          <p:nvPr>
            <p:ph idx="1"/>
          </p:nvPr>
        </p:nvSpPr>
        <p:spPr/>
        <p:txBody>
          <a:bodyPr/>
          <a:lstStyle/>
          <a:p>
            <a:r>
              <a:rPr lang="en-US" sz="3600" dirty="0"/>
              <a:t>PROJECT DESCRIPTION:  A state-wide web portal geared towards empowering all Pennsylvanians to network with local volunteer navigators, locate diverse community resources, and assess the risk of opioid misuse and abuse in communities to inform public health policies</a:t>
            </a:r>
          </a:p>
          <a:p>
            <a:endParaRPr lang="en-US" dirty="0"/>
          </a:p>
        </p:txBody>
      </p:sp>
      <p:pic>
        <p:nvPicPr>
          <p:cNvPr id="4" name="Picture 3">
            <a:extLst>
              <a:ext uri="{FF2B5EF4-FFF2-40B4-BE49-F238E27FC236}">
                <a16:creationId xmlns:a16="http://schemas.microsoft.com/office/drawing/2014/main" id="{91C80049-1F40-4256-A0D2-E47C0BEC5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278" y="5097340"/>
            <a:ext cx="2745238" cy="1760659"/>
          </a:xfrm>
          <a:prstGeom prst="rect">
            <a:avLst/>
          </a:prstGeom>
        </p:spPr>
      </p:pic>
    </p:spTree>
    <p:extLst>
      <p:ext uri="{BB962C8B-B14F-4D97-AF65-F5344CB8AC3E}">
        <p14:creationId xmlns:p14="http://schemas.microsoft.com/office/powerpoint/2010/main" val="418106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DF95BD9-B689-4DD2-918C-7BE88C253FEF}"/>
              </a:ext>
            </a:extLst>
          </p:cNvPr>
          <p:cNvSpPr>
            <a:spLocks noGrp="1"/>
          </p:cNvSpPr>
          <p:nvPr>
            <p:ph type="title"/>
          </p:nvPr>
        </p:nvSpPr>
        <p:spPr>
          <a:xfrm>
            <a:off x="628650" y="514529"/>
            <a:ext cx="7775121" cy="1478570"/>
          </a:xfrm>
        </p:spPr>
        <p:txBody>
          <a:bodyPr/>
          <a:lstStyle/>
          <a:p>
            <a:r>
              <a:rPr lang="en-US" dirty="0"/>
              <a:t>Data Geeks Against Opioids	</a:t>
            </a:r>
            <a:br>
              <a:rPr lang="en-US" dirty="0"/>
            </a:br>
            <a:r>
              <a:rPr lang="en-US" dirty="0"/>
              <a:t>PA Stands Together</a:t>
            </a:r>
          </a:p>
        </p:txBody>
      </p:sp>
      <p:sp>
        <p:nvSpPr>
          <p:cNvPr id="3" name="Content Placeholder 2">
            <a:extLst>
              <a:ext uri="{FF2B5EF4-FFF2-40B4-BE49-F238E27FC236}">
                <a16:creationId xmlns:a16="http://schemas.microsoft.com/office/drawing/2014/main" id="{BC795699-7D78-45EE-AB48-C2CA45EFF748}"/>
              </a:ext>
            </a:extLst>
          </p:cNvPr>
          <p:cNvSpPr>
            <a:spLocks noGrp="1"/>
          </p:cNvSpPr>
          <p:nvPr>
            <p:ph idx="1"/>
          </p:nvPr>
        </p:nvSpPr>
        <p:spPr>
          <a:xfrm>
            <a:off x="578786" y="1785101"/>
            <a:ext cx="7886700" cy="4058357"/>
          </a:xfrm>
        </p:spPr>
        <p:txBody>
          <a:bodyPr>
            <a:normAutofit fontScale="92500" lnSpcReduction="20000"/>
          </a:bodyPr>
          <a:lstStyle/>
          <a:p>
            <a:r>
              <a:rPr lang="en-US" sz="3200" dirty="0"/>
              <a:t>INTENDED USER OR AUDIENCE:</a:t>
            </a:r>
          </a:p>
          <a:p>
            <a:r>
              <a:rPr lang="en-US" sz="3200" b="1" dirty="0"/>
              <a:t>Pennsylvanians with substance use problems</a:t>
            </a:r>
            <a:r>
              <a:rPr lang="en-US" sz="3200" dirty="0"/>
              <a:t>: resource guide; ways to connect with other Pennsylvanians </a:t>
            </a:r>
          </a:p>
          <a:p>
            <a:r>
              <a:rPr lang="en-US" sz="3200" b="1" dirty="0"/>
              <a:t>Family members and friends</a:t>
            </a:r>
            <a:r>
              <a:rPr lang="en-US" sz="3200" dirty="0"/>
              <a:t>: resource guide; ways to connect with other Pennsylvanians </a:t>
            </a:r>
          </a:p>
          <a:p>
            <a:r>
              <a:rPr lang="en-US" sz="3200" b="1" dirty="0"/>
              <a:t>Service providers</a:t>
            </a:r>
            <a:r>
              <a:rPr lang="en-US" sz="3200" dirty="0"/>
              <a:t>: resource guide; county level risk assessments; ways to connect with other Pennsylvanians</a:t>
            </a:r>
          </a:p>
          <a:p>
            <a:r>
              <a:rPr lang="en-US" sz="3200" b="1" dirty="0"/>
              <a:t>Policy makers: </a:t>
            </a:r>
            <a:r>
              <a:rPr lang="en-US" sz="3200" dirty="0"/>
              <a:t>County level risk assessments; resource guide</a:t>
            </a:r>
          </a:p>
          <a:p>
            <a:endParaRPr lang="en-US" sz="3200" dirty="0"/>
          </a:p>
        </p:txBody>
      </p:sp>
      <p:pic>
        <p:nvPicPr>
          <p:cNvPr id="5" name="Picture 4">
            <a:extLst>
              <a:ext uri="{FF2B5EF4-FFF2-40B4-BE49-F238E27FC236}">
                <a16:creationId xmlns:a16="http://schemas.microsoft.com/office/drawing/2014/main" id="{14583F00-27C7-4300-9F41-3578BF148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278" y="5097340"/>
            <a:ext cx="2745238" cy="1760659"/>
          </a:xfrm>
          <a:prstGeom prst="rect">
            <a:avLst/>
          </a:prstGeom>
        </p:spPr>
      </p:pic>
    </p:spTree>
    <p:extLst>
      <p:ext uri="{BB962C8B-B14F-4D97-AF65-F5344CB8AC3E}">
        <p14:creationId xmlns:p14="http://schemas.microsoft.com/office/powerpoint/2010/main" val="216666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DF95BD9-B689-4DD2-918C-7BE88C253FEF}"/>
              </a:ext>
            </a:extLst>
          </p:cNvPr>
          <p:cNvSpPr>
            <a:spLocks noGrp="1"/>
          </p:cNvSpPr>
          <p:nvPr>
            <p:ph type="title"/>
          </p:nvPr>
        </p:nvSpPr>
        <p:spPr>
          <a:xfrm>
            <a:off x="856060" y="627396"/>
            <a:ext cx="7848707" cy="1478570"/>
          </a:xfrm>
        </p:spPr>
        <p:txBody>
          <a:bodyPr/>
          <a:lstStyle/>
          <a:p>
            <a:r>
              <a:rPr lang="en-US" dirty="0"/>
              <a:t>Data Geeks Against Opioids	</a:t>
            </a:r>
            <a:br>
              <a:rPr lang="en-US" dirty="0"/>
            </a:br>
            <a:r>
              <a:rPr lang="en-US" dirty="0"/>
              <a:t>PA Stands Together</a:t>
            </a:r>
          </a:p>
        </p:txBody>
      </p:sp>
      <p:sp>
        <p:nvSpPr>
          <p:cNvPr id="3" name="Content Placeholder 2">
            <a:extLst>
              <a:ext uri="{FF2B5EF4-FFF2-40B4-BE49-F238E27FC236}">
                <a16:creationId xmlns:a16="http://schemas.microsoft.com/office/drawing/2014/main" id="{BC795699-7D78-45EE-AB48-C2CA45EFF748}"/>
              </a:ext>
            </a:extLst>
          </p:cNvPr>
          <p:cNvSpPr>
            <a:spLocks noGrp="1"/>
          </p:cNvSpPr>
          <p:nvPr>
            <p:ph idx="1"/>
          </p:nvPr>
        </p:nvSpPr>
        <p:spPr>
          <a:xfrm>
            <a:off x="628650" y="1922166"/>
            <a:ext cx="7886700" cy="3808232"/>
          </a:xfrm>
        </p:spPr>
        <p:txBody>
          <a:bodyPr>
            <a:normAutofit lnSpcReduction="10000"/>
          </a:bodyPr>
          <a:lstStyle/>
          <a:p>
            <a:r>
              <a:rPr lang="en-US" sz="3600" dirty="0"/>
              <a:t>PROJECT GOAL:  </a:t>
            </a:r>
            <a:br>
              <a:rPr lang="en-US" sz="3600" dirty="0"/>
            </a:br>
            <a:r>
              <a:rPr lang="en-US" sz="3600" dirty="0"/>
              <a:t>Centralize data sources to…</a:t>
            </a:r>
          </a:p>
          <a:p>
            <a:pPr lvl="1"/>
            <a:r>
              <a:rPr lang="en-US" sz="2400" b="1" dirty="0"/>
              <a:t>Connect</a:t>
            </a:r>
            <a:r>
              <a:rPr lang="en-US" sz="2400" dirty="0"/>
              <a:t> individuals with other Pennsylvanians that are willing to support them in their journey</a:t>
            </a:r>
          </a:p>
          <a:p>
            <a:pPr lvl="2"/>
            <a:r>
              <a:rPr lang="en-US" sz="2400" dirty="0"/>
              <a:t>Peers, family supports, professionals, service agencies</a:t>
            </a:r>
          </a:p>
          <a:p>
            <a:pPr lvl="1"/>
            <a:r>
              <a:rPr lang="en-US" sz="2400" b="1" dirty="0"/>
              <a:t>Inform</a:t>
            </a:r>
            <a:r>
              <a:rPr lang="en-US" sz="2400" dirty="0"/>
              <a:t> Pennsylvanians about the risks of opioid abuse/misuse in their counties</a:t>
            </a:r>
          </a:p>
          <a:p>
            <a:pPr lvl="1"/>
            <a:r>
              <a:rPr lang="en-US" sz="2400" b="1" dirty="0"/>
              <a:t>Unify </a:t>
            </a:r>
            <a:r>
              <a:rPr lang="en-US" sz="2400" dirty="0"/>
              <a:t>access to resources like warm lines, treatment facilities, NA meetings, shelters, food banks, and other supports</a:t>
            </a:r>
          </a:p>
          <a:p>
            <a:pPr lvl="1"/>
            <a:endParaRPr lang="en-US" dirty="0"/>
          </a:p>
        </p:txBody>
      </p:sp>
      <p:pic>
        <p:nvPicPr>
          <p:cNvPr id="5" name="Picture 4">
            <a:extLst>
              <a:ext uri="{FF2B5EF4-FFF2-40B4-BE49-F238E27FC236}">
                <a16:creationId xmlns:a16="http://schemas.microsoft.com/office/drawing/2014/main" id="{057E949B-CF75-43F5-865E-18485B793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278" y="5097340"/>
            <a:ext cx="2745238" cy="1760659"/>
          </a:xfrm>
          <a:prstGeom prst="rect">
            <a:avLst/>
          </a:prstGeom>
        </p:spPr>
      </p:pic>
    </p:spTree>
    <p:extLst>
      <p:ext uri="{BB962C8B-B14F-4D97-AF65-F5344CB8AC3E}">
        <p14:creationId xmlns:p14="http://schemas.microsoft.com/office/powerpoint/2010/main" val="144212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DF95BD9-B689-4DD2-918C-7BE88C253FEF}"/>
              </a:ext>
            </a:extLst>
          </p:cNvPr>
          <p:cNvSpPr>
            <a:spLocks noGrp="1"/>
          </p:cNvSpPr>
          <p:nvPr>
            <p:ph type="title"/>
          </p:nvPr>
        </p:nvSpPr>
        <p:spPr>
          <a:xfrm>
            <a:off x="856060" y="654028"/>
            <a:ext cx="8021610" cy="1478570"/>
          </a:xfrm>
        </p:spPr>
        <p:txBody>
          <a:bodyPr/>
          <a:lstStyle/>
          <a:p>
            <a:r>
              <a:rPr lang="en-US" dirty="0"/>
              <a:t>Data Geeks Against Opioids	</a:t>
            </a:r>
            <a:br>
              <a:rPr lang="en-US" dirty="0"/>
            </a:br>
            <a:r>
              <a:rPr lang="en-US" dirty="0"/>
              <a:t>PA Stands Together</a:t>
            </a:r>
          </a:p>
        </p:txBody>
      </p:sp>
      <p:sp>
        <p:nvSpPr>
          <p:cNvPr id="3" name="Content Placeholder 2">
            <a:extLst>
              <a:ext uri="{FF2B5EF4-FFF2-40B4-BE49-F238E27FC236}">
                <a16:creationId xmlns:a16="http://schemas.microsoft.com/office/drawing/2014/main" id="{BC795699-7D78-45EE-AB48-C2CA45EFF748}"/>
              </a:ext>
            </a:extLst>
          </p:cNvPr>
          <p:cNvSpPr>
            <a:spLocks noGrp="1"/>
          </p:cNvSpPr>
          <p:nvPr>
            <p:ph idx="1"/>
          </p:nvPr>
        </p:nvSpPr>
        <p:spPr>
          <a:xfrm>
            <a:off x="595993" y="2132598"/>
            <a:ext cx="7886700" cy="3616643"/>
          </a:xfrm>
        </p:spPr>
        <p:txBody>
          <a:bodyPr>
            <a:normAutofit fontScale="92500" lnSpcReduction="20000"/>
          </a:bodyPr>
          <a:lstStyle/>
          <a:p>
            <a:r>
              <a:rPr lang="en-US" sz="3200" dirty="0"/>
              <a:t>Data Geeks, not Web Designers</a:t>
            </a:r>
          </a:p>
          <a:p>
            <a:pPr lvl="1"/>
            <a:r>
              <a:rPr lang="en-US" sz="2900" dirty="0"/>
              <a:t>An innovative way for individuals to connect with others in their area using geocoding and forms</a:t>
            </a:r>
          </a:p>
          <a:p>
            <a:pPr lvl="1"/>
            <a:r>
              <a:rPr lang="en-US" sz="2900" dirty="0"/>
              <a:t>Recommendations for PA’s open data to help facilitate this type of work</a:t>
            </a:r>
          </a:p>
          <a:p>
            <a:pPr lvl="1"/>
            <a:r>
              <a:rPr lang="en-US" sz="2900" dirty="0"/>
              <a:t>Risk modeling and identification of key factors that impact the risk of opioids</a:t>
            </a:r>
          </a:p>
          <a:p>
            <a:pPr lvl="1"/>
            <a:r>
              <a:rPr lang="en-US" sz="2900" dirty="0"/>
              <a:t>Detailed resource guide compiled from diverse datasets</a:t>
            </a:r>
          </a:p>
          <a:p>
            <a:pPr marL="342900" lvl="1" indent="0">
              <a:buNone/>
            </a:pPr>
            <a:endParaRPr lang="en-US" sz="2900" dirty="0"/>
          </a:p>
          <a:p>
            <a:r>
              <a:rPr lang="en-US" sz="2400" u="sng" dirty="0">
                <a:hlinkClick r:id="rId2"/>
              </a:rPr>
              <a:t>https://balsamiq.cloud/syjco8p/pjaktzc</a:t>
            </a:r>
            <a:endParaRPr lang="en-US" sz="2400" dirty="0"/>
          </a:p>
          <a:p>
            <a:pPr marL="0" indent="0">
              <a:buNone/>
            </a:pPr>
            <a:endParaRPr lang="en-US" dirty="0"/>
          </a:p>
        </p:txBody>
      </p:sp>
      <p:pic>
        <p:nvPicPr>
          <p:cNvPr id="5" name="Picture 4">
            <a:extLst>
              <a:ext uri="{FF2B5EF4-FFF2-40B4-BE49-F238E27FC236}">
                <a16:creationId xmlns:a16="http://schemas.microsoft.com/office/drawing/2014/main" id="{4D6821F8-813B-4704-A189-1A298549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278" y="5097340"/>
            <a:ext cx="2745238" cy="1760659"/>
          </a:xfrm>
          <a:prstGeom prst="rect">
            <a:avLst/>
          </a:prstGeom>
        </p:spPr>
      </p:pic>
    </p:spTree>
    <p:extLst>
      <p:ext uri="{BB962C8B-B14F-4D97-AF65-F5344CB8AC3E}">
        <p14:creationId xmlns:p14="http://schemas.microsoft.com/office/powerpoint/2010/main" val="36313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DF95BD9-B689-4DD2-918C-7BE88C253FEF}"/>
              </a:ext>
            </a:extLst>
          </p:cNvPr>
          <p:cNvSpPr>
            <a:spLocks noGrp="1"/>
          </p:cNvSpPr>
          <p:nvPr>
            <p:ph type="title"/>
          </p:nvPr>
        </p:nvSpPr>
        <p:spPr>
          <a:xfrm>
            <a:off x="856060" y="654028"/>
            <a:ext cx="8021610" cy="1478570"/>
          </a:xfrm>
        </p:spPr>
        <p:txBody>
          <a:bodyPr/>
          <a:lstStyle/>
          <a:p>
            <a:r>
              <a:rPr lang="en-US" dirty="0"/>
              <a:t>Data Geeks Against Opioids	</a:t>
            </a:r>
            <a:br>
              <a:rPr lang="en-US" dirty="0"/>
            </a:br>
            <a:r>
              <a:rPr lang="en-US" dirty="0"/>
              <a:t>PA Stands Together</a:t>
            </a:r>
          </a:p>
        </p:txBody>
      </p:sp>
      <p:sp>
        <p:nvSpPr>
          <p:cNvPr id="3" name="Content Placeholder 2">
            <a:extLst>
              <a:ext uri="{FF2B5EF4-FFF2-40B4-BE49-F238E27FC236}">
                <a16:creationId xmlns:a16="http://schemas.microsoft.com/office/drawing/2014/main" id="{BC795699-7D78-45EE-AB48-C2CA45EFF748}"/>
              </a:ext>
            </a:extLst>
          </p:cNvPr>
          <p:cNvSpPr>
            <a:spLocks noGrp="1"/>
          </p:cNvSpPr>
          <p:nvPr>
            <p:ph idx="1"/>
          </p:nvPr>
        </p:nvSpPr>
        <p:spPr>
          <a:xfrm>
            <a:off x="628650" y="2412273"/>
            <a:ext cx="7886700" cy="3764689"/>
          </a:xfrm>
        </p:spPr>
        <p:txBody>
          <a:bodyPr/>
          <a:lstStyle/>
          <a:p>
            <a:r>
              <a:rPr lang="en-US" sz="3200" b="1" dirty="0"/>
              <a:t>ArcGIS/ESRI (resource guide/local navigator map)</a:t>
            </a:r>
          </a:p>
          <a:p>
            <a:r>
              <a:rPr lang="en-US" sz="3200" b="1" dirty="0"/>
              <a:t>R (risk modeling/data cleaning &amp; merging)</a:t>
            </a:r>
          </a:p>
          <a:p>
            <a:r>
              <a:rPr lang="en-US" sz="3200" b="1" dirty="0"/>
              <a:t>Excel (basic prep)</a:t>
            </a:r>
          </a:p>
          <a:p>
            <a:r>
              <a:rPr lang="en-US" sz="3200" b="1" dirty="0" err="1"/>
              <a:t>Balsamiq</a:t>
            </a:r>
            <a:r>
              <a:rPr lang="en-US" sz="3200" b="1" dirty="0"/>
              <a:t> (website mockup)</a:t>
            </a:r>
          </a:p>
        </p:txBody>
      </p:sp>
      <p:pic>
        <p:nvPicPr>
          <p:cNvPr id="5" name="Picture 4">
            <a:extLst>
              <a:ext uri="{FF2B5EF4-FFF2-40B4-BE49-F238E27FC236}">
                <a16:creationId xmlns:a16="http://schemas.microsoft.com/office/drawing/2014/main" id="{15A43B01-F58C-4980-A199-B1E27452F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278" y="5097340"/>
            <a:ext cx="2745238" cy="1760659"/>
          </a:xfrm>
          <a:prstGeom prst="rect">
            <a:avLst/>
          </a:prstGeom>
        </p:spPr>
      </p:pic>
    </p:spTree>
    <p:extLst>
      <p:ext uri="{BB962C8B-B14F-4D97-AF65-F5344CB8AC3E}">
        <p14:creationId xmlns:p14="http://schemas.microsoft.com/office/powerpoint/2010/main" val="423179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E8900E-50A9-411F-BC9C-23EA930F51B0}"/>
              </a:ext>
            </a:extLst>
          </p:cNvPr>
          <p:cNvSpPr>
            <a:spLocks noGrp="1"/>
          </p:cNvSpPr>
          <p:nvPr>
            <p:ph type="title"/>
          </p:nvPr>
        </p:nvSpPr>
        <p:spPr/>
        <p:txBody>
          <a:bodyPr/>
          <a:lstStyle/>
          <a:p>
            <a:r>
              <a:rPr lang="en-US" dirty="0"/>
              <a:t>5 County Map</a:t>
            </a:r>
          </a:p>
        </p:txBody>
      </p:sp>
      <p:pic>
        <p:nvPicPr>
          <p:cNvPr id="9" name="Content Placeholder 8">
            <a:extLst>
              <a:ext uri="{FF2B5EF4-FFF2-40B4-BE49-F238E27FC236}">
                <a16:creationId xmlns:a16="http://schemas.microsoft.com/office/drawing/2014/main" id="{45F550FA-C99C-43F6-9735-E5E5F94E463E}"/>
              </a:ext>
            </a:extLst>
          </p:cNvPr>
          <p:cNvPicPr>
            <a:picLocks noGrp="1" noChangeAspect="1"/>
          </p:cNvPicPr>
          <p:nvPr>
            <p:ph idx="1"/>
          </p:nvPr>
        </p:nvPicPr>
        <p:blipFill>
          <a:blip r:embed="rId2"/>
          <a:stretch>
            <a:fillRect/>
          </a:stretch>
        </p:blipFill>
        <p:spPr>
          <a:xfrm>
            <a:off x="1126006" y="1825625"/>
            <a:ext cx="6891988" cy="4351338"/>
          </a:xfrm>
        </p:spPr>
      </p:pic>
    </p:spTree>
    <p:extLst>
      <p:ext uri="{BB962C8B-B14F-4D97-AF65-F5344CB8AC3E}">
        <p14:creationId xmlns:p14="http://schemas.microsoft.com/office/powerpoint/2010/main" val="342748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128297-407B-4169-913A-F8F23333BEC0}"/>
              </a:ext>
            </a:extLst>
          </p:cNvPr>
          <p:cNvPicPr>
            <a:picLocks noGrp="1" noChangeAspect="1"/>
          </p:cNvPicPr>
          <p:nvPr>
            <p:ph idx="1"/>
          </p:nvPr>
        </p:nvPicPr>
        <p:blipFill>
          <a:blip r:embed="rId2"/>
          <a:stretch>
            <a:fillRect/>
          </a:stretch>
        </p:blipFill>
        <p:spPr>
          <a:xfrm>
            <a:off x="3822455" y="0"/>
            <a:ext cx="5321545" cy="6886706"/>
          </a:xfrm>
        </p:spPr>
      </p:pic>
      <p:sp>
        <p:nvSpPr>
          <p:cNvPr id="6" name="TextBox 5">
            <a:extLst>
              <a:ext uri="{FF2B5EF4-FFF2-40B4-BE49-F238E27FC236}">
                <a16:creationId xmlns:a16="http://schemas.microsoft.com/office/drawing/2014/main" id="{18588B33-F1B3-40B4-8ABC-5916C3828B5C}"/>
              </a:ext>
            </a:extLst>
          </p:cNvPr>
          <p:cNvSpPr txBox="1"/>
          <p:nvPr/>
        </p:nvSpPr>
        <p:spPr>
          <a:xfrm rot="10800000" flipV="1">
            <a:off x="359686" y="2905780"/>
            <a:ext cx="3462769" cy="523220"/>
          </a:xfrm>
          <a:prstGeom prst="rect">
            <a:avLst/>
          </a:prstGeom>
          <a:noFill/>
        </p:spPr>
        <p:txBody>
          <a:bodyPr wrap="square" rtlCol="0">
            <a:spAutoFit/>
          </a:bodyPr>
          <a:lstStyle/>
          <a:p>
            <a:r>
              <a:rPr lang="en-US" sz="2800" dirty="0"/>
              <a:t>Resources by Category</a:t>
            </a:r>
          </a:p>
        </p:txBody>
      </p:sp>
    </p:spTree>
    <p:extLst>
      <p:ext uri="{BB962C8B-B14F-4D97-AF65-F5344CB8AC3E}">
        <p14:creationId xmlns:p14="http://schemas.microsoft.com/office/powerpoint/2010/main" val="188546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TotalTime>
  <Words>281</Words>
  <Application>Microsoft Office PowerPoint</Application>
  <PresentationFormat>On-screen Show (4:3)</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Data Geeks Against Opioids PA Stands Together</vt:lpstr>
      <vt:lpstr>Data Geeks Against Opioids  PA Stands Together</vt:lpstr>
      <vt:lpstr>Data Geeks Against Opioids  PA Stands Together</vt:lpstr>
      <vt:lpstr>Data Geeks Against Opioids  PA Stands Together</vt:lpstr>
      <vt:lpstr>Data Geeks Against Opioids  PA Stands Together</vt:lpstr>
      <vt:lpstr>Data Geeks Against Opioids  PA Stands Together</vt:lpstr>
      <vt:lpstr>5 County Map</vt:lpstr>
      <vt:lpstr>PowerPoint Presentation</vt:lpstr>
      <vt:lpstr>Provider Pop-Up Information</vt:lpstr>
      <vt:lpstr>Local Navigator</vt:lpstr>
      <vt:lpstr>Local Navigator</vt:lpstr>
      <vt:lpstr>Dashboard</vt:lpstr>
    </vt:vector>
  </TitlesOfParts>
  <Company>Harrisburg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4 PA Recap : Sept. 29- Oct. 1</dc:title>
  <dc:creator>Lauren Lewis</dc:creator>
  <cp:lastModifiedBy>Jessica Streeter</cp:lastModifiedBy>
  <cp:revision>66</cp:revision>
  <dcterms:created xsi:type="dcterms:W3CDTF">2017-10-10T18:33:47Z</dcterms:created>
  <dcterms:modified xsi:type="dcterms:W3CDTF">2018-10-18T00:42:17Z</dcterms:modified>
</cp:coreProperties>
</file>