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9" r:id="rId3"/>
    <p:sldId id="261" r:id="rId4"/>
    <p:sldId id="262" r:id="rId5"/>
    <p:sldId id="268" r:id="rId6"/>
    <p:sldId id="263" r:id="rId7"/>
    <p:sldId id="269" r:id="rId8"/>
    <p:sldId id="264" r:id="rId9"/>
    <p:sldId id="270" r:id="rId10"/>
    <p:sldId id="265" r:id="rId11"/>
    <p:sldId id="271" r:id="rId12"/>
    <p:sldId id="267" r:id="rId13"/>
    <p:sldId id="275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urier" panose="020B0604020202020204" charset="0"/>
      <p:regular r:id="rId20"/>
      <p:bold r:id="rId21"/>
      <p:italic r:id="rId22"/>
      <p:boldItalic r:id="rId23"/>
    </p:embeddedFont>
    <p:embeddedFont>
      <p:font typeface="Titillium Web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81388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8" name="Shape 1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" name="Shape 29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1999" y="2851325"/>
            <a:ext cx="7129371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House prices : </a:t>
            </a:r>
            <a:br>
              <a:rPr lang="en-US" sz="4400" dirty="0"/>
            </a:br>
            <a:r>
              <a:rPr lang="en-US" sz="4400" dirty="0"/>
              <a:t>basic EDA &amp; prediction</a:t>
            </a:r>
            <a:br>
              <a:rPr lang="en-US" sz="4400" dirty="0"/>
            </a:br>
            <a:endParaRPr lang="en" sz="1400" dirty="0"/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’</a:t>
            </a:r>
            <a:r>
              <a:rPr lang="en-US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Johannesburg</a:t>
            </a:r>
            <a:r>
              <a:rPr lang="en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7027542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5</a:t>
            </a:r>
            <a:r>
              <a:rPr lang="en" dirty="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Model training &amp; parameter tuning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4436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560372" y="267633"/>
            <a:ext cx="5162613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Lets get to the good part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Model Training and Parameter Tuning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Prepare the dataset for modelling</a:t>
            </a:r>
          </a:p>
          <a:p>
            <a:pPr marL="457200" lvl="1" indent="-228600"/>
            <a:r>
              <a:rPr lang="en-US" dirty="0"/>
              <a:t>Train-test splits</a:t>
            </a:r>
          </a:p>
          <a:p>
            <a:pPr marL="457200" indent="-228600"/>
            <a:r>
              <a:rPr lang="en-US" dirty="0"/>
              <a:t>Train baseline model and check results</a:t>
            </a:r>
          </a:p>
          <a:p>
            <a:pPr marL="457200" indent="-228600"/>
            <a:r>
              <a:rPr lang="en-US" dirty="0"/>
              <a:t>Feature importance</a:t>
            </a:r>
          </a:p>
          <a:p>
            <a:pPr marL="457200" indent="-228600"/>
            <a:r>
              <a:rPr lang="en-US" dirty="0"/>
              <a:t>Hyperparameter tuning and Cross validation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3000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7027542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7</a:t>
            </a:r>
            <a:r>
              <a:rPr lang="en" dirty="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Summary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65701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560372" y="267633"/>
            <a:ext cx="5162613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Story-telling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How did you begin, what problem are you solving for,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describe your data, approach that you use (supervised  </a:t>
            </a:r>
            <a:r>
              <a:rPr lang="en-US" dirty="0" err="1"/>
              <a:t>vs</a:t>
            </a:r>
            <a:r>
              <a:rPr lang="en-US" dirty="0"/>
              <a:t> unsupervised)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What patterns emerged before you got to </a:t>
            </a:r>
            <a:r>
              <a:rPr lang="en-US" dirty="0" err="1"/>
              <a:t>modelling</a:t>
            </a: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Analyse</a:t>
            </a:r>
            <a:r>
              <a:rPr lang="en-US" dirty="0"/>
              <a:t> the results/</a:t>
            </a:r>
            <a:r>
              <a:rPr lang="en-US" dirty="0" err="1"/>
              <a:t>ouputs</a:t>
            </a: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Add context to the </a:t>
            </a:r>
            <a:r>
              <a:rPr lang="en-US" dirty="0" err="1"/>
              <a:t>visualisations</a:t>
            </a:r>
            <a:r>
              <a:rPr lang="en-US" dirty="0"/>
              <a:t> produced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Include your recommendation on future work that can be done/opinion on results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7410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Overview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560372" y="267633"/>
            <a:ext cx="5162613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House prices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506162" y="1425966"/>
            <a:ext cx="8151886" cy="314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" sz="1400" dirty="0">
                <a:latin typeface="Calibri"/>
                <a:cs typeface="Calibri"/>
              </a:rPr>
              <a:t>"Ask a home buyer to describe their dream house, and they probably won't begin with the height of the basement ceiling or the proximity to an east-west railroad. But this playground competition's dataset proves that much more influences price negotiations than the number of bedrooms or a white-picket fence.</a:t>
            </a:r>
          </a:p>
          <a:p>
            <a:pPr marL="457200" lvl="0" indent="-228600"/>
            <a:endParaRPr lang="en" sz="1400" dirty="0">
              <a:latin typeface="Calibri"/>
              <a:cs typeface="Calibri"/>
            </a:endParaRPr>
          </a:p>
          <a:p>
            <a:pPr marL="457200" lvl="0" indent="-228600"/>
            <a:r>
              <a:rPr lang="en" sz="1400" dirty="0">
                <a:latin typeface="Calibri"/>
                <a:cs typeface="Calibri"/>
              </a:rPr>
              <a:t>With 79 explanatory variables describing (almost) every aspect of residential homes in Ames, Iowa, this competition challenges you to predict the final price of each home.</a:t>
            </a:r>
          </a:p>
          <a:p>
            <a:pPr marL="457200" lvl="0" indent="-228600"/>
            <a:endParaRPr lang="en" sz="1400" dirty="0">
              <a:latin typeface="Calibri"/>
              <a:cs typeface="Calibri"/>
            </a:endParaRPr>
          </a:p>
          <a:p>
            <a:pPr marL="457200" lvl="0" indent="-228600"/>
            <a:r>
              <a:rPr lang="en" sz="1400" dirty="0">
                <a:latin typeface="Calibri"/>
                <a:cs typeface="Calibri"/>
              </a:rPr>
              <a:t>The potential for creative feature engineering provides a rich opportunity for fun and learning. This dataset lends itself to advanced regression techniques like random forests and gradient boosting with libraries like XGBoost and LightGBM.”</a:t>
            </a:r>
          </a:p>
          <a:p>
            <a:pPr marL="457200" lvl="0" indent="-228600"/>
            <a:endParaRPr lang="en" sz="1400" dirty="0">
              <a:latin typeface="Calibri"/>
              <a:cs typeface="Calibri"/>
            </a:endParaRPr>
          </a:p>
          <a:p>
            <a:pPr marL="457200" lvl="0" indent="-228600"/>
            <a:r>
              <a:rPr lang="en" sz="1400" dirty="0">
                <a:solidFill>
                  <a:srgbClr val="800080"/>
                </a:solidFill>
                <a:latin typeface="Calibri"/>
                <a:cs typeface="Calibri"/>
              </a:rPr>
              <a:t>Goal: Predict sale price for each house. For every id in the test set, predict the SalesPrice variable</a:t>
            </a:r>
          </a:p>
          <a:p>
            <a:pPr marL="457200" lvl="0" indent="-228600"/>
            <a:endParaRPr lang="en" sz="1400" dirty="0">
              <a:solidFill>
                <a:srgbClr val="800080"/>
              </a:solidFill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4222" y="863423"/>
            <a:ext cx="750270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800080"/>
                </a:solidFill>
              </a:rPr>
              <a:t>source: https://www.kaggle.com/competitions/house-prices-advanced-regression-techniques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2</a:t>
            </a:r>
            <a:r>
              <a:rPr lang="en" dirty="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About the Data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5031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560372" y="147499"/>
            <a:ext cx="5162613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Data Loading &amp; Preparation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291750" y="695096"/>
            <a:ext cx="8335322" cy="44484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Load up Python libraries</a:t>
            </a:r>
            <a:endParaRPr lang="en-US" sz="1200" dirty="0">
              <a:latin typeface="+mn-lt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Read data from csv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Understand data </a:t>
            </a:r>
          </a:p>
          <a:p>
            <a:pPr marL="457200" lvl="2" indent="-228600"/>
            <a:r>
              <a:rPr lang="en-US" dirty="0"/>
              <a:t>Data types</a:t>
            </a:r>
          </a:p>
          <a:p>
            <a:pPr marL="457200" lvl="2" indent="-228600"/>
            <a:r>
              <a:rPr lang="en-US" dirty="0"/>
              <a:t>Fix categories and names</a:t>
            </a:r>
          </a:p>
          <a:p>
            <a:pPr marL="457200" lvl="2" indent="-228600"/>
            <a:r>
              <a:rPr lang="en-US" dirty="0"/>
              <a:t>Split categorical into ordinal &amp; nominal</a:t>
            </a:r>
          </a:p>
          <a:p>
            <a:pPr marL="457200" lvl="2" indent="-228600"/>
            <a:r>
              <a:rPr lang="en-US" dirty="0"/>
              <a:t>Converting column data types</a:t>
            </a:r>
          </a:p>
          <a:p>
            <a:pPr marL="457200" lvl="2" indent="-228600"/>
            <a:r>
              <a:rPr lang="en-US" dirty="0"/>
              <a:t>Saving data</a:t>
            </a:r>
          </a:p>
          <a:p>
            <a:pPr marL="457200" lvl="2" indent="-228600"/>
            <a:endParaRPr lang="en-US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1977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3</a:t>
            </a:r>
            <a:r>
              <a:rPr lang="en" dirty="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err="1"/>
              <a:t>Visualisations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8035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560372" y="267633"/>
            <a:ext cx="6587553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Lets see what we can see in the data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Distributions (Q-Q and Histograms)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Understand features in terms of </a:t>
            </a:r>
            <a:r>
              <a:rPr lang="en-US" dirty="0" err="1"/>
              <a:t>SalePrice</a:t>
            </a: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</a:t>
            </a:r>
            <a:r>
              <a:rPr lang="en-US" dirty="0"/>
              <a:t>lot all features in terms of </a:t>
            </a:r>
            <a:r>
              <a:rPr lang="en-US" dirty="0" err="1"/>
              <a:t>SalesPrice</a:t>
            </a: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Correlations</a:t>
            </a:r>
          </a:p>
          <a:p>
            <a:pPr marL="457200" lvl="2" indent="-228600"/>
            <a:r>
              <a:rPr lang="en-US" dirty="0"/>
              <a:t>Correlations between Variables</a:t>
            </a:r>
          </a:p>
          <a:p>
            <a:pPr marL="457200" lvl="2" indent="-228600"/>
            <a:r>
              <a:rPr lang="en-US" dirty="0"/>
              <a:t>Correlations with </a:t>
            </a:r>
            <a:r>
              <a:rPr lang="en-US" dirty="0" err="1"/>
              <a:t>SalePrice</a:t>
            </a:r>
            <a:endParaRPr lang="en-US" dirty="0"/>
          </a:p>
          <a:p>
            <a:pPr marL="457200" lvl="1" indent="-228600"/>
            <a:r>
              <a:rPr lang="en-US" dirty="0"/>
              <a:t>Missingness</a:t>
            </a:r>
          </a:p>
        </p:txBody>
      </p:sp>
    </p:spTree>
    <p:extLst>
      <p:ext uri="{BB962C8B-B14F-4D97-AF65-F5344CB8AC3E}">
        <p14:creationId xmlns:p14="http://schemas.microsoft.com/office/powerpoint/2010/main" val="94470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4</a:t>
            </a:r>
            <a:r>
              <a:rPr lang="en" dirty="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Pre-processing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66647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560372" y="267633"/>
            <a:ext cx="5162613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What data can be fixed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Understand </a:t>
            </a:r>
            <a:r>
              <a:rPr lang="en-US" dirty="0" err="1"/>
              <a:t>missingness</a:t>
            </a: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Dealing with some missing data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Transformation of data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Near zero variance checks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KNN and Mode imputation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84445451"/>
      </p:ext>
    </p:extLst>
  </p:cSld>
  <p:clrMapOvr>
    <a:masterClrMapping/>
  </p:clrMapOvr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9178</TotalTime>
  <Words>387</Words>
  <Application>Microsoft Office PowerPoint</Application>
  <PresentationFormat>On-screen Show (16:9)</PresentationFormat>
  <Paragraphs>63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Helvetica Neue</vt:lpstr>
      <vt:lpstr>Courier</vt:lpstr>
      <vt:lpstr>Calibri</vt:lpstr>
      <vt:lpstr>Arial</vt:lpstr>
      <vt:lpstr>Titillium Web</vt:lpstr>
      <vt:lpstr>R-Ladies Template</vt:lpstr>
      <vt:lpstr>House prices :  basic EDA &amp; prediction </vt:lpstr>
      <vt:lpstr>1. Overview</vt:lpstr>
      <vt:lpstr>House prices</vt:lpstr>
      <vt:lpstr>2. About the Data</vt:lpstr>
      <vt:lpstr>Data Loading &amp; Preparation</vt:lpstr>
      <vt:lpstr>3. Visualisations</vt:lpstr>
      <vt:lpstr>Lets see what we can see in the data</vt:lpstr>
      <vt:lpstr>4. Pre-processing</vt:lpstr>
      <vt:lpstr>What data can be fixed</vt:lpstr>
      <vt:lpstr>5. Model training &amp; parameter tuning</vt:lpstr>
      <vt:lpstr>Lets get to the good part</vt:lpstr>
      <vt:lpstr>7. Summary</vt:lpstr>
      <vt:lpstr>Story-telling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Philip Massie (ZA)</cp:lastModifiedBy>
  <cp:revision>18</cp:revision>
  <dcterms:modified xsi:type="dcterms:W3CDTF">2023-07-13T06:45:52Z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a06501d0-400f-44b4-936e-39879d744194</vt:lpwstr>
  </property>
  <property fmtid="{D5CDD505-2E9C-101B-9397-08002B2CF9AE}" pid="3" name="TitusGDPR">
    <vt:lpwstr>TitusGDPRNo</vt:lpwstr>
  </property>
  <property fmtid="{D5CDD505-2E9C-101B-9397-08002B2CF9AE}" pid="4" name="TitusPCI">
    <vt:lpwstr>TitusPCINo</vt:lpwstr>
  </property>
  <property fmtid="{D5CDD505-2E9C-101B-9397-08002B2CF9AE}" pid="5" name="TitusPOPI">
    <vt:lpwstr>TitusPOPINo</vt:lpwstr>
  </property>
  <property fmtid="{D5CDD505-2E9C-101B-9397-08002B2CF9AE}" pid="6" name="TitusPOPISpecial">
    <vt:lpwstr>TitusPOPISpecialNo</vt:lpwstr>
  </property>
  <property fmtid="{D5CDD505-2E9C-101B-9397-08002B2CF9AE}" pid="7" name="TitusContentScanMode">
    <vt:lpwstr>TitusContentScanModeAutomatic</vt:lpwstr>
  </property>
  <property fmtid="{D5CDD505-2E9C-101B-9397-08002B2CF9AE}" pid="8" name="TitusClassification">
    <vt:lpwstr>TitusRestricted</vt:lpwstr>
  </property>
</Properties>
</file>