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7" r:id="rId4"/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63CF84-B5FC-4FD7-8D77-2472077DC7EB}" v="15" dt="2025-04-10T13:38:46.0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B2D6D-A549-2DB2-F5C0-805FCF9FB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77E79-1AED-1997-A1BC-DBB170E8E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5F629-791B-A040-4DD9-9C12F9517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F24A-DDB5-43DE-9BDB-9E287B164851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D0B50-78BE-DB09-CAF2-A6953D69E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68E20-1A0A-7B92-F891-1D1197175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1347-3911-4FCA-8859-86C539FB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92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A447A-EDFC-94DC-5DF2-C0816D1D9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CE80DD-FE91-D65B-CD97-5CD89B50C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A4336-BAEF-6696-BA27-82CFC4318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F24A-DDB5-43DE-9BDB-9E287B164851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2E8E3-710F-8F43-84CD-6D3D22FAF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50F8F-3440-1C48-56AB-6BADB0868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1347-3911-4FCA-8859-86C539FB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735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7127A6-DB1E-8CA8-4CD6-F9C5CF1A52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58696C-EBCE-CE84-72A8-C852465A0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D1925-FF4A-EF08-7402-F25B745D9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F24A-DDB5-43DE-9BDB-9E287B164851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D69C3-672E-B277-70B9-C87946A3B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ABEF8-2A0B-DCCC-D16B-9E5F23479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1347-3911-4FCA-8859-86C539FB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327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F403D-ED97-2280-535F-91153128B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B762D-C277-02A0-A473-DDFF1312C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B2D9F-E6CF-B9E8-85E0-F901185DA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F24A-DDB5-43DE-9BDB-9E287B164851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EBA57-3965-161F-B214-B31FDE7F4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F4BED-22C3-60E4-1E57-371E52445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1347-3911-4FCA-8859-86C539FB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03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FF79D-0CC7-1A46-3634-938924B96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00F7E-078C-92A4-D862-037C2AA9C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9ECBF-C00A-4D9D-D6FD-38D2DA4EF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F24A-DDB5-43DE-9BDB-9E287B164851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33298-6E7A-A19E-AA6E-F2AC9BD1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9AC71-D158-5ED7-1FA5-334AF0C25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1347-3911-4FCA-8859-86C539FB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80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B721E-F1AF-D685-88F9-B74A9540F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D6CD0-E71E-1405-7FD2-776DA2B163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713E5B-270D-691D-54AA-6AF000F16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4A820-92DD-0915-64FE-917A42C2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F24A-DDB5-43DE-9BDB-9E287B164851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57568-19F5-946D-3B03-459DF5733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0CC6E-BB24-AB22-2BB5-9461E6276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1347-3911-4FCA-8859-86C539FB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652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0BD6B-51F5-3213-F929-51219B54F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1C1A6-7250-AF0D-CFBD-6ABD7B7B0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2FAD68-634B-3BB6-EA03-59AF68A17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BE45E9-C348-D83A-E82F-197654A1A3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C1C7A7-4AD5-1F58-426B-E533129066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B734B9-C8B1-5F2F-54CD-A3BA62863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F24A-DDB5-43DE-9BDB-9E287B164851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7472F6-7A90-314D-7CC9-6906377E4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619D74-AD4A-D49D-E085-E7DD7296E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1347-3911-4FCA-8859-86C539FB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24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85D59-7B82-1349-A592-ED681DA61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6C3E00-1185-15F6-ED69-81B0BF475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F24A-DDB5-43DE-9BDB-9E287B164851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593B81-5D9C-7626-D855-7A1F78265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DFA30-2453-5C64-2224-DE8AF72BA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1347-3911-4FCA-8859-86C539FB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18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88E1DC-06D5-24D9-2986-442E65FD4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F24A-DDB5-43DE-9BDB-9E287B164851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06083E-25A5-5EF5-5D45-57CA15483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0DE704-3A80-C094-B1B7-7244336DE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1347-3911-4FCA-8859-86C539FB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45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E0C5C-7322-9628-5C24-5173D6C87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BE787-97A0-DA9D-88EF-D3CAFACC1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662DC-B8C1-F80A-0581-6F50C1477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F586E-DE79-7829-D77B-8760ABD40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F24A-DDB5-43DE-9BDB-9E287B164851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12BFB2-2717-6C2A-0383-17AF30956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3A32A-713B-E46D-1883-A564326A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1347-3911-4FCA-8859-86C539FB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68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099E9-1DE4-13C9-86A6-F57B22073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4872F7-1EF1-8C0C-8A20-BB5366B8DB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88D4DB-9E11-4C89-527F-08FF7B111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4E450-C63A-5C67-B271-A050DF8C6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F24A-DDB5-43DE-9BDB-9E287B164851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6B2D6-7A73-3A7E-79F3-DD359D82D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D3231-DBEE-C1FA-3FA7-1C34222EF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B1347-3911-4FCA-8859-86C539FB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579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60496B-F7DA-3AC9-68EC-B6A5A9C0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A92D6-6C31-86B0-1214-8DCE37AC3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4C47C-4292-AD7E-0CC3-A3D916FA1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6CF24A-DDB5-43DE-9BDB-9E287B164851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938BD-99F0-A83A-93F0-8B310022F3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29CE5-1944-53AC-211B-3C50AB4776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1B1347-3911-4FCA-8859-86C539FB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3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B0ADD57-C0D7-2B4A-1377-C9BE9C0ADBAC}"/>
              </a:ext>
            </a:extLst>
          </p:cNvPr>
          <p:cNvSpPr/>
          <p:nvPr/>
        </p:nvSpPr>
        <p:spPr>
          <a:xfrm>
            <a:off x="4066723" y="3139888"/>
            <a:ext cx="3857385" cy="2891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iclus_Wittgenstein_v3.py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FEA1513-E664-2C43-6F90-7C68BE20025D}"/>
              </a:ext>
            </a:extLst>
          </p:cNvPr>
          <p:cNvSpPr/>
          <p:nvPr/>
        </p:nvSpPr>
        <p:spPr>
          <a:xfrm>
            <a:off x="109728" y="107314"/>
            <a:ext cx="2103120" cy="863111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Launch</a:t>
            </a:r>
            <a:br>
              <a:rPr lang="en-US"/>
            </a:br>
            <a:r>
              <a:rPr lang="en-US"/>
              <a:t>Population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B099CF6-E009-1350-20FA-0AC89302E08E}"/>
              </a:ext>
            </a:extLst>
          </p:cNvPr>
          <p:cNvGrpSpPr/>
          <p:nvPr/>
        </p:nvGrpSpPr>
        <p:grpSpPr>
          <a:xfrm>
            <a:off x="4066723" y="1830549"/>
            <a:ext cx="3857385" cy="578223"/>
            <a:chOff x="5311588" y="618565"/>
            <a:chExt cx="2171700" cy="47064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D824F0C-41EB-1B73-E561-9CE534913A2D}"/>
                </a:ext>
              </a:extLst>
            </p:cNvPr>
            <p:cNvSpPr/>
            <p:nvPr/>
          </p:nvSpPr>
          <p:spPr>
            <a:xfrm>
              <a:off x="5311588" y="618565"/>
              <a:ext cx="2171700" cy="23532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process_ageracesex_2020.py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D64E0E3-4BDC-1193-BD14-1E64C5C02F7A}"/>
                </a:ext>
              </a:extLst>
            </p:cNvPr>
            <p:cNvSpPr/>
            <p:nvPr/>
          </p:nvSpPr>
          <p:spPr>
            <a:xfrm>
              <a:off x="5311588" y="853888"/>
              <a:ext cx="2171700" cy="2353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county_population_ageracesex2020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B7D16D8-2E86-5D44-5D49-DF33244E430C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5995416" y="2408773"/>
            <a:ext cx="0" cy="731115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494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B0ADD57-C0D7-2B4A-1377-C9BE9C0ADBAC}"/>
              </a:ext>
            </a:extLst>
          </p:cNvPr>
          <p:cNvSpPr/>
          <p:nvPr/>
        </p:nvSpPr>
        <p:spPr>
          <a:xfrm>
            <a:off x="4066723" y="3139888"/>
            <a:ext cx="3857385" cy="2891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iclus_Wittgenstein_v3.py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FEA1513-E664-2C43-6F90-7C68BE20025D}"/>
              </a:ext>
            </a:extLst>
          </p:cNvPr>
          <p:cNvSpPr/>
          <p:nvPr/>
        </p:nvSpPr>
        <p:spPr>
          <a:xfrm>
            <a:off x="109728" y="107314"/>
            <a:ext cx="2103120" cy="863111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Mortality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B099CF6-E009-1350-20FA-0AC89302E08E}"/>
              </a:ext>
            </a:extLst>
          </p:cNvPr>
          <p:cNvGrpSpPr/>
          <p:nvPr/>
        </p:nvGrpSpPr>
        <p:grpSpPr>
          <a:xfrm>
            <a:off x="4066723" y="1830549"/>
            <a:ext cx="3857385" cy="578223"/>
            <a:chOff x="5311588" y="618565"/>
            <a:chExt cx="2171700" cy="47064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D824F0C-41EB-1B73-E561-9CE534913A2D}"/>
                </a:ext>
              </a:extLst>
            </p:cNvPr>
            <p:cNvSpPr/>
            <p:nvPr/>
          </p:nvSpPr>
          <p:spPr>
            <a:xfrm>
              <a:off x="5311588" y="618565"/>
              <a:ext cx="2171700" cy="23532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process_mortality.</a:t>
              </a:r>
              <a:r>
                <a:rPr lang="en-US" dirty="0">
                  <a:solidFill>
                    <a:schemeClr val="tx1"/>
                  </a:solidFill>
                </a:rPr>
                <a:t>py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D64E0E3-4BDC-1193-BD14-1E64C5C02F7A}"/>
                </a:ext>
              </a:extLst>
            </p:cNvPr>
            <p:cNvSpPr/>
            <p:nvPr/>
          </p:nvSpPr>
          <p:spPr>
            <a:xfrm>
              <a:off x="5311588" y="853888"/>
              <a:ext cx="2171700" cy="2353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mortality_</a:t>
              </a:r>
              <a:r>
                <a:rPr lang="en-US" dirty="0">
                  <a:solidFill>
                    <a:schemeClr val="tx1"/>
                  </a:solidFill>
                </a:rPr>
                <a:t>2018_2022_county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7D348DC-78B1-5C61-F307-8CB0EEBFA016}"/>
              </a:ext>
            </a:extLst>
          </p:cNvPr>
          <p:cNvGrpSpPr>
            <a:grpSpLocks/>
          </p:cNvGrpSpPr>
          <p:nvPr/>
        </p:nvGrpSpPr>
        <p:grpSpPr>
          <a:xfrm>
            <a:off x="4066723" y="4160115"/>
            <a:ext cx="3857387" cy="578223"/>
            <a:chOff x="5311587" y="618565"/>
            <a:chExt cx="2171701" cy="47064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03221D5-4064-1181-3C27-69ABE9782164}"/>
                </a:ext>
              </a:extLst>
            </p:cNvPr>
            <p:cNvSpPr>
              <a:spLocks/>
            </p:cNvSpPr>
            <p:nvPr/>
          </p:nvSpPr>
          <p:spPr>
            <a:xfrm>
              <a:off x="5311587" y="618565"/>
              <a:ext cx="2171700" cy="23532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process</a:t>
              </a:r>
              <a:r>
                <a:rPr lang="en-US">
                  <a:solidFill>
                    <a:schemeClr val="tx1"/>
                  </a:solidFill>
                </a:rPr>
                <a:t>_asmr_</a:t>
              </a:r>
              <a:r>
                <a:rPr lang="en-US" dirty="0">
                  <a:solidFill>
                    <a:schemeClr val="tx1"/>
                  </a:solidFill>
                </a:rPr>
                <a:t>projected_v3.py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2E44C31-D302-A709-1D36-BDBCF43AFE1C}"/>
                </a:ext>
              </a:extLst>
            </p:cNvPr>
            <p:cNvSpPr>
              <a:spLocks/>
            </p:cNvSpPr>
            <p:nvPr/>
          </p:nvSpPr>
          <p:spPr>
            <a:xfrm>
              <a:off x="5311588" y="853888"/>
              <a:ext cx="2171700" cy="2353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age_</a:t>
              </a:r>
              <a:r>
                <a:rPr lang="en-US">
                  <a:solidFill>
                    <a:schemeClr val="tx1"/>
                  </a:solidFill>
                </a:rPr>
                <a:t>specific_mortality_</a:t>
              </a:r>
              <a:r>
                <a:rPr lang="en-US" dirty="0">
                  <a:solidFill>
                    <a:schemeClr val="tx1"/>
                  </a:solidFill>
                </a:rPr>
                <a:t>v3</a:t>
              </a: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AAE7F49-1365-0FE6-21C4-F3AD7B26E8E9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flipV="1">
            <a:off x="5995416" y="3429000"/>
            <a:ext cx="0" cy="731115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B7D16D8-2E86-5D44-5D49-DF33244E430C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5995416" y="2408773"/>
            <a:ext cx="0" cy="731115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817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1BD347AC-41B6-BBC6-7142-455EF77FD03F}"/>
              </a:ext>
            </a:extLst>
          </p:cNvPr>
          <p:cNvGrpSpPr/>
          <p:nvPr/>
        </p:nvGrpSpPr>
        <p:grpSpPr>
          <a:xfrm>
            <a:off x="395029" y="2470579"/>
            <a:ext cx="6197822" cy="655862"/>
            <a:chOff x="1095085" y="-295883"/>
            <a:chExt cx="3489361" cy="53384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1DC2DC1-02B0-445A-156B-FFAB179636BE}"/>
                </a:ext>
              </a:extLst>
            </p:cNvPr>
            <p:cNvSpPr/>
            <p:nvPr/>
          </p:nvSpPr>
          <p:spPr>
            <a:xfrm>
              <a:off x="1095085" y="-295883"/>
              <a:ext cx="3489360" cy="2392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aggregate_age_groups_acs_immigration_weights.py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5C99ACB-0ABF-2153-70F4-34CA5090E220}"/>
                </a:ext>
              </a:extLst>
            </p:cNvPr>
            <p:cNvSpPr/>
            <p:nvPr/>
          </p:nvSpPr>
          <p:spPr>
            <a:xfrm>
              <a:off x="1095086" y="-58217"/>
              <a:ext cx="3489360" cy="2961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acs_immigration_cohort_fractions_by_age_group_2006-2015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3E4BFF0-C7BC-2C32-3316-9EA67AAF75C5}"/>
              </a:ext>
            </a:extLst>
          </p:cNvPr>
          <p:cNvGrpSpPr/>
          <p:nvPr/>
        </p:nvGrpSpPr>
        <p:grpSpPr>
          <a:xfrm>
            <a:off x="7122513" y="3595649"/>
            <a:ext cx="4401677" cy="581103"/>
            <a:chOff x="1095085" y="-295883"/>
            <a:chExt cx="2478135" cy="47299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D7049F4-DBF8-5F64-467A-E6CBD53C41FE}"/>
                </a:ext>
              </a:extLst>
            </p:cNvPr>
            <p:cNvSpPr/>
            <p:nvPr/>
          </p:nvSpPr>
          <p:spPr>
            <a:xfrm>
              <a:off x="1095085" y="-295883"/>
              <a:ext cx="2478134" cy="23532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calculate_immigration_race_age_ratios.py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E15A620-0744-6AA2-437E-93A0A04D5191}"/>
                </a:ext>
              </a:extLst>
            </p:cNvPr>
            <p:cNvSpPr/>
            <p:nvPr/>
          </p:nvSpPr>
          <p:spPr>
            <a:xfrm>
              <a:off x="1095086" y="-58216"/>
              <a:ext cx="2478134" cy="2353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annual_immigration_fraction</a:t>
              </a:r>
              <a:r>
                <a:rPr lang="en-US" dirty="0">
                  <a:solidFill>
                    <a:schemeClr val="tx1"/>
                  </a:solidFill>
                </a:rPr>
                <a:t>_{scenario}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B9162D0-3B8D-0670-8BDD-2BDBBE2F5517}"/>
              </a:ext>
            </a:extLst>
          </p:cNvPr>
          <p:cNvGrpSpPr/>
          <p:nvPr/>
        </p:nvGrpSpPr>
        <p:grpSpPr>
          <a:xfrm>
            <a:off x="395029" y="1349186"/>
            <a:ext cx="6197822" cy="655862"/>
            <a:chOff x="1095085" y="-295883"/>
            <a:chExt cx="3489361" cy="53384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8BF19C4-5A97-96B5-1457-170033C4965E}"/>
                </a:ext>
              </a:extLst>
            </p:cNvPr>
            <p:cNvSpPr/>
            <p:nvPr/>
          </p:nvSpPr>
          <p:spPr>
            <a:xfrm>
              <a:off x="1095085" y="-295883"/>
              <a:ext cx="3489360" cy="2392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create_immigration_cohort_fractions.py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8B6F7DE-B594-51CD-9E82-3D365A9D578A}"/>
                </a:ext>
              </a:extLst>
            </p:cNvPr>
            <p:cNvSpPr/>
            <p:nvPr/>
          </p:nvSpPr>
          <p:spPr>
            <a:xfrm>
              <a:off x="1095086" y="-58217"/>
              <a:ext cx="3489360" cy="29617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acs_immigration_cohort_</a:t>
              </a:r>
              <a:r>
                <a:rPr lang="en-US">
                  <a:solidFill>
                    <a:schemeClr val="tx1"/>
                  </a:solidFill>
                </a:rPr>
                <a:t>fractions_2006-2015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C7DDD8-3B1E-D9F5-523B-DA2D1C48EE90}"/>
              </a:ext>
            </a:extLst>
          </p:cNvPr>
          <p:cNvCxnSpPr>
            <a:cxnSpLocks/>
            <a:stCxn id="6" idx="2"/>
            <a:endCxn id="40" idx="0"/>
          </p:cNvCxnSpPr>
          <p:nvPr/>
        </p:nvCxnSpPr>
        <p:spPr>
          <a:xfrm flipH="1">
            <a:off x="3493939" y="2005048"/>
            <a:ext cx="2" cy="46553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AADE7699-9A50-C7EE-E262-8D747A140146}"/>
              </a:ext>
            </a:extLst>
          </p:cNvPr>
          <p:cNvGrpSpPr/>
          <p:nvPr/>
        </p:nvGrpSpPr>
        <p:grpSpPr>
          <a:xfrm>
            <a:off x="7582152" y="152808"/>
            <a:ext cx="4401677" cy="581103"/>
            <a:chOff x="1095085" y="-295883"/>
            <a:chExt cx="2478135" cy="47299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DFC154E-8A00-3060-52E6-29F8F86FAB20}"/>
                </a:ext>
              </a:extLst>
            </p:cNvPr>
            <p:cNvSpPr/>
            <p:nvPr/>
          </p:nvSpPr>
          <p:spPr>
            <a:xfrm>
              <a:off x="1095085" y="-295883"/>
              <a:ext cx="2478134" cy="23532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process_acs_immigration_weights_age.py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9248D2C-E660-8E5D-4A89-7C7C86459CFE}"/>
                </a:ext>
              </a:extLst>
            </p:cNvPr>
            <p:cNvSpPr/>
            <p:nvPr/>
          </p:nvSpPr>
          <p:spPr>
            <a:xfrm>
              <a:off x="1095086" y="-58216"/>
              <a:ext cx="2478134" cy="2353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acs_</a:t>
              </a:r>
              <a:r>
                <a:rPr lang="en-US" err="1">
                  <a:solidFill>
                    <a:schemeClr val="tx1"/>
                  </a:solidFill>
                </a:rPr>
                <a:t>immigration</a:t>
              </a:r>
              <a:r>
                <a:rPr lang="en-US">
                  <a:solidFill>
                    <a:schemeClr val="tx1"/>
                  </a:solidFill>
                </a:rPr>
                <a:t>_weights_age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230CD0B-E88D-BD6A-62E3-0E407DC52F26}"/>
              </a:ext>
            </a:extLst>
          </p:cNvPr>
          <p:cNvGrpSpPr/>
          <p:nvPr/>
        </p:nvGrpSpPr>
        <p:grpSpPr>
          <a:xfrm>
            <a:off x="7582148" y="919614"/>
            <a:ext cx="4401677" cy="581103"/>
            <a:chOff x="1095085" y="-295883"/>
            <a:chExt cx="2478135" cy="47299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98C4E3-26FC-98CF-B46A-9E6249A2D578}"/>
                </a:ext>
              </a:extLst>
            </p:cNvPr>
            <p:cNvSpPr/>
            <p:nvPr/>
          </p:nvSpPr>
          <p:spPr>
            <a:xfrm>
              <a:off x="1095085" y="-295883"/>
              <a:ext cx="2478134" cy="23532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chemeClr val="tx1"/>
                  </a:solidFill>
                </a:rPr>
                <a:t>process_acs_immigration_weights_hispanic.py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2EFB406-69B3-875A-424B-3BA42BDD3F7E}"/>
                </a:ext>
              </a:extLst>
            </p:cNvPr>
            <p:cNvSpPr/>
            <p:nvPr/>
          </p:nvSpPr>
          <p:spPr>
            <a:xfrm>
              <a:off x="1095086" y="-58216"/>
              <a:ext cx="2478134" cy="2353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acs_</a:t>
              </a:r>
              <a:r>
                <a:rPr lang="en-US" err="1">
                  <a:solidFill>
                    <a:schemeClr val="tx1"/>
                  </a:solidFill>
                </a:rPr>
                <a:t>immigration</a:t>
              </a:r>
              <a:r>
                <a:rPr lang="en-US">
                  <a:solidFill>
                    <a:schemeClr val="tx1"/>
                  </a:solidFill>
                </a:rPr>
                <a:t>_weights_hispanic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68F4E67-F872-B09C-4D87-BA9B24156D58}"/>
              </a:ext>
            </a:extLst>
          </p:cNvPr>
          <p:cNvGrpSpPr/>
          <p:nvPr/>
        </p:nvGrpSpPr>
        <p:grpSpPr>
          <a:xfrm>
            <a:off x="7582148" y="1648150"/>
            <a:ext cx="4401677" cy="581103"/>
            <a:chOff x="1095085" y="-295883"/>
            <a:chExt cx="2478135" cy="47299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862192A-1F9D-4997-DFF0-24C4D808A6F8}"/>
                </a:ext>
              </a:extLst>
            </p:cNvPr>
            <p:cNvSpPr/>
            <p:nvPr/>
          </p:nvSpPr>
          <p:spPr>
            <a:xfrm>
              <a:off x="1095085" y="-295883"/>
              <a:ext cx="2478134" cy="23532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chemeClr val="tx1"/>
                  </a:solidFill>
                </a:rPr>
                <a:t>process_acs_immigration_weights_race.py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9ECD827-C260-B061-FDA7-B321176EAA9E}"/>
                </a:ext>
              </a:extLst>
            </p:cNvPr>
            <p:cNvSpPr/>
            <p:nvPr/>
          </p:nvSpPr>
          <p:spPr>
            <a:xfrm>
              <a:off x="1095086" y="-58216"/>
              <a:ext cx="2478134" cy="2353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acs_</a:t>
              </a:r>
              <a:r>
                <a:rPr lang="en-US" err="1">
                  <a:solidFill>
                    <a:schemeClr val="tx1"/>
                  </a:solidFill>
                </a:rPr>
                <a:t>immigration</a:t>
              </a:r>
              <a:r>
                <a:rPr lang="en-US">
                  <a:solidFill>
                    <a:schemeClr val="tx1"/>
                  </a:solidFill>
                </a:rPr>
                <a:t>_weights_race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D636237-D546-4A15-3751-870EB5243CE4}"/>
              </a:ext>
            </a:extLst>
          </p:cNvPr>
          <p:cNvGrpSpPr/>
          <p:nvPr/>
        </p:nvGrpSpPr>
        <p:grpSpPr>
          <a:xfrm>
            <a:off x="7582148" y="2414276"/>
            <a:ext cx="4401677" cy="581103"/>
            <a:chOff x="1095085" y="-295883"/>
            <a:chExt cx="2478135" cy="47299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A40F107-830C-E994-0558-F0A5694867E8}"/>
                </a:ext>
              </a:extLst>
            </p:cNvPr>
            <p:cNvSpPr/>
            <p:nvPr/>
          </p:nvSpPr>
          <p:spPr>
            <a:xfrm>
              <a:off x="1095085" y="-295883"/>
              <a:ext cx="2478134" cy="23532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chemeClr val="tx1"/>
                  </a:solidFill>
                </a:rPr>
                <a:t>process_acs_immigration_weights_sex.py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176D369-BD4D-6BB9-9971-E8B0C1CF23BC}"/>
                </a:ext>
              </a:extLst>
            </p:cNvPr>
            <p:cNvSpPr/>
            <p:nvPr/>
          </p:nvSpPr>
          <p:spPr>
            <a:xfrm>
              <a:off x="1095086" y="-58216"/>
              <a:ext cx="2478134" cy="2353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acs_</a:t>
              </a:r>
              <a:r>
                <a:rPr lang="en-US" err="1">
                  <a:solidFill>
                    <a:schemeClr val="tx1"/>
                  </a:solidFill>
                </a:rPr>
                <a:t>immigration</a:t>
              </a:r>
              <a:r>
                <a:rPr lang="en-US">
                  <a:solidFill>
                    <a:schemeClr val="tx1"/>
                  </a:solidFill>
                </a:rPr>
                <a:t>_weights_sex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01C1A3CB-42D2-43B4-34DC-86511B49C1C8}"/>
              </a:ext>
            </a:extLst>
          </p:cNvPr>
          <p:cNvSpPr/>
          <p:nvPr/>
        </p:nvSpPr>
        <p:spPr>
          <a:xfrm>
            <a:off x="1565246" y="3883962"/>
            <a:ext cx="3857385" cy="2891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iclus_wittgenstein</a:t>
            </a:r>
            <a:r>
              <a:rPr lang="en-US" dirty="0">
                <a:solidFill>
                  <a:schemeClr val="bg1"/>
                </a:solidFill>
              </a:rPr>
              <a:t>_v3.py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85FCD1A-7333-277F-AD09-35BE248761ED}"/>
              </a:ext>
            </a:extLst>
          </p:cNvPr>
          <p:cNvGrpSpPr>
            <a:grpSpLocks/>
          </p:cNvGrpSpPr>
          <p:nvPr/>
        </p:nvGrpSpPr>
        <p:grpSpPr>
          <a:xfrm>
            <a:off x="7441071" y="5536673"/>
            <a:ext cx="3857385" cy="578224"/>
            <a:chOff x="1095086" y="-293540"/>
            <a:chExt cx="2171700" cy="47064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7B9194D-5405-C229-B52C-55F4847E0A33}"/>
                </a:ext>
              </a:extLst>
            </p:cNvPr>
            <p:cNvSpPr>
              <a:spLocks/>
            </p:cNvSpPr>
            <p:nvPr/>
          </p:nvSpPr>
          <p:spPr>
            <a:xfrm>
              <a:off x="1095086" y="-293540"/>
              <a:ext cx="2171700" cy="23532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process</a:t>
              </a:r>
              <a:r>
                <a:rPr lang="en-US">
                  <a:solidFill>
                    <a:schemeClr val="tx1"/>
                  </a:solidFill>
                </a:rPr>
                <a:t>_asmig_</a:t>
              </a:r>
              <a:r>
                <a:rPr lang="en-US" dirty="0">
                  <a:solidFill>
                    <a:schemeClr val="tx1"/>
                  </a:solidFill>
                </a:rPr>
                <a:t>projected_v2.py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FD0CF89-EFB5-D8A7-7D59-C1D6AE848C9C}"/>
                </a:ext>
              </a:extLst>
            </p:cNvPr>
            <p:cNvSpPr>
              <a:spLocks/>
            </p:cNvSpPr>
            <p:nvPr/>
          </p:nvSpPr>
          <p:spPr>
            <a:xfrm>
              <a:off x="1095086" y="-58216"/>
              <a:ext cx="2171700" cy="2353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age_specific_net_migration_v2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009A217-C82D-5191-F291-F4692B5BD178}"/>
              </a:ext>
            </a:extLst>
          </p:cNvPr>
          <p:cNvGrpSpPr>
            <a:grpSpLocks/>
          </p:cNvGrpSpPr>
          <p:nvPr/>
        </p:nvGrpSpPr>
        <p:grpSpPr>
          <a:xfrm>
            <a:off x="7441071" y="4625310"/>
            <a:ext cx="3857387" cy="578223"/>
            <a:chOff x="5311587" y="618565"/>
            <a:chExt cx="2171701" cy="470646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D735D55-C791-776B-B1BC-6FF1323F68E2}"/>
                </a:ext>
              </a:extLst>
            </p:cNvPr>
            <p:cNvSpPr>
              <a:spLocks/>
            </p:cNvSpPr>
            <p:nvPr/>
          </p:nvSpPr>
          <p:spPr>
            <a:xfrm>
              <a:off x="5311587" y="618565"/>
              <a:ext cx="2171700" cy="23532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process_asmig_projected_v3.py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A45719C-B728-521E-F4B7-0FFE7D00E223}"/>
                </a:ext>
              </a:extLst>
            </p:cNvPr>
            <p:cNvSpPr>
              <a:spLocks/>
            </p:cNvSpPr>
            <p:nvPr/>
          </p:nvSpPr>
          <p:spPr>
            <a:xfrm>
              <a:off x="5311588" y="853888"/>
              <a:ext cx="2171700" cy="2353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age_specific_net_migration_v3</a:t>
              </a:r>
            </a:p>
          </p:txBody>
        </p:sp>
      </p:grp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4D69721F-E5FE-F441-BA8E-CC5C9813ECC3}"/>
              </a:ext>
            </a:extLst>
          </p:cNvPr>
          <p:cNvCxnSpPr>
            <a:cxnSpLocks/>
            <a:stCxn id="47" idx="1"/>
            <a:endCxn id="29" idx="2"/>
          </p:cNvCxnSpPr>
          <p:nvPr/>
        </p:nvCxnSpPr>
        <p:spPr>
          <a:xfrm rot="10800000">
            <a:off x="3493939" y="4173074"/>
            <a:ext cx="3947134" cy="885904"/>
          </a:xfrm>
          <a:prstGeom prst="bentConnector2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BE2A1CA-8F75-45E3-A576-E849CA996EBB}"/>
              </a:ext>
            </a:extLst>
          </p:cNvPr>
          <p:cNvCxnSpPr>
            <a:cxnSpLocks/>
            <a:stCxn id="38" idx="1"/>
            <a:endCxn id="29" idx="3"/>
          </p:cNvCxnSpPr>
          <p:nvPr/>
        </p:nvCxnSpPr>
        <p:spPr>
          <a:xfrm flipH="1" flipV="1">
            <a:off x="5422631" y="4028518"/>
            <a:ext cx="1699884" cy="3678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503A50A9-D85C-3801-2E71-F08EAF28B3F2}"/>
              </a:ext>
            </a:extLst>
          </p:cNvPr>
          <p:cNvCxnSpPr>
            <a:cxnSpLocks/>
            <a:stCxn id="43" idx="3"/>
            <a:endCxn id="46" idx="3"/>
          </p:cNvCxnSpPr>
          <p:nvPr/>
        </p:nvCxnSpPr>
        <p:spPr>
          <a:xfrm flipV="1">
            <a:off x="11298456" y="4769866"/>
            <a:ext cx="12700" cy="120047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C2B8F54-4E75-C9DB-8B1F-D62D43B48D7C}"/>
              </a:ext>
            </a:extLst>
          </p:cNvPr>
          <p:cNvCxnSpPr>
            <a:cxnSpLocks/>
            <a:stCxn id="41" idx="2"/>
            <a:endCxn id="29" idx="0"/>
          </p:cNvCxnSpPr>
          <p:nvPr/>
        </p:nvCxnSpPr>
        <p:spPr>
          <a:xfrm flipH="1">
            <a:off x="3493939" y="3126441"/>
            <a:ext cx="2" cy="75752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D1C755AA-DFC4-A3A4-AD66-F7138762735A}"/>
              </a:ext>
            </a:extLst>
          </p:cNvPr>
          <p:cNvSpPr/>
          <p:nvPr/>
        </p:nvSpPr>
        <p:spPr>
          <a:xfrm>
            <a:off x="109728" y="107314"/>
            <a:ext cx="2103120" cy="863111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Immigration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615AC0A0-6F2C-3053-740D-309424A824BE}"/>
              </a:ext>
            </a:extLst>
          </p:cNvPr>
          <p:cNvCxnSpPr>
            <a:cxnSpLocks/>
            <a:stCxn id="8" idx="1"/>
            <a:endCxn id="5" idx="3"/>
          </p:cNvCxnSpPr>
          <p:nvPr/>
        </p:nvCxnSpPr>
        <p:spPr>
          <a:xfrm rot="10800000" flipV="1">
            <a:off x="6592850" y="589354"/>
            <a:ext cx="989305" cy="906787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79A47D57-415E-D37B-ED47-91DB0319754D}"/>
              </a:ext>
            </a:extLst>
          </p:cNvPr>
          <p:cNvCxnSpPr>
            <a:cxnSpLocks/>
            <a:stCxn id="14" idx="1"/>
            <a:endCxn id="5" idx="3"/>
          </p:cNvCxnSpPr>
          <p:nvPr/>
        </p:nvCxnSpPr>
        <p:spPr>
          <a:xfrm rot="10800000" flipV="1">
            <a:off x="6592850" y="1356160"/>
            <a:ext cx="989301" cy="139981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9C2C51BE-2582-BBF8-47D2-8C3F50B53228}"/>
              </a:ext>
            </a:extLst>
          </p:cNvPr>
          <p:cNvCxnSpPr>
            <a:cxnSpLocks/>
            <a:stCxn id="17" idx="1"/>
            <a:endCxn id="5" idx="3"/>
          </p:cNvCxnSpPr>
          <p:nvPr/>
        </p:nvCxnSpPr>
        <p:spPr>
          <a:xfrm rot="10800000">
            <a:off x="6592850" y="1496143"/>
            <a:ext cx="989301" cy="588555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49D5354F-ED89-6ED7-F849-B326A5999D5E}"/>
              </a:ext>
            </a:extLst>
          </p:cNvPr>
          <p:cNvCxnSpPr>
            <a:cxnSpLocks/>
            <a:stCxn id="20" idx="1"/>
            <a:endCxn id="5" idx="3"/>
          </p:cNvCxnSpPr>
          <p:nvPr/>
        </p:nvCxnSpPr>
        <p:spPr>
          <a:xfrm rot="10800000">
            <a:off x="6592850" y="1496143"/>
            <a:ext cx="989301" cy="1354681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527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B0ADD57-C0D7-2B4A-1377-C9BE9C0ADBAC}"/>
              </a:ext>
            </a:extLst>
          </p:cNvPr>
          <p:cNvSpPr/>
          <p:nvPr/>
        </p:nvSpPr>
        <p:spPr>
          <a:xfrm>
            <a:off x="4066723" y="3139888"/>
            <a:ext cx="3857385" cy="2891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iclus_Wittgenstein_v3.py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FEA1513-E664-2C43-6F90-7C68BE20025D}"/>
              </a:ext>
            </a:extLst>
          </p:cNvPr>
          <p:cNvSpPr/>
          <p:nvPr/>
        </p:nvSpPr>
        <p:spPr>
          <a:xfrm>
            <a:off x="109728" y="107314"/>
            <a:ext cx="2103120" cy="863111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Fertility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B099CF6-E009-1350-20FA-0AC89302E08E}"/>
              </a:ext>
            </a:extLst>
          </p:cNvPr>
          <p:cNvGrpSpPr/>
          <p:nvPr/>
        </p:nvGrpSpPr>
        <p:grpSpPr>
          <a:xfrm>
            <a:off x="4066723" y="1830549"/>
            <a:ext cx="3857385" cy="578223"/>
            <a:chOff x="5311588" y="618565"/>
            <a:chExt cx="2171700" cy="47064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D824F0C-41EB-1B73-E561-9CE534913A2D}"/>
                </a:ext>
              </a:extLst>
            </p:cNvPr>
            <p:cNvSpPr/>
            <p:nvPr/>
          </p:nvSpPr>
          <p:spPr>
            <a:xfrm>
              <a:off x="5311588" y="618565"/>
              <a:ext cx="2171700" cy="23532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process</a:t>
              </a:r>
              <a:r>
                <a:rPr lang="en-US">
                  <a:solidFill>
                    <a:schemeClr val="tx1"/>
                  </a:solidFill>
                </a:rPr>
                <a:t>_fertility.</a:t>
              </a:r>
              <a:r>
                <a:rPr lang="en-US" dirty="0">
                  <a:solidFill>
                    <a:schemeClr val="tx1"/>
                  </a:solidFill>
                </a:rPr>
                <a:t>py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D64E0E3-4BDC-1193-BD14-1E64C5C02F7A}"/>
                </a:ext>
              </a:extLst>
            </p:cNvPr>
            <p:cNvSpPr/>
            <p:nvPr/>
          </p:nvSpPr>
          <p:spPr>
            <a:xfrm>
              <a:off x="5311588" y="853888"/>
              <a:ext cx="2171700" cy="2353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fertility_2018_2022_county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7D348DC-78B1-5C61-F307-8CB0EEBFA016}"/>
              </a:ext>
            </a:extLst>
          </p:cNvPr>
          <p:cNvGrpSpPr>
            <a:grpSpLocks/>
          </p:cNvGrpSpPr>
          <p:nvPr/>
        </p:nvGrpSpPr>
        <p:grpSpPr>
          <a:xfrm>
            <a:off x="4066723" y="4160115"/>
            <a:ext cx="3857387" cy="578223"/>
            <a:chOff x="5311587" y="618565"/>
            <a:chExt cx="2171701" cy="47064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03221D5-4064-1181-3C27-69ABE9782164}"/>
                </a:ext>
              </a:extLst>
            </p:cNvPr>
            <p:cNvSpPr>
              <a:spLocks/>
            </p:cNvSpPr>
            <p:nvPr/>
          </p:nvSpPr>
          <p:spPr>
            <a:xfrm>
              <a:off x="5311587" y="618565"/>
              <a:ext cx="2171700" cy="23532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process</a:t>
              </a:r>
              <a:r>
                <a:rPr lang="en-US">
                  <a:solidFill>
                    <a:schemeClr val="tx1"/>
                  </a:solidFill>
                </a:rPr>
                <a:t>_asfr_</a:t>
              </a:r>
              <a:r>
                <a:rPr lang="en-US" dirty="0">
                  <a:solidFill>
                    <a:schemeClr val="tx1"/>
                  </a:solidFill>
                </a:rPr>
                <a:t>projected_v3.py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2E44C31-D302-A709-1D36-BDBCF43AFE1C}"/>
                </a:ext>
              </a:extLst>
            </p:cNvPr>
            <p:cNvSpPr>
              <a:spLocks/>
            </p:cNvSpPr>
            <p:nvPr/>
          </p:nvSpPr>
          <p:spPr>
            <a:xfrm>
              <a:off x="5311588" y="853888"/>
              <a:ext cx="2171700" cy="2353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age_</a:t>
              </a:r>
              <a:r>
                <a:rPr lang="en-US">
                  <a:solidFill>
                    <a:schemeClr val="tx1"/>
                  </a:solidFill>
                </a:rPr>
                <a:t>specific_fertility_</a:t>
              </a:r>
              <a:r>
                <a:rPr lang="en-US" dirty="0">
                  <a:solidFill>
                    <a:schemeClr val="tx1"/>
                  </a:solidFill>
                </a:rPr>
                <a:t>v3</a:t>
              </a: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AAE7F49-1365-0FE6-21C4-F3AD7B26E8E9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flipV="1">
            <a:off x="5995416" y="3429000"/>
            <a:ext cx="0" cy="731115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B7D16D8-2E86-5D44-5D49-DF33244E430C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5995416" y="2408773"/>
            <a:ext cx="0" cy="731115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778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271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 Morefield</dc:creator>
  <cp:lastModifiedBy>Morefield, Philip</cp:lastModifiedBy>
  <cp:revision>6</cp:revision>
  <dcterms:created xsi:type="dcterms:W3CDTF">2025-04-02T20:48:51Z</dcterms:created>
  <dcterms:modified xsi:type="dcterms:W3CDTF">2025-04-10T13:41:28Z</dcterms:modified>
</cp:coreProperties>
</file>