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348" r:id="rId3"/>
    <p:sldId id="347" r:id="rId4"/>
    <p:sldId id="343" r:id="rId5"/>
    <p:sldId id="346" r:id="rId6"/>
    <p:sldId id="301" r:id="rId7"/>
    <p:sldId id="349" r:id="rId8"/>
    <p:sldId id="277" r:id="rId9"/>
    <p:sldId id="278" r:id="rId10"/>
    <p:sldId id="279" r:id="rId11"/>
    <p:sldId id="280" r:id="rId12"/>
    <p:sldId id="260" r:id="rId13"/>
    <p:sldId id="283" r:id="rId14"/>
    <p:sldId id="300" r:id="rId15"/>
    <p:sldId id="281" r:id="rId16"/>
    <p:sldId id="284" r:id="rId17"/>
    <p:sldId id="285" r:id="rId18"/>
    <p:sldId id="286" r:id="rId19"/>
    <p:sldId id="287" r:id="rId20"/>
    <p:sldId id="288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57" r:id="rId31"/>
    <p:sldId id="258" r:id="rId32"/>
    <p:sldId id="259" r:id="rId33"/>
    <p:sldId id="290" r:id="rId34"/>
    <p:sldId id="303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44" r:id="rId50"/>
    <p:sldId id="337" r:id="rId51"/>
    <p:sldId id="338" r:id="rId52"/>
    <p:sldId id="339" r:id="rId53"/>
    <p:sldId id="340" r:id="rId54"/>
    <p:sldId id="345" r:id="rId55"/>
    <p:sldId id="34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4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BF195A-0D69-AD4C-9C5C-1DF05894FAE6}" type="slidenum">
              <a:rPr lang="en-US"/>
              <a:pPr/>
              <a:t>8</a:t>
            </a:fld>
            <a:endParaRPr lang="en-US"/>
          </a:p>
        </p:txBody>
      </p:sp>
      <p:sp>
        <p:nvSpPr>
          <p:cNvPr id="96257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 dirty="0">
                <a:latin typeface="+mn-lt" charset="0"/>
                <a:ea typeface="+mn-ea" charset="0"/>
                <a:cs typeface="+mn-ea" charset="0"/>
              </a:rPr>
              <a:t>Guess what </a:t>
            </a:r>
            <a:r>
              <a:rPr lang="en-US" sz="2000" dirty="0" err="1">
                <a:latin typeface="+mn-lt" charset="0"/>
                <a:ea typeface="+mn-ea" charset="0"/>
                <a:cs typeface="+mn-ea" charset="0"/>
              </a:rPr>
              <a:t>nd</a:t>
            </a:r>
            <a:r>
              <a:rPr lang="en-US" sz="2000" dirty="0">
                <a:latin typeface="+mn-lt" charset="0"/>
                <a:ea typeface="+mn-ea" charset="0"/>
                <a:cs typeface="+mn-ea" charset="0"/>
              </a:rPr>
              <a:t> stands for?     N-dimensional</a:t>
            </a:r>
          </a:p>
          <a:p>
            <a:pPr eaLnBrk="1">
              <a:spcBef>
                <a:spcPct val="0"/>
              </a:spcBef>
            </a:pPr>
            <a:endParaRPr lang="en-US" sz="2000" dirty="0">
              <a:latin typeface="+mn-lt" charset="0"/>
              <a:ea typeface="+mn-ea" charset="0"/>
              <a:cs typeface="+mn-ea" charset="0"/>
            </a:endParaRPr>
          </a:p>
          <a:p>
            <a:pPr eaLnBrk="1">
              <a:spcBef>
                <a:spcPct val="0"/>
              </a:spcBef>
            </a:pPr>
            <a:r>
              <a:rPr lang="en-US" sz="2000" dirty="0">
                <a:latin typeface="+mn-lt" charset="0"/>
                <a:ea typeface="+mn-ea" charset="0"/>
                <a:cs typeface="+mn-ea" charset="0"/>
              </a:rPr>
              <a:t>spell checker on numpy:</a:t>
            </a:r>
            <a:r>
              <a:rPr lang="en-US" sz="2000" baseline="0" dirty="0">
                <a:latin typeface="+mn-lt" charset="0"/>
                <a:ea typeface="+mn-ea" charset="0"/>
                <a:cs typeface="+mn-ea" charset="0"/>
              </a:rPr>
              <a:t>   bumpy, dumpy, &amp; lumpy.  Just need Grumpy and you have the 7 Dwarves.</a:t>
            </a:r>
            <a:endParaRPr lang="en-US" sz="2000" dirty="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7C08A918-F4FF-E845-BABF-61D4EF059853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8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19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C3CCCA-7B41-C843-8911-9792D9D25DF6}" type="slidenum">
              <a:rPr lang="en-US"/>
              <a:pPr/>
              <a:t>18</a:t>
            </a:fld>
            <a:endParaRPr lang="en-US"/>
          </a:p>
        </p:txBody>
      </p:sp>
      <p:sp>
        <p:nvSpPr>
          <p:cNvPr id="1013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35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F57F9B-E6A7-C842-B856-99901C998476}" type="slidenum">
              <a:rPr lang="en-US"/>
              <a:pPr/>
              <a:t>19</a:t>
            </a:fld>
            <a:endParaRPr lang="en-US"/>
          </a:p>
        </p:txBody>
      </p:sp>
      <p:sp>
        <p:nvSpPr>
          <p:cNvPr id="1024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If a and b are not the same shape:</a:t>
            </a:r>
          </a:p>
          <a:p>
            <a:r>
              <a:rPr lang="en-US"/>
              <a:t>operands could not be broadcast</a:t>
            </a:r>
            <a:r>
              <a:rPr lang="en-US" baseline="0"/>
              <a:t> together with shapes 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04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CB7159-4FBF-AF4F-BA26-06908EF64EBB}" type="slidenum">
              <a:rPr lang="en-US"/>
              <a:pPr/>
              <a:t>20</a:t>
            </a:fld>
            <a:endParaRPr lang="en-US"/>
          </a:p>
        </p:txBody>
      </p:sp>
      <p:sp>
        <p:nvSpPr>
          <p:cNvPr id="1034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54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A1117F-E067-494C-88D9-AC550EC69F14}" type="slidenum">
              <a:rPr lang="en-US"/>
              <a:pPr/>
              <a:t>21</a:t>
            </a:fld>
            <a:endParaRPr lang="en-US"/>
          </a:p>
        </p:txBody>
      </p:sp>
      <p:sp>
        <p:nvSpPr>
          <p:cNvPr id="1044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36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7FF08B-2FF3-9849-8432-EE6C40C3FED5}" type="slidenum">
              <a:rPr lang="en-US"/>
              <a:pPr/>
              <a:t>22</a:t>
            </a:fld>
            <a:endParaRPr lang="en-US"/>
          </a:p>
        </p:txBody>
      </p:sp>
      <p:sp>
        <p:nvSpPr>
          <p:cNvPr id="1054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Python golf</a:t>
            </a:r>
          </a:p>
          <a:p>
            <a:endParaRPr lang="en-US"/>
          </a:p>
          <a:p>
            <a:r>
              <a:rPr lang="en-US"/>
              <a:t>len(a)   or  a.size</a:t>
            </a:r>
          </a:p>
        </p:txBody>
      </p:sp>
    </p:spTree>
    <p:extLst>
      <p:ext uri="{BB962C8B-B14F-4D97-AF65-F5344CB8AC3E}">
        <p14:creationId xmlns:p14="http://schemas.microsoft.com/office/powerpoint/2010/main" val="63840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7B9B2C-FE71-8E49-BDB7-28770188292F}" type="slidenum">
              <a:rPr lang="en-US"/>
              <a:pPr/>
              <a:t>23</a:t>
            </a:fld>
            <a:endParaRPr lang="en-US"/>
          </a:p>
        </p:txBody>
      </p:sp>
      <p:sp>
        <p:nvSpPr>
          <p:cNvPr id="1064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9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6F9670-C2D8-8549-9793-B6D7A62FD823}" type="slidenum">
              <a:rPr lang="en-US"/>
              <a:pPr/>
              <a:t>24</a:t>
            </a:fld>
            <a:endParaRPr lang="en-US"/>
          </a:p>
        </p:txBody>
      </p:sp>
      <p:sp>
        <p:nvSpPr>
          <p:cNvPr id="109569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int8 is a byte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signed or unsigned ints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Correspond to C language implementation</a:t>
            </a: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E3C71B6E-B4E5-2C4F-9979-9ACD8231E30A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24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7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99F0F3-04BC-2241-B2B0-F94DF4DC3A37}" type="slidenum">
              <a:rPr lang="en-US"/>
              <a:pPr/>
              <a:t>25</a:t>
            </a:fld>
            <a:endParaRPr lang="en-US"/>
          </a:p>
        </p:txBody>
      </p:sp>
      <p:sp>
        <p:nvSpPr>
          <p:cNvPr id="1075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9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BD976C-0523-974B-9233-8A4D099A1114}" type="slidenum">
              <a:rPr lang="en-US"/>
              <a:pPr/>
              <a:t>26</a:t>
            </a:fld>
            <a:endParaRPr lang="en-US"/>
          </a:p>
        </p:txBody>
      </p:sp>
      <p:sp>
        <p:nvSpPr>
          <p:cNvPr id="1105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1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BD976C-0523-974B-9233-8A4D099A1114}" type="slidenum">
              <a:rPr lang="en-US"/>
              <a:pPr/>
              <a:t>27</a:t>
            </a:fld>
            <a:endParaRPr lang="en-US"/>
          </a:p>
        </p:txBody>
      </p:sp>
      <p:sp>
        <p:nvSpPr>
          <p:cNvPr id="1105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Python was written by people who have done a lot of programming &amp; debugging</a:t>
            </a:r>
          </a:p>
        </p:txBody>
      </p:sp>
    </p:spTree>
    <p:extLst>
      <p:ext uri="{BB962C8B-B14F-4D97-AF65-F5344CB8AC3E}">
        <p14:creationId xmlns:p14="http://schemas.microsoft.com/office/powerpoint/2010/main" val="26523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BF195A-0D69-AD4C-9C5C-1DF05894FAE6}" type="slidenum">
              <a:rPr lang="en-US"/>
              <a:pPr/>
              <a:t>9</a:t>
            </a:fld>
            <a:endParaRPr lang="en-US"/>
          </a:p>
        </p:txBody>
      </p:sp>
      <p:sp>
        <p:nvSpPr>
          <p:cNvPr id="96257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 dirty="0">
                <a:latin typeface="+mn-lt" charset="0"/>
                <a:ea typeface="+mn-ea" charset="0"/>
                <a:cs typeface="+mn-ea" charset="0"/>
              </a:rPr>
              <a:t>Guess what </a:t>
            </a:r>
            <a:r>
              <a:rPr lang="en-US" sz="2000" dirty="0" err="1">
                <a:latin typeface="+mn-lt" charset="0"/>
                <a:ea typeface="+mn-ea" charset="0"/>
                <a:cs typeface="+mn-ea" charset="0"/>
              </a:rPr>
              <a:t>nd</a:t>
            </a:r>
            <a:r>
              <a:rPr lang="en-US" sz="2000" dirty="0">
                <a:latin typeface="+mn-lt" charset="0"/>
                <a:ea typeface="+mn-ea" charset="0"/>
                <a:cs typeface="+mn-ea" charset="0"/>
              </a:rPr>
              <a:t> stands for?     N-dimensional               module can</a:t>
            </a:r>
            <a:r>
              <a:rPr lang="en-US" sz="2000" baseline="0" dirty="0">
                <a:latin typeface="+mn-lt" charset="0"/>
                <a:ea typeface="+mn-ea" charset="0"/>
                <a:cs typeface="+mn-ea" charset="0"/>
              </a:rPr>
              <a:t> be referred to as a package     site-packages directory</a:t>
            </a:r>
            <a:endParaRPr lang="en-US" sz="2000" dirty="0">
              <a:latin typeface="+mn-lt" charset="0"/>
              <a:ea typeface="+mn-ea" charset="0"/>
              <a:cs typeface="+mn-ea" charset="0"/>
            </a:endParaRPr>
          </a:p>
          <a:p>
            <a:pPr eaLnBrk="1">
              <a:spcBef>
                <a:spcPct val="0"/>
              </a:spcBef>
            </a:pPr>
            <a:endParaRPr lang="en-US" sz="2000" dirty="0">
              <a:latin typeface="+mn-lt" charset="0"/>
              <a:ea typeface="+mn-ea" charset="0"/>
              <a:cs typeface="+mn-ea" charset="0"/>
            </a:endParaRPr>
          </a:p>
          <a:p>
            <a:pPr eaLnBrk="1">
              <a:spcBef>
                <a:spcPct val="0"/>
              </a:spcBef>
            </a:pPr>
            <a:r>
              <a:rPr lang="en-US" sz="2000" dirty="0">
                <a:latin typeface="+mn-lt" charset="0"/>
                <a:ea typeface="+mn-ea" charset="0"/>
                <a:cs typeface="+mn-ea" charset="0"/>
              </a:rPr>
              <a:t>spell checker on numpy:</a:t>
            </a:r>
            <a:r>
              <a:rPr lang="en-US" sz="2000" baseline="0" dirty="0">
                <a:latin typeface="+mn-lt" charset="0"/>
                <a:ea typeface="+mn-ea" charset="0"/>
                <a:cs typeface="+mn-ea" charset="0"/>
              </a:rPr>
              <a:t>   bumpy, dumpy, &amp; lumpy.  Just need Grumpy and you have the 7 Dwarves.</a:t>
            </a:r>
            <a:endParaRPr lang="en-US" sz="2000" dirty="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7C08A918-F4FF-E845-BABF-61D4EF059853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9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502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BD530C-B1D0-2049-A2A2-F5251EC42D7C}" type="slidenum">
              <a:rPr lang="en-US"/>
              <a:pPr/>
              <a:t>28</a:t>
            </a:fld>
            <a:endParaRPr lang="en-US"/>
          </a:p>
        </p:txBody>
      </p:sp>
      <p:sp>
        <p:nvSpPr>
          <p:cNvPr id="1116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4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0128EE-C66B-D442-9D26-A98F1D348F3D}" type="slidenum">
              <a:rPr lang="en-US"/>
              <a:pPr/>
              <a:t>29</a:t>
            </a:fld>
            <a:endParaRPr lang="en-US"/>
          </a:p>
        </p:txBody>
      </p:sp>
      <p:sp>
        <p:nvSpPr>
          <p:cNvPr id="1136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5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BF195A-0D69-AD4C-9C5C-1DF05894FAE6}" type="slidenum">
              <a:rPr lang="en-US"/>
              <a:pPr/>
              <a:t>10</a:t>
            </a:fld>
            <a:endParaRPr lang="en-US"/>
          </a:p>
        </p:txBody>
      </p:sp>
      <p:sp>
        <p:nvSpPr>
          <p:cNvPr id="96257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Store in memory as C or Fortran ordering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Try to match your accessing order</a:t>
            </a:r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7C08A918-F4FF-E845-BABF-61D4EF059853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10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8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BF195A-0D69-AD4C-9C5C-1DF05894FAE6}" type="slidenum">
              <a:rPr lang="en-US"/>
              <a:pPr/>
              <a:t>11</a:t>
            </a:fld>
            <a:endParaRPr lang="en-US"/>
          </a:p>
        </p:txBody>
      </p:sp>
      <p:sp>
        <p:nvSpPr>
          <p:cNvPr id="96257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Store in memory as C or Fortran ordering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Try to match your accessing order</a:t>
            </a:r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7C08A918-F4FF-E845-BABF-61D4EF059853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11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6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FCFD77-5BD9-0445-88DB-F31931BCF390}" type="slidenum">
              <a:rPr lang="en-US"/>
              <a:pPr/>
              <a:t>13</a:t>
            </a:fld>
            <a:endParaRPr lang="en-US"/>
          </a:p>
        </p:txBody>
      </p:sp>
      <p:sp>
        <p:nvSpPr>
          <p:cNvPr id="993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FCFD77-5BD9-0445-88DB-F31931BCF390}" type="slidenum">
              <a:rPr lang="en-US"/>
              <a:pPr/>
              <a:t>14</a:t>
            </a:fld>
            <a:endParaRPr lang="en-US"/>
          </a:p>
        </p:txBody>
      </p:sp>
      <p:sp>
        <p:nvSpPr>
          <p:cNvPr id="993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6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 = </a:t>
            </a:r>
            <a:r>
              <a:rPr lang="pl-PL" dirty="0" err="1"/>
              <a:t>np.arange</a:t>
            </a:r>
            <a:r>
              <a:rPr lang="pl-PL" dirty="0"/>
              <a:t>(15).</a:t>
            </a:r>
            <a:r>
              <a:rPr lang="pl-PL" dirty="0" err="1"/>
              <a:t>reshape</a:t>
            </a:r>
            <a:r>
              <a:rPr lang="pl-PL" dirty="0"/>
              <a:t>((5,3))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75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9485EE-2573-D847-9150-0CED2E4C886F}" type="slidenum">
              <a:rPr lang="en-US"/>
              <a:pPr/>
              <a:t>16</a:t>
            </a:fld>
            <a:endParaRPr lang="en-US"/>
          </a:p>
        </p:txBody>
      </p:sp>
      <p:sp>
        <p:nvSpPr>
          <p:cNvPr id="1003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8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9485EE-2573-D847-9150-0CED2E4C886F}" type="slidenum">
              <a:rPr lang="en-US"/>
              <a:pPr/>
              <a:t>17</a:t>
            </a:fld>
            <a:endParaRPr lang="en-US"/>
          </a:p>
        </p:txBody>
      </p:sp>
      <p:sp>
        <p:nvSpPr>
          <p:cNvPr id="1003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7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8B37-C21A-5B49-AA3A-FF17C8E3A1E5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735388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, Pandas,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Dow Jones Industrial Index</a:t>
            </a:r>
          </a:p>
        </p:txBody>
      </p:sp>
    </p:spTree>
    <p:extLst>
      <p:ext uri="{BB962C8B-B14F-4D97-AF65-F5344CB8AC3E}">
        <p14:creationId xmlns:p14="http://schemas.microsoft.com/office/powerpoint/2010/main" val="136593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numpy module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643063" y="1600200"/>
            <a:ext cx="8896350" cy="4960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import numpy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dir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(numpy)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help(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numpy.zeros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)			</a:t>
            </a:r>
            <a:r>
              <a:rPr lang="en-US" sz="3200" dirty="0">
                <a:solidFill>
                  <a:srgbClr val="FF0000"/>
                </a:solidFill>
                <a:latin typeface="Courier New" charset="0"/>
                <a:ea typeface="DejaVu LGC Sans" charset="0"/>
                <a:cs typeface="DejaVu LGC Sans" charset="0"/>
              </a:rPr>
              <a:t>tuple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numpy.zeros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 </a:t>
            </a:r>
            <a:r>
              <a:rPr lang="en-US" sz="3200" dirty="0">
                <a:solidFill>
                  <a:srgbClr val="FF0000"/>
                </a:solidFill>
                <a:latin typeface="Courier New" charset="0"/>
                <a:ea typeface="DejaVu LGC Sans" charset="0"/>
                <a:cs typeface="DejaVu LGC Sans" charset="0"/>
              </a:rPr>
              <a:t>(3,5) 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)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       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					</a:t>
            </a:r>
            <a:r>
              <a:rPr lang="en-US" sz="28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create 3 rows, 5 columns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	</a:t>
            </a:r>
            <a:r>
              <a:rPr lang="en-US" sz="3200" dirty="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[   	[ 0.,  0.,  0.,  0.,  0. ],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			[ 0.,  0.,  0.,  0.,  0. ],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			[ 0.,  0.,  0.,  0.,  0. ]  ]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						</a:t>
            </a:r>
            <a:r>
              <a:rPr lang="en-US" sz="32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default type is float64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rot="10800000" flipV="1">
            <a:off x="6781800" y="3124200"/>
            <a:ext cx="685800" cy="53340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4338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numpy Array Access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643063" y="1600200"/>
            <a:ext cx="8896350" cy="4960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Access order corresponding to printed order: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[row] [column]  index starts with 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a[0][2] = 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[   	[ 0.,  0.,  5.,  0.,  0. ],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	[ 0.,  0.,  0.,  0.,  0. ],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	[ 0.,  0.,  0.,  0.,  0. ]  ]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>
              <a:solidFill>
                <a:srgbClr val="008000"/>
              </a:solidFill>
              <a:latin typeface="Calibri"/>
              <a:ea typeface="DejaVu LGC Sans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371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versus 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90688"/>
            <a:ext cx="9144000" cy="5167312"/>
          </a:xfrm>
        </p:spPr>
        <p:txBody>
          <a:bodyPr>
            <a:normAutofit/>
          </a:bodyPr>
          <a:lstStyle/>
          <a:p>
            <a:r>
              <a:rPr lang="en-US" dirty="0"/>
              <a:t>Python lists: Very general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 = [1,2]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b = [[1,2],[3,4]]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 = [[1,2, ’duh’],[3,[4]]]</a:t>
            </a:r>
          </a:p>
          <a:p>
            <a:r>
              <a:rPr lang="en-US" dirty="0" err="1"/>
              <a:t>NumPy</a:t>
            </a:r>
            <a:r>
              <a:rPr lang="en-US" dirty="0"/>
              <a:t> arrays: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x = array([1,2])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y = array([[1,2],[3,4]])</a:t>
            </a:r>
          </a:p>
          <a:p>
            <a:pPr lvl="1"/>
            <a:r>
              <a:rPr lang="en-US" dirty="0"/>
              <a:t>All rows must have same length, etc.</a:t>
            </a:r>
          </a:p>
          <a:p>
            <a:pPr lvl="1"/>
            <a:r>
              <a:rPr lang="en-US" dirty="0"/>
              <a:t>All entries must have same data-type, e.g. all real or all complex</a:t>
            </a:r>
          </a:p>
        </p:txBody>
      </p:sp>
    </p:spTree>
    <p:extLst>
      <p:ext uri="{BB962C8B-B14F-4D97-AF65-F5344CB8AC3E}">
        <p14:creationId xmlns:p14="http://schemas.microsoft.com/office/powerpoint/2010/main" val="112339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Create 1-D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87" y="1416050"/>
            <a:ext cx="101727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14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Create 2-D Matrix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600200"/>
            <a:ext cx="10134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20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6558"/>
          </a:xfrm>
        </p:spPr>
        <p:txBody>
          <a:bodyPr/>
          <a:lstStyle/>
          <a:p>
            <a:pPr>
              <a:buNone/>
            </a:pPr>
            <a:r>
              <a:rPr lang="en-US" dirty="0"/>
              <a:t>Create a (5, 3) 2-d array / matrix with </a:t>
            </a:r>
            <a:r>
              <a:rPr lang="en-US" dirty="0" err="1"/>
              <a:t>Numpy</a:t>
            </a:r>
            <a:r>
              <a:rPr lang="en-US" dirty="0"/>
              <a:t> that looks like the following: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424" y="2914420"/>
            <a:ext cx="2895600" cy="1447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57550" y="4710208"/>
            <a:ext cx="10515600" cy="90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dirty="0"/>
              <a:t>Challenge: do it in 1 line</a:t>
            </a:r>
          </a:p>
        </p:txBody>
      </p:sp>
    </p:spTree>
    <p:extLst>
      <p:ext uri="{BB962C8B-B14F-4D97-AF65-F5344CB8AC3E}">
        <p14:creationId xmlns:p14="http://schemas.microsoft.com/office/powerpoint/2010/main" val="195269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Pointer vs. Deep Copy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52" y="1716642"/>
            <a:ext cx="10160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14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Pointer vs. Deep Copy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numpy.zeros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 (3, 3)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b = a  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b is a pointer to a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c = 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a.copy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() 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c is a new array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FF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latin typeface="Courier New" charset="0"/>
                <a:ea typeface="DejaVu LGC Sans" charset="0"/>
                <a:cs typeface="DejaVu LGC Sans" charset="0"/>
              </a:rPr>
              <a:t>b is a  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True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c is a  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False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FF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Views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base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FF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FF"/>
              </a:solidFill>
              <a:latin typeface="Courier New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8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Arithmetic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numpy.array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 range(10, 20)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+ 5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– 3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* 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/ 3.14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a.sum()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&gt; 15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(a &gt; 15).sum()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5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Arithmetic by Index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numpy.array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( range(10)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b = </a:t>
            </a:r>
            <a:r>
              <a:rPr lang="en-US" sz="3200" dirty="0" err="1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numpy.array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( range(0, 1000, 100)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+ b		</a:t>
            </a:r>
            <a:r>
              <a:rPr lang="en-US" sz="32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a[0] + b[0], a[1] + b[1] ...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– b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* b		</a:t>
            </a:r>
            <a:r>
              <a:rPr lang="en-US" sz="32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not row, column matrix product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/ b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b="1" dirty="0">
                <a:solidFill>
                  <a:srgbClr val="D70000"/>
                </a:solidFill>
                <a:latin typeface="Calibri" charset="0"/>
                <a:ea typeface="DejaVu LGC Sans" charset="0"/>
                <a:cs typeface="DejaVu LGC Sans" charset="0"/>
              </a:rPr>
              <a:t>The 2 arrays must be the same shape.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872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time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git clone https://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philmui</a:t>
            </a:r>
            <a:r>
              <a:rPr lang="en-US" sz="2200">
                <a:latin typeface="Courier New" charset="0"/>
                <a:ea typeface="Courier New" charset="0"/>
                <a:cs typeface="Courier New" charset="0"/>
              </a:rPr>
              <a:t>/algorithmic-bias-2019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 subsequent times (if you are not retaining any of your changes):</a:t>
            </a:r>
            <a:br>
              <a:rPr lang="en-US" dirty="0"/>
            </a:br>
            <a:br>
              <a:rPr lang="en-US" dirty="0"/>
            </a:b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clean --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br>
              <a:rPr lang="en-US" sz="2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reset --hard</a:t>
            </a:r>
            <a:br>
              <a:rPr lang="en-US" sz="2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fetch --all</a:t>
            </a:r>
          </a:p>
        </p:txBody>
      </p:sp>
    </p:spTree>
    <p:extLst>
      <p:ext uri="{BB962C8B-B14F-4D97-AF65-F5344CB8AC3E}">
        <p14:creationId xmlns:p14="http://schemas.microsoft.com/office/powerpoint/2010/main" val="1735566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Row, Column Matrix Product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c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numpy.dot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(a, b)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DejaVu LGC Sans" charset="0"/>
                <a:cs typeface="Courier"/>
              </a:rPr>
              <a:t>Dot product of 2 arrays.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+mj-lt"/>
                <a:ea typeface="DejaVu LGC Sans" charset="0"/>
                <a:cs typeface="Courier"/>
              </a:rPr>
              <a:t>Matrix multiplication for 2D arrays.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15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Cross Product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zA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numpy.cross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xA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, </a:t>
            </a:r>
            <a:r>
              <a:rPr lang="en-US" sz="320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yA</a:t>
            </a: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8000"/>
                </a:solidFill>
                <a:latin typeface="+mj-lt"/>
                <a:ea typeface="DejaVu LGC Sans" charset="0"/>
                <a:cs typeface="Courier"/>
              </a:rPr>
              <a:t>Note:  we have been using </a:t>
            </a:r>
            <a:r>
              <a:rPr lang="en-US" sz="3200" i="1">
                <a:solidFill>
                  <a:srgbClr val="008000"/>
                </a:solidFill>
                <a:latin typeface="+mj-lt"/>
                <a:ea typeface="DejaVu LGC Sans" charset="0"/>
                <a:cs typeface="Courier"/>
              </a:rPr>
              <a:t>numpy.</a:t>
            </a:r>
            <a:r>
              <a:rPr lang="en-US" sz="3200">
                <a:solidFill>
                  <a:srgbClr val="008000"/>
                </a:solidFill>
                <a:latin typeface="+mj-lt"/>
                <a:ea typeface="DejaVu LGC Sans" charset="0"/>
                <a:cs typeface="Courier"/>
              </a:rPr>
              <a:t> functions</a:t>
            </a:r>
            <a:endParaRPr lang="en-US" sz="3200" dirty="0">
              <a:solidFill>
                <a:srgbClr val="008000"/>
              </a:solidFill>
              <a:latin typeface="+mj-lt"/>
              <a:ea typeface="DejaVu LGC Sans" charset="0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76834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Shape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524000" y="1600201"/>
            <a:ext cx="914400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numpy.linspace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(2, 32, 16)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a.reshape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(4, </a:t>
            </a: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4) </a:t>
            </a:r>
            <a:r>
              <a:rPr lang="en-US" sz="3200">
                <a:solidFill>
                  <a:srgbClr val="0000FF"/>
                </a:solidFill>
                <a:latin typeface="+mj-lt"/>
                <a:ea typeface="DejaVu LGC Sans" charset="0"/>
                <a:cs typeface="Courier"/>
              </a:rPr>
              <a:t># ndarray . method</a:t>
            </a:r>
            <a:endParaRPr lang="en-US" sz="3200" dirty="0">
              <a:solidFill>
                <a:srgbClr val="0000FF"/>
              </a:solidFill>
              <a:latin typeface="+mj-lt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a.shape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		</a:t>
            </a:r>
            <a:r>
              <a:rPr lang="en-US" sz="3200">
                <a:solidFill>
                  <a:srgbClr val="0000FF"/>
                </a:solidFill>
                <a:latin typeface="Courier"/>
                <a:ea typeface="DejaVu LGC Sans" charset="0"/>
                <a:cs typeface="Courier"/>
              </a:rPr>
              <a:t>#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 ndarray attribute      </a:t>
            </a:r>
            <a:r>
              <a:rPr lang="en-US" sz="32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tuple (4, 4)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2800" b="1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numpy.linspace</a:t>
            </a:r>
            <a:r>
              <a:rPr lang="en-US" sz="2800" b="1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(2,32,16).reshape(8,2)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84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Diagonals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5256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numpy.linspace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(1, 64, 64)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a.reshape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(8, 8)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numpy.triu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(a)		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upper triangle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1000" dirty="0">
              <a:solidFill>
                <a:srgbClr val="0000FF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latin typeface="Courier New" charset="0"/>
                <a:ea typeface="DejaVu LGC Sans" charset="0"/>
                <a:cs typeface="DejaVu LGC Sans" charset="0"/>
              </a:rPr>
              <a:t>numpy.tril</a:t>
            </a:r>
            <a:r>
              <a:rPr lang="en-US" sz="3200" dirty="0">
                <a:latin typeface="Courier New" charset="0"/>
                <a:ea typeface="DejaVu LGC Sans" charset="0"/>
                <a:cs typeface="DejaVu LGC Sans" charset="0"/>
              </a:rPr>
              <a:t>(a)</a:t>
            </a:r>
            <a:r>
              <a:rPr lang="en-US" sz="3200" dirty="0">
                <a:solidFill>
                  <a:srgbClr val="0000FF"/>
                </a:solidFill>
                <a:latin typeface="Courier New" charset="0"/>
                <a:ea typeface="DejaVu LGC Sans" charset="0"/>
                <a:cs typeface="DejaVu LGC Sans" charset="0"/>
              </a:rPr>
              <a:t>    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lower triangle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FF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numpy.diag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(a)</a:t>
            </a:r>
            <a:r>
              <a:rPr lang="en-US" sz="3200" dirty="0">
                <a:solidFill>
                  <a:srgbClr val="0000FF"/>
                </a:solidFill>
                <a:latin typeface="Courier New" charset="0"/>
                <a:ea typeface="DejaVu LGC Sans" charset="0"/>
                <a:cs typeface="DejaVu LGC Sans" charset="0"/>
              </a:rPr>
              <a:t>		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main diagonal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numpy.diag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(a, 1) 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1 above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numpy.diag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(a, -1)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1 below</a:t>
            </a:r>
          </a:p>
        </p:txBody>
      </p:sp>
    </p:spTree>
    <p:extLst>
      <p:ext uri="{BB962C8B-B14F-4D97-AF65-F5344CB8AC3E}">
        <p14:creationId xmlns:p14="http://schemas.microsoft.com/office/powerpoint/2010/main" val="1380103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Data Types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24001" y="1600201"/>
            <a:ext cx="9142413" cy="5046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numpy.float64  is the default type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float32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int8, int16, int32,  int64,  uint8, uint16, uint32, uint64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complex64, complex128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bool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   -  True or False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6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 err="1">
                <a:solidFill>
                  <a:srgbClr val="FF0000"/>
                </a:solidFill>
                <a:latin typeface="Calibri" charset="0"/>
                <a:ea typeface="DejaVu LGC Sans" charset="0"/>
                <a:cs typeface="DejaVu LGC Sans" charset="0"/>
              </a:rPr>
              <a:t>a.dtype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ea typeface="DejaVu LGC Sans" charset="0"/>
                <a:cs typeface="DejaVu LGC Sans" charset="0"/>
              </a:rPr>
              <a:t>   shows type of data in array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6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DejaVu LGC Sans" charset="0"/>
                <a:cs typeface="Courier New"/>
              </a:rPr>
              <a:t>&gt;&gt;&gt; help(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DejaVu LGC Sans" charset="0"/>
                <a:cs typeface="Courier New"/>
              </a:rPr>
              <a:t>numpy.ndarray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DejaVu LGC Sans" charset="0"/>
                <a:cs typeface="Courier New"/>
              </a:rPr>
              <a:t>) </a:t>
            </a:r>
            <a:r>
              <a:rPr lang="en-US" sz="3200" dirty="0">
                <a:solidFill>
                  <a:srgbClr val="3366FF"/>
                </a:solidFill>
                <a:latin typeface="Calibri" charset="0"/>
                <a:ea typeface="DejaVu LGC Sans" charset="0"/>
                <a:cs typeface="DejaVu LGC Sans" charset="0"/>
              </a:rPr>
              <a:t># Parameters 																						Attributes</a:t>
            </a:r>
          </a:p>
        </p:txBody>
      </p:sp>
    </p:spTree>
    <p:extLst>
      <p:ext uri="{BB962C8B-B14F-4D97-AF65-F5344CB8AC3E}">
        <p14:creationId xmlns:p14="http://schemas.microsoft.com/office/powerpoint/2010/main" val="1686744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981201" y="1600201"/>
            <a:ext cx="8228013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numpy.array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 range(12)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a.reshape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(2,6)   </a:t>
            </a:r>
            <a:r>
              <a:rPr lang="en-US" sz="27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2 rows, 6 columns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a[1][5] contains 11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a[1, 5]  is equivalent, more efficient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Multi-Dimensional Indexing</a:t>
            </a:r>
          </a:p>
        </p:txBody>
      </p:sp>
    </p:spTree>
    <p:extLst>
      <p:ext uri="{BB962C8B-B14F-4D97-AF65-F5344CB8AC3E}">
        <p14:creationId xmlns:p14="http://schemas.microsoft.com/office/powerpoint/2010/main" val="3366633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828800" y="1600201"/>
            <a:ext cx="853440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numpy.array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(range(0, 100, 10))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           </a:t>
            </a:r>
            <a:r>
              <a:rPr lang="en-US" sz="2400" dirty="0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Array([ 0, 10, 20, 30, 40, 50, 60, 70, 80, 90])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 dirty="0">
              <a:solidFill>
                <a:srgbClr val="008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a[2:4] contains 20, 30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a[-4 : -1] contains 60, 70, 80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A400"/>
                </a:solidFill>
                <a:latin typeface="Calibri" charset="0"/>
                <a:ea typeface="DejaVu LGC Sans" charset="0"/>
                <a:cs typeface="DejaVu LGC Sans" charset="0"/>
              </a:rPr>
              <a:t>Slicing returns ndarray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Slicing</a:t>
            </a:r>
          </a:p>
        </p:txBody>
      </p:sp>
    </p:spTree>
    <p:extLst>
      <p:ext uri="{BB962C8B-B14F-4D97-AF65-F5344CB8AC3E}">
        <p14:creationId xmlns:p14="http://schemas.microsoft.com/office/powerpoint/2010/main" val="1209645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981200" y="1600201"/>
            <a:ext cx="9144000" cy="4910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 = </a:t>
            </a:r>
            <a:r>
              <a:rPr lang="en-US" sz="28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numpy.array</a:t>
            </a:r>
            <a:r>
              <a:rPr lang="en-US" sz="28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(range(64)).reshape(8,8)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a[3, 4]  contains 28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asub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 = a[3:5,  4:6]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Very useful for looking at data &amp; debugging.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a[:,2]     </a:t>
            </a:r>
            <a:r>
              <a:rPr lang="en-US" sz="3200" dirty="0">
                <a:solidFill>
                  <a:srgbClr val="0000FF"/>
                </a:solidFill>
                <a:latin typeface="+mj-lt"/>
                <a:ea typeface="DejaVu LGC Sans" charset="0"/>
                <a:cs typeface="Courier"/>
              </a:rPr>
              <a:t># all rows, column 2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latin typeface="Courier"/>
                <a:ea typeface="DejaVu LGC Sans" charset="0"/>
                <a:cs typeface="Courier"/>
              </a:rPr>
              <a:t>a[3, 2:5]  </a:t>
            </a:r>
            <a:r>
              <a:rPr lang="en-US" sz="3200" dirty="0">
                <a:solidFill>
                  <a:srgbClr val="0000FF"/>
                </a:solidFill>
                <a:latin typeface="+mj-lt"/>
                <a:ea typeface="DejaVu LGC Sans" charset="0"/>
                <a:cs typeface="Courier"/>
              </a:rPr>
              <a:t># row 3, columns 2 and 3 and 4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           </a:t>
            </a: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Slicing</a:t>
            </a:r>
          </a:p>
        </p:txBody>
      </p:sp>
    </p:spTree>
    <p:extLst>
      <p:ext uri="{BB962C8B-B14F-4D97-AF65-F5344CB8AC3E}">
        <p14:creationId xmlns:p14="http://schemas.microsoft.com/office/powerpoint/2010/main" val="1617496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Array Stuff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a.T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a.min()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a.max()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a.round()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a.var()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a.std()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39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Organize Arrays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5148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Make a list of arrays named a, b, and c: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w = [ a, b, c]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len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(w)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 		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length of list is 3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w[1].max()  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use array method</a:t>
            </a:r>
          </a:p>
        </p:txBody>
      </p:sp>
    </p:spTree>
    <p:extLst>
      <p:ext uri="{BB962C8B-B14F-4D97-AF65-F5344CB8AC3E}">
        <p14:creationId xmlns:p14="http://schemas.microsoft.com/office/powerpoint/2010/main" val="833855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4 students</a:t>
            </a:r>
          </a:p>
          <a:p>
            <a:r>
              <a:rPr lang="en-US" dirty="0"/>
              <a:t>Help everyone to be able to ”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fetch --all</a:t>
            </a:r>
            <a:r>
              <a:rPr lang="en-US" dirty="0"/>
              <a:t>” for their individual course repo</a:t>
            </a:r>
          </a:p>
          <a:p>
            <a:r>
              <a:rPr lang="en-US" dirty="0"/>
              <a:t>Help everyone in your group to run Lecture 02’s “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tweetering.py</a:t>
            </a:r>
            <a:r>
              <a:rPr lang="en-US" dirty="0"/>
              <a:t>” on all real-time tweets containing either:</a:t>
            </a:r>
          </a:p>
          <a:p>
            <a:pPr lvl="1">
              <a:buFont typeface="CambriaMath" charset="0"/>
              <a:buChar char="⎯"/>
            </a:pPr>
            <a:r>
              <a:rPr lang="en-US" dirty="0"/>
              <a:t>“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trump</a:t>
            </a:r>
            <a:r>
              <a:rPr lang="en-US" dirty="0"/>
              <a:t>”</a:t>
            </a:r>
          </a:p>
          <a:p>
            <a:pPr lvl="1">
              <a:buFont typeface="CambriaMath" charset="0"/>
              <a:buChar char="⎯"/>
            </a:pPr>
            <a:r>
              <a:rPr lang="en-US" dirty="0"/>
              <a:t>“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clinton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9268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Logic with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17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these arrays: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65" y="2448479"/>
            <a:ext cx="10121900" cy="10033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685640"/>
            <a:ext cx="10515600" cy="4879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Use native “list comprehension” from Python: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65" y="4258479"/>
            <a:ext cx="101219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50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Logic with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17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these arrays: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65" y="2448479"/>
            <a:ext cx="10121900" cy="10033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685640"/>
            <a:ext cx="10515600" cy="4879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/>
              <a:t>Use </a:t>
            </a:r>
            <a:r>
              <a:rPr lang="en-US" dirty="0" err="1"/>
              <a:t>NumPy</a:t>
            </a:r>
            <a:r>
              <a:rPr lang="en-US" dirty="0"/>
              <a:t> conditional logic: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65" y="4233327"/>
            <a:ext cx="10121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25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Conditional Logic with </a:t>
            </a:r>
            <a:r>
              <a:rPr lang="en-US" dirty="0" err="1"/>
              <a:t>NumPy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17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these arrays: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48" y="2448479"/>
            <a:ext cx="10160000" cy="2565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5148816"/>
            <a:ext cx="10515600" cy="1395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arenBoth"/>
            </a:pPr>
            <a:r>
              <a:rPr lang="en-US" dirty="0"/>
              <a:t>Works with vectors / arrays / list by default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arenBoth"/>
            </a:pPr>
            <a:r>
              <a:rPr lang="en-US" dirty="0"/>
              <a:t>Fast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94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8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745382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b="1" dirty="0"/>
              <a:t>Pandas</a:t>
            </a:r>
          </a:p>
          <a:p>
            <a:r>
              <a:rPr lang="en-US" dirty="0"/>
              <a:t>Finance</a:t>
            </a:r>
          </a:p>
          <a:p>
            <a:r>
              <a:rPr lang="en-US" dirty="0"/>
              <a:t>Group Exercise</a:t>
            </a:r>
          </a:p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288084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54100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: pandas 1-D vectors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9480" y="3294792"/>
            <a:ext cx="2655065" cy="64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/>
              <a:t>Series([4, 7, -5, 3])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475382" y="2547517"/>
            <a:ext cx="3382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Index: array([0,1,2,3])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5382" y="3382178"/>
            <a:ext cx="47482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Values: </a:t>
            </a:r>
            <a:r>
              <a:rPr lang="pt-BR" sz="2200" dirty="0" err="1"/>
              <a:t>array</a:t>
            </a:r>
            <a:r>
              <a:rPr lang="pt-BR" sz="2200" dirty="0"/>
              <a:t>([ 4, 7, -5, 3])</a:t>
            </a:r>
            <a:br>
              <a:rPr lang="pt-BR" sz="2200" dirty="0"/>
            </a:br>
            <a:endParaRPr lang="pt-BR" sz="2200" dirty="0"/>
          </a:p>
          <a:p>
            <a:endParaRPr lang="en-US" sz="2200" dirty="0"/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 flipV="1">
            <a:off x="4274545" y="2762961"/>
            <a:ext cx="1200837" cy="856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</p:cNvCxnSpPr>
          <p:nvPr/>
        </p:nvCxnSpPr>
        <p:spPr>
          <a:xfrm>
            <a:off x="4274545" y="3619790"/>
            <a:ext cx="1200837" cy="85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75382" y="4239007"/>
            <a:ext cx="3382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Name</a:t>
            </a:r>
            <a:endParaRPr lang="en-US" sz="2200" dirty="0"/>
          </a:p>
        </p:txBody>
      </p:sp>
      <p:cxnSp>
        <p:nvCxnSpPr>
          <p:cNvPr id="21" name="Straight Connector 20"/>
          <p:cNvCxnSpPr>
            <a:stCxn id="4" idx="3"/>
          </p:cNvCxnSpPr>
          <p:nvPr/>
        </p:nvCxnSpPr>
        <p:spPr>
          <a:xfrm>
            <a:off x="4274545" y="3619790"/>
            <a:ext cx="1200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285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Series: Index,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3113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 main Series </a:t>
            </a:r>
            <a:r>
              <a:rPr lang="en-US" dirty="0" err="1"/>
              <a:t>attribues</a:t>
            </a:r>
            <a:r>
              <a:rPr lang="en-US" dirty="0"/>
              <a:t>: Index,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6762"/>
            <a:ext cx="1017270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62042"/>
            <a:ext cx="10210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5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Series: element selection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651000"/>
            <a:ext cx="10147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7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Finance</a:t>
            </a:r>
          </a:p>
          <a:p>
            <a:r>
              <a:rPr lang="en-US" dirty="0"/>
              <a:t>Group Exercise</a:t>
            </a:r>
          </a:p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214159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Series: membership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13000"/>
            <a:ext cx="10198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8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Series: element filtering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65400"/>
            <a:ext cx="101981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05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Series: scalar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690688"/>
            <a:ext cx="102235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45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: table in pandas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473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4301"/>
            <a:ext cx="10185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30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: table in pandas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473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3152775"/>
            <a:ext cx="10172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44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: columns of lists with indices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47300" cy="133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2713"/>
            <a:ext cx="101981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48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: columns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443832"/>
            <a:ext cx="101727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01889"/>
            <a:ext cx="10172700" cy="222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4648200"/>
            <a:ext cx="10198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4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: inserting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87500"/>
            <a:ext cx="101981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6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: inserting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574800"/>
            <a:ext cx="10185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30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b="1" dirty="0"/>
              <a:t>Finance</a:t>
            </a:r>
          </a:p>
          <a:p>
            <a:r>
              <a:rPr lang="en-US" dirty="0"/>
              <a:t>Group Exercise</a:t>
            </a:r>
          </a:p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43889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Numpy</a:t>
            </a:r>
            <a:endParaRPr lang="en-US" b="1" dirty="0"/>
          </a:p>
          <a:p>
            <a:r>
              <a:rPr lang="en-US" dirty="0"/>
              <a:t>Pandas</a:t>
            </a:r>
          </a:p>
          <a:p>
            <a:r>
              <a:rPr lang="en-US" dirty="0"/>
              <a:t>Finance</a:t>
            </a:r>
          </a:p>
          <a:p>
            <a:r>
              <a:rPr lang="en-US" dirty="0"/>
              <a:t>Group Exercise</a:t>
            </a:r>
          </a:p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719677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Yahoo Finance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23" y="2049616"/>
            <a:ext cx="89154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211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 as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4442"/>
            <a:ext cx="8953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7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 as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174"/>
            <a:ext cx="89916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787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among stocks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8910"/>
            <a:ext cx="8991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891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Exercise: Dow Jones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4 students</a:t>
            </a:r>
          </a:p>
          <a:p>
            <a:r>
              <a:rPr lang="en-US" b="1" dirty="0"/>
              <a:t>Exercise 1</a:t>
            </a:r>
            <a:r>
              <a:rPr lang="en-US" dirty="0"/>
              <a:t>: find list of all Dow Jones component stock tickers</a:t>
            </a:r>
          </a:p>
          <a:p>
            <a:r>
              <a:rPr lang="en-US" b="1" dirty="0"/>
              <a:t>Exercise 2</a:t>
            </a:r>
            <a:r>
              <a:rPr lang="en-US" dirty="0"/>
              <a:t>: search &amp; discuss how the Dow Jones component stock values are related to the Dow Jones Industrial Index value.</a:t>
            </a:r>
          </a:p>
        </p:txBody>
      </p:sp>
    </p:spTree>
    <p:extLst>
      <p:ext uri="{BB962C8B-B14F-4D97-AF65-F5344CB8AC3E}">
        <p14:creationId xmlns:p14="http://schemas.microsoft.com/office/powerpoint/2010/main" val="10619169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Assignment: Dow Jones </a:t>
            </a:r>
          </a:p>
        </p:txBody>
      </p:sp>
    </p:spTree>
    <p:extLst>
      <p:ext uri="{BB962C8B-B14F-4D97-AF65-F5344CB8AC3E}">
        <p14:creationId xmlns:p14="http://schemas.microsoft.com/office/powerpoint/2010/main" val="96102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8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90" y="0"/>
            <a:ext cx="8521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9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numpy  module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905000" y="1516062"/>
            <a:ext cx="8382001" cy="4960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b="1" dirty="0">
              <a:solidFill>
                <a:srgbClr val="FF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Items are all the same type.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Contiguous data storage in memory of items.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Considerably faster than lists.</a:t>
            </a:r>
            <a:endParaRPr lang="en-US" sz="3200" dirty="0">
              <a:solidFill>
                <a:srgbClr val="008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Class with data and methods (subroutines).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8795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numpy  module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905000" y="1516062"/>
            <a:ext cx="8382001" cy="4960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b="1" dirty="0">
              <a:solidFill>
                <a:srgbClr val="FF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import numpy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200" dirty="0">
              <a:solidFill>
                <a:srgbClr val="000000"/>
              </a:solidFill>
              <a:latin typeface="Calibri"/>
              <a:ea typeface="DejaVu LGC Sans" charset="0"/>
              <a:cs typeface="Calibri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dir()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dir(numpy)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help(numpy)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help(numpy.ndarray)      # class    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/>
                <a:ea typeface="DejaVu LGC Sans" charset="0"/>
                <a:cs typeface="Calibri"/>
              </a:rPr>
              <a:t>help(numpy.array)           # built-in function</a:t>
            </a:r>
          </a:p>
        </p:txBody>
      </p:sp>
    </p:spTree>
    <p:extLst>
      <p:ext uri="{BB962C8B-B14F-4D97-AF65-F5344CB8AC3E}">
        <p14:creationId xmlns:p14="http://schemas.microsoft.com/office/powerpoint/2010/main" val="1444290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1213</Words>
  <Application>Microsoft Macintosh PowerPoint</Application>
  <PresentationFormat>Widescreen</PresentationFormat>
  <Paragraphs>290</Paragraphs>
  <Slides>55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CambriaMath</vt:lpstr>
      <vt:lpstr>DejaVu LGC Sans</vt:lpstr>
      <vt:lpstr>Arial</vt:lpstr>
      <vt:lpstr>Calibri</vt:lpstr>
      <vt:lpstr>Calibri Light</vt:lpstr>
      <vt:lpstr>Courier</vt:lpstr>
      <vt:lpstr>Courier New</vt:lpstr>
      <vt:lpstr>Office Theme</vt:lpstr>
      <vt:lpstr>Numpy, Pandas, &amp; Dow Jones Industrial Index</vt:lpstr>
      <vt:lpstr>Git Update</vt:lpstr>
      <vt:lpstr>Groups</vt:lpstr>
      <vt:lpstr>Agenda</vt:lpstr>
      <vt:lpstr>Agenda</vt:lpstr>
      <vt:lpstr>NumPy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NumPy arrays versus Python lists</vt:lpstr>
      <vt:lpstr>PowerPoint Presentation</vt:lpstr>
      <vt:lpstr>PowerPoint Presentation</vt:lpstr>
      <vt:lpstr>Group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Logic with NumPy</vt:lpstr>
      <vt:lpstr>Conditional Logic with NumPy</vt:lpstr>
      <vt:lpstr>Why Conditional Logic with NumPy?</vt:lpstr>
      <vt:lpstr>EXERCISE</vt:lpstr>
      <vt:lpstr>Pandas</vt:lpstr>
      <vt:lpstr>Agenda</vt:lpstr>
      <vt:lpstr>Pandas</vt:lpstr>
      <vt:lpstr>Series : pandas 1-D vectors</vt:lpstr>
      <vt:lpstr>Series: Index, Values</vt:lpstr>
      <vt:lpstr>Series: element selection</vt:lpstr>
      <vt:lpstr>Series: membership</vt:lpstr>
      <vt:lpstr>Series: element filtering</vt:lpstr>
      <vt:lpstr>Series: scalar operations</vt:lpstr>
      <vt:lpstr>DataFrame: table in pandas</vt:lpstr>
      <vt:lpstr>DataFrame: table in pandas</vt:lpstr>
      <vt:lpstr>DataFrame: columns of lists with indices</vt:lpstr>
      <vt:lpstr>DataFrame: columns</vt:lpstr>
      <vt:lpstr>DataFrame: inserting data</vt:lpstr>
      <vt:lpstr>DataFrame: inserting data</vt:lpstr>
      <vt:lpstr>Agenda</vt:lpstr>
      <vt:lpstr>Getting Yahoo Finance Data</vt:lpstr>
      <vt:lpstr>Stock data as DataFrame</vt:lpstr>
      <vt:lpstr>Stock data as DataFrame</vt:lpstr>
      <vt:lpstr>Correlation among stocks</vt:lpstr>
      <vt:lpstr>Group Exercise: Dow Jones</vt:lpstr>
      <vt:lpstr>Assignment: Dow Jones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Phil Mui</cp:lastModifiedBy>
  <cp:revision>16</cp:revision>
  <cp:lastPrinted>2016-07-23T19:03:46Z</cp:lastPrinted>
  <dcterms:created xsi:type="dcterms:W3CDTF">2016-07-23T16:13:53Z</dcterms:created>
  <dcterms:modified xsi:type="dcterms:W3CDTF">2019-06-24T21:07:03Z</dcterms:modified>
</cp:coreProperties>
</file>