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48" r:id="rId3"/>
    <p:sldId id="347" r:id="rId4"/>
    <p:sldId id="343" r:id="rId5"/>
    <p:sldId id="346" r:id="rId6"/>
    <p:sldId id="301" r:id="rId7"/>
    <p:sldId id="349" r:id="rId8"/>
    <p:sldId id="277" r:id="rId9"/>
    <p:sldId id="278" r:id="rId10"/>
    <p:sldId id="279" r:id="rId11"/>
    <p:sldId id="280" r:id="rId12"/>
    <p:sldId id="260" r:id="rId13"/>
    <p:sldId id="283" r:id="rId14"/>
    <p:sldId id="300" r:id="rId15"/>
    <p:sldId id="281" r:id="rId16"/>
    <p:sldId id="284" r:id="rId17"/>
    <p:sldId id="285" r:id="rId18"/>
    <p:sldId id="286" r:id="rId19"/>
    <p:sldId id="287" r:id="rId20"/>
    <p:sldId id="288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57" r:id="rId31"/>
    <p:sldId id="258" r:id="rId32"/>
    <p:sldId id="259" r:id="rId33"/>
    <p:sldId id="290" r:id="rId34"/>
    <p:sldId id="303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44" r:id="rId50"/>
    <p:sldId id="337" r:id="rId51"/>
    <p:sldId id="338" r:id="rId52"/>
    <p:sldId id="339" r:id="rId53"/>
    <p:sldId id="340" r:id="rId54"/>
    <p:sldId id="345" r:id="rId55"/>
    <p:sldId id="34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8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</a:t>
            </a: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dimensional</a:t>
            </a:r>
          </a:p>
          <a:p>
            <a:pPr eaLnBrk="1">
              <a:spcBef>
                <a:spcPct val="0"/>
              </a:spcBef>
            </a:pP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8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3CCCA-7B41-C843-8911-9792D9D25DF6}" type="slidenum">
              <a:rPr lang="en-US"/>
              <a:pPr/>
              <a:t>18</a:t>
            </a:fld>
            <a:endParaRPr lang="en-US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57F9B-E6A7-C842-B856-99901C998476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If a and b are not the same shape:</a:t>
            </a:r>
          </a:p>
          <a:p>
            <a:r>
              <a:rPr lang="en-US"/>
              <a:t>operands could not be broadcast</a:t>
            </a:r>
            <a:r>
              <a:rPr lang="en-US" baseline="0"/>
              <a:t> together with shapes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B7159-4FBF-AF4F-BA26-06908EF64EBB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1117F-E067-494C-88D9-AC550EC69F14}" type="slidenum">
              <a:rPr lang="en-US"/>
              <a:pPr/>
              <a:t>21</a:t>
            </a:fld>
            <a:endParaRPr lang="en-US"/>
          </a:p>
        </p:txBody>
      </p:sp>
      <p:sp>
        <p:nvSpPr>
          <p:cNvPr id="1044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7FF08B-2FF3-9849-8432-EE6C40C3FED5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Python golf</a:t>
            </a:r>
          </a:p>
          <a:p>
            <a:endParaRPr lang="en-US" smtClean="0"/>
          </a:p>
          <a:p>
            <a:r>
              <a:rPr lang="en-US" smtClean="0"/>
              <a:t>len(a)   or  a.size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B9B2C-FE71-8E49-BDB7-28770188292F}" type="slidenum">
              <a:rPr lang="en-US"/>
              <a:pPr/>
              <a:t>23</a:t>
            </a:fld>
            <a:endParaRPr lang="en-US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F9670-C2D8-8549-9793-B6D7A62FD823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int8 is a byte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signed or unsigned </a:t>
            </a:r>
            <a:r>
              <a:rPr lang="en-US" sz="2000" smtClean="0">
                <a:latin typeface="+mn-lt" charset="0"/>
                <a:ea typeface="+mn-ea" charset="0"/>
                <a:cs typeface="+mn-ea" charset="0"/>
              </a:rPr>
              <a:t>ints</a:t>
            </a:r>
          </a:p>
          <a:p>
            <a:pPr eaLnBrk="1">
              <a:spcBef>
                <a:spcPct val="0"/>
              </a:spcBef>
            </a:pPr>
            <a:r>
              <a:rPr lang="en-US" sz="2000" smtClean="0">
                <a:latin typeface="+mn-lt" charset="0"/>
                <a:ea typeface="+mn-ea" charset="0"/>
                <a:cs typeface="+mn-ea" charset="0"/>
              </a:rPr>
              <a:t>Correspond to C language implementation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3C71B6E-B4E5-2C4F-9979-9ACD8231E30A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24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99F0F3-04BC-2241-B2B0-F94DF4DC3A37}" type="slidenum">
              <a:rPr lang="en-US"/>
              <a:pPr/>
              <a:t>25</a:t>
            </a:fld>
            <a:endParaRPr lang="en-US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Python was written by people who have done a lot of programming &amp; debugging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9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</a:t>
            </a: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dimensional               module can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be referred to as a package     site-packages directory</a:t>
            </a: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02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D530C-B1D0-2049-A2A2-F5251EC42D7C}" type="slidenum">
              <a:rPr lang="en-US"/>
              <a:pPr/>
              <a:t>28</a:t>
            </a:fld>
            <a:endParaRPr lang="en-US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0128EE-C66B-D442-9D26-A98F1D348F3D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10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11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6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14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 = </a:t>
            </a:r>
            <a:r>
              <a:rPr lang="pl-PL" dirty="0" err="1" smtClean="0"/>
              <a:t>np.arange</a:t>
            </a:r>
            <a:r>
              <a:rPr lang="pl-PL" dirty="0" smtClean="0"/>
              <a:t>(15).</a:t>
            </a:r>
            <a:r>
              <a:rPr lang="pl-PL" dirty="0" err="1" smtClean="0"/>
              <a:t>reshape</a:t>
            </a:r>
            <a:r>
              <a:rPr lang="pl-PL" dirty="0" smtClean="0"/>
              <a:t>((5,3))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16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35388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, Pandas,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Dow Jones Industrial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help(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			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(3,5) 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28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create 3 rows, 5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default type is float64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6781800" y="3124200"/>
            <a:ext cx="685800" cy="5334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338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Array Access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Access order corresponding to printed order: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[row] [column]  index starts with 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a[0][2]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5.,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371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versus 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90688"/>
            <a:ext cx="9144000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Python lists: Very general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 = [1,2]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 = [[1,2],[3,4]]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 = [[1,2, ’duh’],[3,[4]]]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array([1,2])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y = array([[1,2],[3,4]])</a:t>
            </a:r>
          </a:p>
          <a:p>
            <a:pPr lvl="1"/>
            <a:r>
              <a:rPr lang="en-US" dirty="0" smtClean="0"/>
              <a:t>All rows must have same length, etc.</a:t>
            </a:r>
          </a:p>
          <a:p>
            <a:pPr lvl="1"/>
            <a:r>
              <a:rPr lang="en-US" dirty="0" smtClean="0"/>
              <a:t>All entries must have same data-type, e.g. all real or all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1-D Array</a:t>
            </a:r>
            <a:endParaRPr lang="en-US" sz="44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7" y="1416050"/>
            <a:ext cx="10172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4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2-D Matrix</a:t>
            </a:r>
            <a:endParaRPr lang="en-US" sz="44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00200"/>
            <a:ext cx="1013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0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5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a (5, 3) 2-d array / matrix with </a:t>
            </a:r>
            <a:r>
              <a:rPr lang="en-US" dirty="0" err="1" smtClean="0"/>
              <a:t>Numpy</a:t>
            </a:r>
            <a:r>
              <a:rPr lang="en-US" dirty="0" smtClean="0"/>
              <a:t> that looks like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24" y="2914420"/>
            <a:ext cx="2895600" cy="1447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7550" y="4710208"/>
            <a:ext cx="10515600" cy="90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Challenge: do it in 1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2" y="1716642"/>
            <a:ext cx="10160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(3, 3)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b =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b is a pointer to 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a.copy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 is a new 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b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True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Views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base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8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range(10, 20)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3.14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&gt; 15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(a &gt; 15).sum()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 by Index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range(10)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range(0, 1000, 100)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a[0] + b[0], a[1] + b[1] 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not row, column matrix product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 dirty="0">
                <a:solidFill>
                  <a:srgbClr val="D70000"/>
                </a:solidFill>
                <a:latin typeface="Calibri" charset="0"/>
                <a:ea typeface="DejaVu LGC Sans" charset="0"/>
                <a:cs typeface="DejaVu LGC Sans" charset="0"/>
              </a:rPr>
              <a:t>The 2 arrays must be the same shape.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philmui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/datascience2016fall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subsequent times (if you are not retaining any of your changes):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clean 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reset --hard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fetch --all</a:t>
            </a:r>
          </a:p>
        </p:txBody>
      </p:sp>
    </p:spTree>
    <p:extLst>
      <p:ext uri="{BB962C8B-B14F-4D97-AF65-F5344CB8AC3E}">
        <p14:creationId xmlns:p14="http://schemas.microsoft.com/office/powerpoint/2010/main" val="173556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Row, Column Matrix Product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numpy.dot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(a, b)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Dot product of 2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Matrix multiplication for 2D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5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Cross Product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zA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numpy.cross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xA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 </a:t>
            </a:r>
            <a:r>
              <a:rPr lang="en-US" sz="320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yA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Note:  we have been using </a:t>
            </a:r>
            <a:r>
              <a:rPr lang="en-US" sz="3200" i="1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numpy.</a:t>
            </a: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 functions</a:t>
            </a:r>
            <a:endParaRPr lang="en-US" sz="3200" dirty="0">
              <a:solidFill>
                <a:srgbClr val="008000"/>
              </a:solidFill>
              <a:latin typeface="+mj-lt"/>
              <a:ea typeface="DejaVu LGC Sans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6834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Shape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(2, 32, 16)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(4, 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4) </a:t>
            </a:r>
            <a:r>
              <a:rPr lang="en-US" sz="320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ndarray . method</a:t>
            </a:r>
            <a:endParaRPr lang="en-US" sz="3200" dirty="0">
              <a:solidFill>
                <a:srgbClr val="0000FF"/>
              </a:solidFill>
              <a:latin typeface="+mj-lt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		</a:t>
            </a:r>
            <a:r>
              <a:rPr lang="en-US" sz="3200">
                <a:solidFill>
                  <a:srgbClr val="0000FF"/>
                </a:solidFill>
                <a:latin typeface="Courier"/>
                <a:ea typeface="DejaVu LGC Sans" charset="0"/>
                <a:cs typeface="Courier"/>
              </a:rPr>
              <a:t>#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 ndarray attribute      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tuple (4, 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(2,32,16).reshape(8,2)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8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Diagonals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(1, 64, 64)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(8, 8)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numpy.triu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upper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0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latin typeface="Courier New" charset="0"/>
                <a:ea typeface="DejaVu LGC Sans" charset="0"/>
                <a:cs typeface="DejaVu LGC Sans" charset="0"/>
              </a:rPr>
              <a:t>numpy.tril</a:t>
            </a: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lower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main diagonal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1)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above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-1)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below</a:t>
            </a:r>
          </a:p>
        </p:txBody>
      </p:sp>
    </p:spTree>
    <p:extLst>
      <p:ext uri="{BB962C8B-B14F-4D97-AF65-F5344CB8AC3E}">
        <p14:creationId xmlns:p14="http://schemas.microsoft.com/office/powerpoint/2010/main" val="138010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Data Types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1600201"/>
            <a:ext cx="9142413" cy="504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numpy.float64  is the default type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float32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int8, int16, int32,  int64,  uint8, uint16, uint32, uint64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complex64, complex128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-  True or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a.dtype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   shows type of data in 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&gt;&gt;&gt; help(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numpy.ndarray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) </a:t>
            </a:r>
            <a:r>
              <a:rPr lang="en-US" sz="3200" dirty="0">
                <a:solidFill>
                  <a:srgbClr val="3366FF"/>
                </a:solidFill>
                <a:latin typeface="Calibri" charset="0"/>
                <a:ea typeface="DejaVu LGC Sans" charset="0"/>
                <a:cs typeface="DejaVu LGC Sans" charset="0"/>
              </a:rPr>
              <a:t># Parameters 																						Attributes</a:t>
            </a:r>
          </a:p>
        </p:txBody>
      </p:sp>
    </p:spTree>
    <p:extLst>
      <p:ext uri="{BB962C8B-B14F-4D97-AF65-F5344CB8AC3E}">
        <p14:creationId xmlns:p14="http://schemas.microsoft.com/office/powerpoint/2010/main" val="168674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981201" y="1600201"/>
            <a:ext cx="8228013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range(12)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(2,6)   </a:t>
            </a:r>
            <a:r>
              <a:rPr lang="en-US" sz="27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2 rows, 6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a[1][5] contains 11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a[1, 5]  is equivalent, more efficient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Multi-Dimensional Indexing</a:t>
            </a:r>
          </a:p>
        </p:txBody>
      </p:sp>
    </p:spTree>
    <p:extLst>
      <p:ext uri="{BB962C8B-B14F-4D97-AF65-F5344CB8AC3E}">
        <p14:creationId xmlns:p14="http://schemas.microsoft.com/office/powerpoint/2010/main" val="33666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828800" y="1600201"/>
            <a:ext cx="85344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(range(0, 100, 10))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r>
              <a:rPr lang="en-US" sz="24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Array([ 0, 10, 20, 30, 40, 50, 60, 70, 80, 90])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8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a[2:4] contains 20,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a[-4 : -1] contains 60, 70, 80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A400"/>
                </a:solidFill>
                <a:latin typeface="Calibri" charset="0"/>
                <a:ea typeface="DejaVu LGC Sans" charset="0"/>
                <a:cs typeface="DejaVu LGC Sans" charset="0"/>
              </a:rPr>
              <a:t>Slicing returns ndarray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</a:t>
            </a: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20964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981200" y="1600201"/>
            <a:ext cx="9144000" cy="491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(range(64)).reshape(8,8)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a[3, 4]  contains 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asub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a[3:5,  4:6]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Very useful for looking at data &amp; debugging.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a[:,2]  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 </a:t>
            </a:r>
            <a:r>
              <a:rPr lang="en-US" sz="3200" dirty="0" smtClean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all rows, column 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"/>
                <a:ea typeface="DejaVu LGC Sans" charset="0"/>
                <a:cs typeface="Courier"/>
              </a:rPr>
              <a:t>a[3, 2:5] 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row 3, columns 2 and 3 and 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</a:t>
            </a: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61749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Stuff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a.min()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a.max()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a.round()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a.var()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a.std()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Organize Arrays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14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Make a list of arrays named a, b, and c: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 = [ a, b, c]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(w)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length of list is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w[1].max()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use array method</a:t>
            </a:r>
          </a:p>
        </p:txBody>
      </p:sp>
    </p:spTree>
    <p:extLst>
      <p:ext uri="{BB962C8B-B14F-4D97-AF65-F5344CB8AC3E}">
        <p14:creationId xmlns:p14="http://schemas.microsoft.com/office/powerpoint/2010/main" val="833855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</a:t>
            </a:r>
          </a:p>
          <a:p>
            <a:r>
              <a:rPr lang="en-US" dirty="0" smtClean="0"/>
              <a:t>Help everyone to be able to 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fetch --all</a:t>
            </a:r>
            <a:r>
              <a:rPr lang="en-US" dirty="0" smtClean="0"/>
              <a:t>” for their individual course repo</a:t>
            </a:r>
          </a:p>
          <a:p>
            <a:r>
              <a:rPr lang="en-US" dirty="0" smtClean="0"/>
              <a:t>Help everyone in your group to run Lecture 02’s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tweetering.py</a:t>
            </a:r>
            <a:r>
              <a:rPr lang="en-US" dirty="0" smtClean="0"/>
              <a:t>” on all real-time tweets containing either:</a:t>
            </a:r>
          </a:p>
          <a:p>
            <a:pPr lvl="1">
              <a:buFont typeface="CambriaMath" charset="0"/>
              <a:buChar char="⎯"/>
            </a:pPr>
            <a:r>
              <a:rPr lang="en-US" dirty="0" smtClean="0"/>
              <a:t>“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trump</a:t>
            </a:r>
            <a:r>
              <a:rPr lang="en-US" dirty="0" smtClean="0"/>
              <a:t>”</a:t>
            </a:r>
          </a:p>
          <a:p>
            <a:pPr lvl="1">
              <a:buFont typeface="CambriaMath" charset="0"/>
              <a:buChar char="⎯"/>
            </a:pPr>
            <a:r>
              <a:rPr lang="en-US" dirty="0" smtClean="0"/>
              <a:t>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clinton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268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Use native “list comprehension” from Python: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58479"/>
            <a:ext cx="10121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conditional logic: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33327"/>
            <a:ext cx="1012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Conditional Logic with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8" y="2448479"/>
            <a:ext cx="10160000" cy="2565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148816"/>
            <a:ext cx="10515600" cy="139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 smtClean="0"/>
              <a:t>Works with vectors / arrays / list by default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 smtClean="0"/>
              <a:t>Fast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18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b="1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Exercise</a:t>
            </a:r>
          </a:p>
          <a:p>
            <a:r>
              <a:rPr lang="en-US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2880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: pandas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Index,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main Series </a:t>
            </a:r>
            <a:r>
              <a:rPr lang="en-US" dirty="0" err="1" smtClean="0"/>
              <a:t>attribues</a:t>
            </a:r>
            <a:r>
              <a:rPr lang="en-US" dirty="0" smtClean="0"/>
              <a:t>: Index,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51000"/>
            <a:ext cx="10147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Exercise</a:t>
            </a:r>
          </a:p>
          <a:p>
            <a:r>
              <a:rPr lang="en-US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2141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3000"/>
            <a:ext cx="10198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5400"/>
            <a:ext cx="10198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scalar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690688"/>
            <a:ext cx="10223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table in pandas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301"/>
            <a:ext cx="1018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table in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2775"/>
            <a:ext cx="1017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 of lists with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3832"/>
            <a:ext cx="101727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1889"/>
            <a:ext cx="101727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648200"/>
            <a:ext cx="1019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7500"/>
            <a:ext cx="10198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574800"/>
            <a:ext cx="1018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b="1" dirty="0" smtClean="0"/>
              <a:t>Finance</a:t>
            </a:r>
          </a:p>
          <a:p>
            <a:r>
              <a:rPr lang="en-US" dirty="0" smtClean="0"/>
              <a:t>Group Exercise</a:t>
            </a:r>
          </a:p>
          <a:p>
            <a:r>
              <a:rPr lang="en-US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438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Numpy</a:t>
            </a:r>
            <a:endParaRPr lang="en-US" b="1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Exercise</a:t>
            </a:r>
          </a:p>
          <a:p>
            <a:r>
              <a:rPr lang="en-US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719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Yahoo Finance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3" y="2049616"/>
            <a:ext cx="8915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21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as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4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as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74"/>
            <a:ext cx="8991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stocks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910"/>
            <a:ext cx="899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9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Dow Jones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</a:t>
            </a:r>
          </a:p>
          <a:p>
            <a:r>
              <a:rPr lang="en-US" b="1" dirty="0" smtClean="0"/>
              <a:t>Exercise 1</a:t>
            </a:r>
            <a:r>
              <a:rPr lang="en-US" dirty="0" smtClean="0"/>
              <a:t>: find list of all Dow Jones component stock tickers</a:t>
            </a:r>
          </a:p>
          <a:p>
            <a:r>
              <a:rPr lang="en-US" b="1" dirty="0" smtClean="0"/>
              <a:t>Exercise 2</a:t>
            </a:r>
            <a:r>
              <a:rPr lang="en-US" dirty="0" smtClean="0"/>
              <a:t>: search &amp; discuss how the Dow Jones component stock values are related to the Dow Jones Industrial Index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16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Dow Jones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0" y="0"/>
            <a:ext cx="8521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Items are all the same type.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Contiguous data storage in memory of items.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Considerably faster than lists.</a:t>
            </a:r>
            <a:endParaRPr lang="en-US" sz="3200" dirty="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Class with data and methods (subroutines).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79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help(numpy.ndarray)      # class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help(numpy.array)           # 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144429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1077</Words>
  <Application>Microsoft Macintosh PowerPoint</Application>
  <PresentationFormat>Widescreen</PresentationFormat>
  <Paragraphs>290</Paragraphs>
  <Slides>55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CambriaMath</vt:lpstr>
      <vt:lpstr>Courier</vt:lpstr>
      <vt:lpstr>Courier New</vt:lpstr>
      <vt:lpstr>DejaVu LGC Sans</vt:lpstr>
      <vt:lpstr>Office Theme</vt:lpstr>
      <vt:lpstr>Numpy, Pandas, &amp; Dow Jones Industrial Index</vt:lpstr>
      <vt:lpstr>Git Update</vt:lpstr>
      <vt:lpstr>Groups</vt:lpstr>
      <vt:lpstr>Agenda</vt:lpstr>
      <vt:lpstr>Agenda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arrays versus Python lists</vt:lpstr>
      <vt:lpstr>PowerPoint Presentation</vt:lpstr>
      <vt:lpstr>PowerPoint Presentation</vt:lpstr>
      <vt:lpstr>Group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Logic with NumPy</vt:lpstr>
      <vt:lpstr>Conditional Logic with NumPy</vt:lpstr>
      <vt:lpstr>Why Conditional Logic with NumPy?</vt:lpstr>
      <vt:lpstr>EXERCISE</vt:lpstr>
      <vt:lpstr>Pandas</vt:lpstr>
      <vt:lpstr>Agenda</vt:lpstr>
      <vt:lpstr>Pandas</vt:lpstr>
      <vt:lpstr>Series : pandas 1-D vectors</vt:lpstr>
      <vt:lpstr>Series: Index, Values</vt:lpstr>
      <vt:lpstr>Series: element selection</vt:lpstr>
      <vt:lpstr>Series: membership</vt:lpstr>
      <vt:lpstr>Series: element filtering</vt:lpstr>
      <vt:lpstr>Series: scalar operations</vt:lpstr>
      <vt:lpstr>DataFrame: table in pandas</vt:lpstr>
      <vt:lpstr>DataFrame: table in pandas</vt:lpstr>
      <vt:lpstr>DataFrame: columns of lists with indices</vt:lpstr>
      <vt:lpstr>DataFrame: columns</vt:lpstr>
      <vt:lpstr>DataFrame: inserting data</vt:lpstr>
      <vt:lpstr>DataFrame: inserting data</vt:lpstr>
      <vt:lpstr>Agenda</vt:lpstr>
      <vt:lpstr>Getting Yahoo Finance Data</vt:lpstr>
      <vt:lpstr>Stock data as DataFrame</vt:lpstr>
      <vt:lpstr>Stock data as DataFrame</vt:lpstr>
      <vt:lpstr>Correlation among stocks</vt:lpstr>
      <vt:lpstr>Group Exercise: Dow Jones</vt:lpstr>
      <vt:lpstr>Assignment: Dow Jones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15</cp:revision>
  <cp:lastPrinted>2016-07-23T19:03:46Z</cp:lastPrinted>
  <dcterms:created xsi:type="dcterms:W3CDTF">2016-07-23T16:13:53Z</dcterms:created>
  <dcterms:modified xsi:type="dcterms:W3CDTF">2016-10-08T18:58:24Z</dcterms:modified>
</cp:coreProperties>
</file>