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256" r:id="rId2"/>
    <p:sldId id="312" r:id="rId3"/>
    <p:sldId id="313" r:id="rId4"/>
    <p:sldId id="311" r:id="rId5"/>
    <p:sldId id="307" r:id="rId6"/>
    <p:sldId id="267" r:id="rId7"/>
    <p:sldId id="258" r:id="rId8"/>
    <p:sldId id="257" r:id="rId9"/>
    <p:sldId id="259" r:id="rId10"/>
    <p:sldId id="260" r:id="rId11"/>
    <p:sldId id="261" r:id="rId12"/>
    <p:sldId id="262" r:id="rId13"/>
    <p:sldId id="263" r:id="rId14"/>
    <p:sldId id="264" r:id="rId15"/>
    <p:sldId id="265" r:id="rId16"/>
    <p:sldId id="266" r:id="rId17"/>
    <p:sldId id="268" r:id="rId18"/>
    <p:sldId id="306" r:id="rId19"/>
    <p:sldId id="308" r:id="rId20"/>
    <p:sldId id="309" r:id="rId21"/>
    <p:sldId id="310" r:id="rId22"/>
    <p:sldId id="305" r:id="rId23"/>
    <p:sldId id="271" r:id="rId24"/>
    <p:sldId id="273" r:id="rId25"/>
    <p:sldId id="272" r:id="rId26"/>
    <p:sldId id="275" r:id="rId27"/>
    <p:sldId id="276" r:id="rId28"/>
    <p:sldId id="277" r:id="rId29"/>
    <p:sldId id="278" r:id="rId30"/>
    <p:sldId id="279" r:id="rId31"/>
    <p:sldId id="274" r:id="rId32"/>
    <p:sldId id="280" r:id="rId33"/>
    <p:sldId id="288" r:id="rId34"/>
    <p:sldId id="289" r:id="rId35"/>
    <p:sldId id="290" r:id="rId36"/>
    <p:sldId id="291" r:id="rId37"/>
    <p:sldId id="292" r:id="rId38"/>
    <p:sldId id="293" r:id="rId39"/>
    <p:sldId id="294" r:id="rId40"/>
    <p:sldId id="282" r:id="rId41"/>
    <p:sldId id="269" r:id="rId42"/>
    <p:sldId id="295" r:id="rId43"/>
    <p:sldId id="299" r:id="rId44"/>
    <p:sldId id="300" r:id="rId45"/>
    <p:sldId id="302" r:id="rId46"/>
    <p:sldId id="301" r:id="rId47"/>
    <p:sldId id="304" r:id="rId48"/>
    <p:sldId id="303" r:id="rId49"/>
    <p:sldId id="270" r:id="rId50"/>
    <p:sldId id="296" r:id="rId51"/>
    <p:sldId id="297" r:id="rId52"/>
    <p:sldId id="29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54"/>
    <p:restoredTop sz="94640"/>
  </p:normalViewPr>
  <p:slideViewPr>
    <p:cSldViewPr snapToGrid="0" snapToObjects="1">
      <p:cViewPr varScale="1">
        <p:scale>
          <a:sx n="90" d="100"/>
          <a:sy n="90" d="100"/>
        </p:scale>
        <p:origin x="232"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110AA0-073B-124F-B5C8-75377A6828EF}" type="datetimeFigureOut">
              <a:rPr lang="en-US" smtClean="0"/>
              <a:t>11/5/16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06339-9F8B-484B-8876-D00551FA03E3}" type="slidenum">
              <a:rPr lang="en-US" smtClean="0"/>
              <a:t>‹#›</a:t>
            </a:fld>
            <a:endParaRPr lang="en-US"/>
          </a:p>
        </p:txBody>
      </p:sp>
    </p:spTree>
    <p:extLst>
      <p:ext uri="{BB962C8B-B14F-4D97-AF65-F5344CB8AC3E}">
        <p14:creationId xmlns:p14="http://schemas.microsoft.com/office/powerpoint/2010/main" val="671170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0E3593-F798-EB45-81F1-05D1F8BD3BD0}" type="datetimeFigureOut">
              <a:rPr lang="en-US" smtClean="0"/>
              <a:t>11/5/16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467825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E3593-F798-EB45-81F1-05D1F8BD3BD0}" type="datetimeFigureOut">
              <a:rPr lang="en-US" smtClean="0"/>
              <a:t>11/5/16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1225590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E3593-F798-EB45-81F1-05D1F8BD3BD0}" type="datetimeFigureOut">
              <a:rPr lang="en-US" smtClean="0"/>
              <a:t>11/5/16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1984749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E3593-F798-EB45-81F1-05D1F8BD3BD0}" type="datetimeFigureOut">
              <a:rPr lang="en-US" smtClean="0"/>
              <a:t>11/5/16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64325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0E3593-F798-EB45-81F1-05D1F8BD3BD0}" type="datetimeFigureOut">
              <a:rPr lang="en-US" smtClean="0"/>
              <a:t>11/5/16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1640490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0E3593-F798-EB45-81F1-05D1F8BD3BD0}" type="datetimeFigureOut">
              <a:rPr lang="en-US" smtClean="0"/>
              <a:t>11/5/16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173642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0E3593-F798-EB45-81F1-05D1F8BD3BD0}" type="datetimeFigureOut">
              <a:rPr lang="en-US" smtClean="0"/>
              <a:t>11/5/16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212640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0E3593-F798-EB45-81F1-05D1F8BD3BD0}" type="datetimeFigureOut">
              <a:rPr lang="en-US" smtClean="0"/>
              <a:t>11/5/16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2140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0E3593-F798-EB45-81F1-05D1F8BD3BD0}" type="datetimeFigureOut">
              <a:rPr lang="en-US" smtClean="0"/>
              <a:t>11/5/16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1199058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0E3593-F798-EB45-81F1-05D1F8BD3BD0}" type="datetimeFigureOut">
              <a:rPr lang="en-US" smtClean="0"/>
              <a:t>11/5/16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594456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0E3593-F798-EB45-81F1-05D1F8BD3BD0}" type="datetimeFigureOut">
              <a:rPr lang="en-US" smtClean="0"/>
              <a:t>11/5/16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9288560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0E3593-F798-EB45-81F1-05D1F8BD3BD0}" type="datetimeFigureOut">
              <a:rPr lang="en-US" smtClean="0"/>
              <a:t>11/5/16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8BBCD-FE76-944A-A13D-0B3EE5CF4A9C}" type="slidenum">
              <a:rPr lang="en-US" smtClean="0"/>
              <a:t>‹#›</a:t>
            </a:fld>
            <a:endParaRPr lang="en-US"/>
          </a:p>
        </p:txBody>
      </p:sp>
    </p:spTree>
    <p:extLst>
      <p:ext uri="{BB962C8B-B14F-4D97-AF65-F5344CB8AC3E}">
        <p14:creationId xmlns:p14="http://schemas.microsoft.com/office/powerpoint/2010/main" val="1830889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visualizations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99277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a:t>
            </a:r>
            <a:r>
              <a:rPr lang="en-US" dirty="0" err="1" smtClean="0"/>
              <a:t>matplotlib</a:t>
            </a:r>
            <a:r>
              <a:rPr lang="en-US" dirty="0" smtClean="0"/>
              <a:t> plot</a:t>
            </a:r>
            <a:endParaRPr lang="en-US" dirty="0"/>
          </a:p>
        </p:txBody>
      </p:sp>
      <p:sp>
        <p:nvSpPr>
          <p:cNvPr id="3" name="Content Placeholder 2"/>
          <p:cNvSpPr>
            <a:spLocks noGrp="1"/>
          </p:cNvSpPr>
          <p:nvPr>
            <p:ph idx="1"/>
          </p:nvPr>
        </p:nvSpPr>
        <p:spPr>
          <a:xfrm>
            <a:off x="838200" y="1559860"/>
            <a:ext cx="10515600" cy="5298140"/>
          </a:xfrm>
        </p:spPr>
        <p:txBody>
          <a:bodyPr>
            <a:normAutofit fontScale="92500" lnSpcReduction="20000"/>
          </a:bodyPr>
          <a:lstStyle/>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numpy</a:t>
            </a:r>
            <a:r>
              <a:rPr lang="en-US" dirty="0" smtClean="0">
                <a:solidFill>
                  <a:schemeClr val="bg1">
                    <a:lumMod val="75000"/>
                  </a:schemeClr>
                </a:solidFill>
                <a:latin typeface="Courier New" charset="0"/>
                <a:ea typeface="Courier New" charset="0"/>
                <a:cs typeface="Courier New" charset="0"/>
              </a:rPr>
              <a:t> as np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matplotlib.pyplot</a:t>
            </a:r>
            <a:r>
              <a:rPr lang="en-US" dirty="0" smtClean="0">
                <a:solidFill>
                  <a:schemeClr val="bg1">
                    <a:lumMod val="75000"/>
                  </a:schemeClr>
                </a:solidFill>
                <a:latin typeface="Courier New" charset="0"/>
                <a:ea typeface="Courier New" charset="0"/>
                <a:cs typeface="Courier New" charset="0"/>
              </a:rPr>
              <a:t> as </a:t>
            </a:r>
            <a:r>
              <a:rPr lang="en-US" dirty="0" err="1" smtClean="0">
                <a:solidFill>
                  <a:schemeClr val="bg1">
                    <a:lumMod val="75000"/>
                  </a:schemeClr>
                </a:solidFill>
                <a:latin typeface="Courier New" charset="0"/>
                <a:ea typeface="Courier New" charset="0"/>
                <a:cs typeface="Courier New" charset="0"/>
              </a:rPr>
              <a:t>plt</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x1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(0.0, 5.0)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x2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(0.0, 2.0)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y1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x1) * </a:t>
            </a:r>
            <a:r>
              <a:rPr lang="en-US" dirty="0" err="1" smtClean="0">
                <a:solidFill>
                  <a:schemeClr val="bg1">
                    <a:lumMod val="75000"/>
                  </a:schemeClr>
                </a:solidFill>
                <a:latin typeface="Courier New" charset="0"/>
                <a:ea typeface="Courier New" charset="0"/>
                <a:cs typeface="Courier New" charset="0"/>
              </a:rPr>
              <a:t>np.exp</a:t>
            </a:r>
            <a:r>
              <a:rPr lang="en-US" dirty="0" smtClean="0">
                <a:solidFill>
                  <a:schemeClr val="bg1">
                    <a:lumMod val="75000"/>
                  </a:schemeClr>
                </a:solidFill>
                <a:latin typeface="Courier New" charset="0"/>
                <a:ea typeface="Courier New" charset="0"/>
                <a:cs typeface="Courier New" charset="0"/>
              </a:rPr>
              <a:t>(-x1)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y2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(2, 1, 1)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(x1, y1, '</a:t>
            </a:r>
            <a:r>
              <a:rPr lang="en-US" dirty="0" err="1" smtClean="0">
                <a:solidFill>
                  <a:schemeClr val="bg1">
                    <a:lumMod val="75000"/>
                  </a:schemeClr>
                </a:solidFill>
                <a:latin typeface="Courier New" charset="0"/>
                <a:ea typeface="Courier New" charset="0"/>
                <a:cs typeface="Courier New" charset="0"/>
              </a:rPr>
              <a:t>ko</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plt.title</a:t>
            </a:r>
            <a:r>
              <a:rPr lang="en-US" dirty="0" smtClean="0">
                <a:solidFill>
                  <a:schemeClr val="bg1">
                    <a:lumMod val="75000"/>
                  </a:schemeClr>
                </a:solidFill>
                <a:latin typeface="Courier New" charset="0"/>
                <a:ea typeface="Courier New" charset="0"/>
                <a:cs typeface="Courier New" charset="0"/>
              </a:rPr>
              <a:t>('A tale of 2 subplots')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('Damped oscillation')</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(x2, y2, 'r.-')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plt.xlabel</a:t>
            </a:r>
            <a:r>
              <a:rPr lang="en-US" dirty="0" smtClean="0">
                <a:solidFill>
                  <a:schemeClr val="bg1">
                    <a:lumMod val="75000"/>
                  </a:schemeClr>
                </a:solidFill>
                <a:latin typeface="Courier New" charset="0"/>
                <a:ea typeface="Courier New" charset="0"/>
                <a:cs typeface="Courier New" charset="0"/>
              </a:rPr>
              <a:t>('time (s)')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('Undamped')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plt.show</a:t>
            </a:r>
            <a:r>
              <a:rPr lang="en-US" dirty="0" smtClean="0">
                <a:solidFill>
                  <a:schemeClr val="bg1">
                    <a:lumMod val="75000"/>
                  </a:schemeClr>
                </a:solidFill>
                <a:latin typeface="Courier New" charset="0"/>
                <a:ea typeface="Courier New" charset="0"/>
                <a:cs typeface="Courier New" charset="0"/>
              </a:rPr>
              <a:t>()</a:t>
            </a:r>
            <a:endParaRPr lang="en-US"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490005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2 x-axis ranges in linear space</a:t>
            </a:r>
            <a:endParaRPr lang="en-US" dirty="0"/>
          </a:p>
        </p:txBody>
      </p:sp>
      <p:sp>
        <p:nvSpPr>
          <p:cNvPr id="3" name="Content Placeholder 2"/>
          <p:cNvSpPr>
            <a:spLocks noGrp="1"/>
          </p:cNvSpPr>
          <p:nvPr>
            <p:ph idx="1"/>
          </p:nvPr>
        </p:nvSpPr>
        <p:spPr>
          <a:xfrm>
            <a:off x="838200" y="1559860"/>
            <a:ext cx="10515600" cy="5298140"/>
          </a:xfrm>
        </p:spPr>
        <p:txBody>
          <a:bodyPr>
            <a:normAutofit fontScale="92500" lnSpcReduction="20000"/>
          </a:bodyPr>
          <a:lstStyle/>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numpy</a:t>
            </a:r>
            <a:r>
              <a:rPr lang="en-US" dirty="0" smtClean="0">
                <a:solidFill>
                  <a:schemeClr val="bg1">
                    <a:lumMod val="75000"/>
                  </a:schemeClr>
                </a:solidFill>
                <a:latin typeface="Courier New" charset="0"/>
                <a:ea typeface="Courier New" charset="0"/>
                <a:cs typeface="Courier New" charset="0"/>
              </a:rPr>
              <a:t> as np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matplotlib.pyplot</a:t>
            </a:r>
            <a:r>
              <a:rPr lang="en-US" dirty="0" smtClean="0">
                <a:solidFill>
                  <a:schemeClr val="bg1">
                    <a:lumMod val="75000"/>
                  </a:schemeClr>
                </a:solidFill>
                <a:latin typeface="Courier New" charset="0"/>
                <a:ea typeface="Courier New" charset="0"/>
                <a:cs typeface="Courier New" charset="0"/>
              </a:rPr>
              <a:t> as </a:t>
            </a:r>
            <a:r>
              <a:rPr lang="en-US" dirty="0" err="1" smtClean="0">
                <a:solidFill>
                  <a:schemeClr val="bg1">
                    <a:lumMod val="75000"/>
                  </a:schemeClr>
                </a:solidFill>
                <a:latin typeface="Courier New" charset="0"/>
                <a:ea typeface="Courier New" charset="0"/>
                <a:cs typeface="Courier New" charset="0"/>
              </a:rPr>
              <a:t>plt</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smtClean="0">
                <a:latin typeface="Courier New" charset="0"/>
                <a:ea typeface="Courier New" charset="0"/>
                <a:cs typeface="Courier New" charset="0"/>
              </a:rPr>
              <a:t>x1 = </a:t>
            </a:r>
            <a:r>
              <a:rPr lang="en-US" dirty="0" err="1" smtClean="0">
                <a:latin typeface="Courier New" charset="0"/>
                <a:ea typeface="Courier New" charset="0"/>
                <a:cs typeface="Courier New" charset="0"/>
              </a:rPr>
              <a:t>np.linspace</a:t>
            </a:r>
            <a:r>
              <a:rPr lang="en-US" dirty="0" smtClean="0">
                <a:latin typeface="Courier New" charset="0"/>
                <a:ea typeface="Courier New" charset="0"/>
                <a:cs typeface="Courier New" charset="0"/>
              </a:rPr>
              <a:t>(0.0, 5.0) </a:t>
            </a:r>
          </a:p>
          <a:p>
            <a:pPr marL="0" indent="0">
              <a:lnSpc>
                <a:spcPct val="100000"/>
              </a:lnSpc>
              <a:spcBef>
                <a:spcPts val="0"/>
              </a:spcBef>
              <a:buNone/>
            </a:pPr>
            <a:r>
              <a:rPr lang="en-US" dirty="0" smtClean="0">
                <a:latin typeface="Courier New" charset="0"/>
                <a:ea typeface="Courier New" charset="0"/>
                <a:cs typeface="Courier New" charset="0"/>
              </a:rPr>
              <a:t>x2 = </a:t>
            </a:r>
            <a:r>
              <a:rPr lang="en-US" dirty="0" err="1" smtClean="0">
                <a:latin typeface="Courier New" charset="0"/>
                <a:ea typeface="Courier New" charset="0"/>
                <a:cs typeface="Courier New" charset="0"/>
              </a:rPr>
              <a:t>np.linspace</a:t>
            </a:r>
            <a:r>
              <a:rPr lang="en-US" dirty="0" smtClean="0">
                <a:latin typeface="Courier New" charset="0"/>
                <a:ea typeface="Courier New" charset="0"/>
                <a:cs typeface="Courier New" charset="0"/>
              </a:rPr>
              <a:t>(0.0, 2.0)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y1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x1) * </a:t>
            </a:r>
            <a:r>
              <a:rPr lang="en-US" dirty="0" err="1" smtClean="0">
                <a:solidFill>
                  <a:schemeClr val="bg1">
                    <a:lumMod val="75000"/>
                  </a:schemeClr>
                </a:solidFill>
                <a:latin typeface="Courier New" charset="0"/>
                <a:ea typeface="Courier New" charset="0"/>
                <a:cs typeface="Courier New" charset="0"/>
              </a:rPr>
              <a:t>np.exp</a:t>
            </a:r>
            <a:r>
              <a:rPr lang="en-US" dirty="0" smtClean="0">
                <a:solidFill>
                  <a:schemeClr val="bg1">
                    <a:lumMod val="75000"/>
                  </a:schemeClr>
                </a:solidFill>
                <a:latin typeface="Courier New" charset="0"/>
                <a:ea typeface="Courier New" charset="0"/>
                <a:cs typeface="Courier New" charset="0"/>
              </a:rPr>
              <a:t>(-x1)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y2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(2, 1, 1)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(x1, y1, '</a:t>
            </a:r>
            <a:r>
              <a:rPr lang="en-US" dirty="0" err="1" smtClean="0">
                <a:solidFill>
                  <a:schemeClr val="bg1">
                    <a:lumMod val="75000"/>
                  </a:schemeClr>
                </a:solidFill>
                <a:latin typeface="Courier New" charset="0"/>
                <a:ea typeface="Courier New" charset="0"/>
                <a:cs typeface="Courier New" charset="0"/>
              </a:rPr>
              <a:t>ko</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plt.title</a:t>
            </a:r>
            <a:r>
              <a:rPr lang="en-US" dirty="0" smtClean="0">
                <a:solidFill>
                  <a:schemeClr val="bg1">
                    <a:lumMod val="75000"/>
                  </a:schemeClr>
                </a:solidFill>
                <a:latin typeface="Courier New" charset="0"/>
                <a:ea typeface="Courier New" charset="0"/>
                <a:cs typeface="Courier New" charset="0"/>
              </a:rPr>
              <a:t>('A tale of 2 subplots')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('Damped oscillation')</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(x2, y2, 'r.-')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plt.xlabel</a:t>
            </a:r>
            <a:r>
              <a:rPr lang="en-US" dirty="0" smtClean="0">
                <a:solidFill>
                  <a:schemeClr val="bg1">
                    <a:lumMod val="75000"/>
                  </a:schemeClr>
                </a:solidFill>
                <a:latin typeface="Courier New" charset="0"/>
                <a:ea typeface="Courier New" charset="0"/>
                <a:cs typeface="Courier New" charset="0"/>
              </a:rPr>
              <a:t>('time (s)')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('Undamped')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plt.show</a:t>
            </a:r>
            <a:r>
              <a:rPr lang="en-US" dirty="0" smtClean="0">
                <a:solidFill>
                  <a:schemeClr val="bg1">
                    <a:lumMod val="75000"/>
                  </a:schemeClr>
                </a:solidFill>
                <a:latin typeface="Courier New" charset="0"/>
                <a:ea typeface="Courier New" charset="0"/>
                <a:cs typeface="Courier New" charset="0"/>
              </a:rPr>
              <a:t>()</a:t>
            </a:r>
            <a:endParaRPr lang="en-US"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1508763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2 sinusoidal functions</a:t>
            </a:r>
            <a:endParaRPr lang="en-US" dirty="0"/>
          </a:p>
        </p:txBody>
      </p:sp>
      <p:sp>
        <p:nvSpPr>
          <p:cNvPr id="3" name="Content Placeholder 2"/>
          <p:cNvSpPr>
            <a:spLocks noGrp="1"/>
          </p:cNvSpPr>
          <p:nvPr>
            <p:ph idx="1"/>
          </p:nvPr>
        </p:nvSpPr>
        <p:spPr>
          <a:xfrm>
            <a:off x="838200" y="1559860"/>
            <a:ext cx="10515600" cy="5298140"/>
          </a:xfrm>
        </p:spPr>
        <p:txBody>
          <a:bodyPr>
            <a:normAutofit fontScale="92500" lnSpcReduction="20000"/>
          </a:bodyPr>
          <a:lstStyle/>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numpy</a:t>
            </a:r>
            <a:r>
              <a:rPr lang="en-US" dirty="0" smtClean="0">
                <a:solidFill>
                  <a:schemeClr val="bg1">
                    <a:lumMod val="75000"/>
                  </a:schemeClr>
                </a:solidFill>
                <a:latin typeface="Courier New" charset="0"/>
                <a:ea typeface="Courier New" charset="0"/>
                <a:cs typeface="Courier New" charset="0"/>
              </a:rPr>
              <a:t> as np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matplotlib.pyplot</a:t>
            </a:r>
            <a:r>
              <a:rPr lang="en-US" dirty="0" smtClean="0">
                <a:solidFill>
                  <a:schemeClr val="bg1">
                    <a:lumMod val="75000"/>
                  </a:schemeClr>
                </a:solidFill>
                <a:latin typeface="Courier New" charset="0"/>
                <a:ea typeface="Courier New" charset="0"/>
                <a:cs typeface="Courier New" charset="0"/>
              </a:rPr>
              <a:t> as </a:t>
            </a:r>
            <a:r>
              <a:rPr lang="en-US" dirty="0" err="1" smtClean="0">
                <a:solidFill>
                  <a:schemeClr val="bg1">
                    <a:lumMod val="75000"/>
                  </a:schemeClr>
                </a:solidFill>
                <a:latin typeface="Courier New" charset="0"/>
                <a:ea typeface="Courier New" charset="0"/>
                <a:cs typeface="Courier New" charset="0"/>
              </a:rPr>
              <a:t>plt</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x1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(0.0, 5.0)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x2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(0.0, 2.0) </a:t>
            </a:r>
          </a:p>
          <a:p>
            <a:pPr marL="0" indent="0">
              <a:lnSpc>
                <a:spcPct val="100000"/>
              </a:lnSpc>
              <a:spcBef>
                <a:spcPts val="0"/>
              </a:spcBef>
              <a:buNone/>
            </a:pPr>
            <a:r>
              <a:rPr lang="en-US" dirty="0" smtClean="0">
                <a:latin typeface="Courier New" charset="0"/>
                <a:ea typeface="Courier New" charset="0"/>
                <a:cs typeface="Courier New" charset="0"/>
              </a:rPr>
              <a:t>y1 = </a:t>
            </a:r>
            <a:r>
              <a:rPr lang="en-US" dirty="0" err="1" smtClean="0">
                <a:latin typeface="Courier New" charset="0"/>
                <a:ea typeface="Courier New" charset="0"/>
                <a:cs typeface="Courier New" charset="0"/>
              </a:rPr>
              <a:t>np.cos</a:t>
            </a:r>
            <a:r>
              <a:rPr lang="en-US" dirty="0" smtClean="0">
                <a:latin typeface="Courier New" charset="0"/>
                <a:ea typeface="Courier New" charset="0"/>
                <a:cs typeface="Courier New" charset="0"/>
              </a:rPr>
              <a:t>(2 * </a:t>
            </a:r>
            <a:r>
              <a:rPr lang="en-US" dirty="0" err="1" smtClean="0">
                <a:latin typeface="Courier New" charset="0"/>
                <a:ea typeface="Courier New" charset="0"/>
                <a:cs typeface="Courier New" charset="0"/>
              </a:rPr>
              <a:t>np.pi</a:t>
            </a:r>
            <a:r>
              <a:rPr lang="en-US" dirty="0" smtClean="0">
                <a:latin typeface="Courier New" charset="0"/>
                <a:ea typeface="Courier New" charset="0"/>
                <a:cs typeface="Courier New" charset="0"/>
              </a:rPr>
              <a:t> * x1) * </a:t>
            </a:r>
            <a:r>
              <a:rPr lang="en-US" dirty="0" err="1" smtClean="0">
                <a:latin typeface="Courier New" charset="0"/>
                <a:ea typeface="Courier New" charset="0"/>
                <a:cs typeface="Courier New" charset="0"/>
              </a:rPr>
              <a:t>np.exp</a:t>
            </a:r>
            <a:r>
              <a:rPr lang="en-US" dirty="0" smtClean="0">
                <a:latin typeface="Courier New" charset="0"/>
                <a:ea typeface="Courier New" charset="0"/>
                <a:cs typeface="Courier New" charset="0"/>
              </a:rPr>
              <a:t>(-x1) </a:t>
            </a:r>
          </a:p>
          <a:p>
            <a:pPr marL="0" indent="0">
              <a:lnSpc>
                <a:spcPct val="100000"/>
              </a:lnSpc>
              <a:spcBef>
                <a:spcPts val="0"/>
              </a:spcBef>
              <a:buNone/>
            </a:pPr>
            <a:r>
              <a:rPr lang="en-US" dirty="0" smtClean="0">
                <a:latin typeface="Courier New" charset="0"/>
                <a:ea typeface="Courier New" charset="0"/>
                <a:cs typeface="Courier New" charset="0"/>
              </a:rPr>
              <a:t>y2 = </a:t>
            </a:r>
            <a:r>
              <a:rPr lang="en-US" dirty="0" err="1" smtClean="0">
                <a:latin typeface="Courier New" charset="0"/>
                <a:ea typeface="Courier New" charset="0"/>
                <a:cs typeface="Courier New" charset="0"/>
              </a:rPr>
              <a:t>np.cos</a:t>
            </a:r>
            <a:r>
              <a:rPr lang="en-US" dirty="0" smtClean="0">
                <a:latin typeface="Courier New" charset="0"/>
                <a:ea typeface="Courier New" charset="0"/>
                <a:cs typeface="Courier New" charset="0"/>
              </a:rPr>
              <a:t>(2 * </a:t>
            </a:r>
            <a:r>
              <a:rPr lang="en-US" dirty="0" err="1" smtClean="0">
                <a:latin typeface="Courier New" charset="0"/>
                <a:ea typeface="Courier New" charset="0"/>
                <a:cs typeface="Courier New" charset="0"/>
              </a:rPr>
              <a:t>np.pi</a:t>
            </a:r>
            <a:r>
              <a:rPr lang="en-US" dirty="0" smtClean="0">
                <a:latin typeface="Courier New" charset="0"/>
                <a:ea typeface="Courier New" charset="0"/>
                <a:cs typeface="Courier New" charset="0"/>
              </a:rPr>
              <a:t> * x2)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(2, 1, 1)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(x1, y1, '</a:t>
            </a:r>
            <a:r>
              <a:rPr lang="en-US" dirty="0" err="1" smtClean="0">
                <a:solidFill>
                  <a:schemeClr val="bg1">
                    <a:lumMod val="75000"/>
                  </a:schemeClr>
                </a:solidFill>
                <a:latin typeface="Courier New" charset="0"/>
                <a:ea typeface="Courier New" charset="0"/>
                <a:cs typeface="Courier New" charset="0"/>
              </a:rPr>
              <a:t>ko</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plt.title</a:t>
            </a:r>
            <a:r>
              <a:rPr lang="en-US" dirty="0" smtClean="0">
                <a:solidFill>
                  <a:schemeClr val="bg1">
                    <a:lumMod val="75000"/>
                  </a:schemeClr>
                </a:solidFill>
                <a:latin typeface="Courier New" charset="0"/>
                <a:ea typeface="Courier New" charset="0"/>
                <a:cs typeface="Courier New" charset="0"/>
              </a:rPr>
              <a:t>('A tale of 2 subplots')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('Damped oscillation')</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(x2, y2, 'r.-')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plt.xlabel</a:t>
            </a:r>
            <a:r>
              <a:rPr lang="en-US" dirty="0" smtClean="0">
                <a:solidFill>
                  <a:schemeClr val="bg1">
                    <a:lumMod val="75000"/>
                  </a:schemeClr>
                </a:solidFill>
                <a:latin typeface="Courier New" charset="0"/>
                <a:ea typeface="Courier New" charset="0"/>
                <a:cs typeface="Courier New" charset="0"/>
              </a:rPr>
              <a:t>('time (s)')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('Undamped')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plt.show</a:t>
            </a:r>
            <a:r>
              <a:rPr lang="en-US" dirty="0" smtClean="0">
                <a:solidFill>
                  <a:schemeClr val="bg1">
                    <a:lumMod val="75000"/>
                  </a:schemeClr>
                </a:solidFill>
                <a:latin typeface="Courier New" charset="0"/>
                <a:ea typeface="Courier New" charset="0"/>
                <a:cs typeface="Courier New" charset="0"/>
              </a:rPr>
              <a:t>()</a:t>
            </a:r>
            <a:endParaRPr lang="en-US"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411094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subplot #1</a:t>
            </a:r>
            <a:endParaRPr lang="en-US" dirty="0"/>
          </a:p>
        </p:txBody>
      </p:sp>
      <p:sp>
        <p:nvSpPr>
          <p:cNvPr id="3" name="Content Placeholder 2"/>
          <p:cNvSpPr>
            <a:spLocks noGrp="1"/>
          </p:cNvSpPr>
          <p:nvPr>
            <p:ph idx="1"/>
          </p:nvPr>
        </p:nvSpPr>
        <p:spPr>
          <a:xfrm>
            <a:off x="838200" y="1559860"/>
            <a:ext cx="10515600" cy="5298140"/>
          </a:xfrm>
        </p:spPr>
        <p:txBody>
          <a:bodyPr>
            <a:normAutofit fontScale="92500" lnSpcReduction="20000"/>
          </a:bodyPr>
          <a:lstStyle/>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numpy</a:t>
            </a:r>
            <a:r>
              <a:rPr lang="en-US" dirty="0" smtClean="0">
                <a:solidFill>
                  <a:schemeClr val="bg1">
                    <a:lumMod val="75000"/>
                  </a:schemeClr>
                </a:solidFill>
                <a:latin typeface="Courier New" charset="0"/>
                <a:ea typeface="Courier New" charset="0"/>
                <a:cs typeface="Courier New" charset="0"/>
              </a:rPr>
              <a:t> as np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matplotlib.pyplot</a:t>
            </a:r>
            <a:r>
              <a:rPr lang="en-US" dirty="0" smtClean="0">
                <a:solidFill>
                  <a:schemeClr val="bg1">
                    <a:lumMod val="75000"/>
                  </a:schemeClr>
                </a:solidFill>
                <a:latin typeface="Courier New" charset="0"/>
                <a:ea typeface="Courier New" charset="0"/>
                <a:cs typeface="Courier New" charset="0"/>
              </a:rPr>
              <a:t> as </a:t>
            </a:r>
            <a:r>
              <a:rPr lang="en-US" dirty="0" err="1" smtClean="0">
                <a:solidFill>
                  <a:schemeClr val="bg1">
                    <a:lumMod val="75000"/>
                  </a:schemeClr>
                </a:solidFill>
                <a:latin typeface="Courier New" charset="0"/>
                <a:ea typeface="Courier New" charset="0"/>
                <a:cs typeface="Courier New" charset="0"/>
              </a:rPr>
              <a:t>plt</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x1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(0.0, 5.0)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x2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(0.0, 2.0)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y1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x1) * </a:t>
            </a:r>
            <a:r>
              <a:rPr lang="en-US" dirty="0" err="1" smtClean="0">
                <a:solidFill>
                  <a:schemeClr val="bg1">
                    <a:lumMod val="75000"/>
                  </a:schemeClr>
                </a:solidFill>
                <a:latin typeface="Courier New" charset="0"/>
                <a:ea typeface="Courier New" charset="0"/>
                <a:cs typeface="Courier New" charset="0"/>
              </a:rPr>
              <a:t>np.exp</a:t>
            </a:r>
            <a:r>
              <a:rPr lang="en-US" dirty="0" smtClean="0">
                <a:solidFill>
                  <a:schemeClr val="bg1">
                    <a:lumMod val="75000"/>
                  </a:schemeClr>
                </a:solidFill>
                <a:latin typeface="Courier New" charset="0"/>
                <a:ea typeface="Courier New" charset="0"/>
                <a:cs typeface="Courier New" charset="0"/>
              </a:rPr>
              <a:t>(-x1)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y2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x2) </a:t>
            </a:r>
          </a:p>
          <a:p>
            <a:pPr marL="0" indent="0">
              <a:lnSpc>
                <a:spcPct val="100000"/>
              </a:lnSpc>
              <a:spcBef>
                <a:spcPts val="0"/>
              </a:spcBef>
              <a:buNone/>
            </a:pPr>
            <a:r>
              <a:rPr lang="en-US" dirty="0" err="1" smtClean="0">
                <a:latin typeface="Courier New" charset="0"/>
                <a:ea typeface="Courier New" charset="0"/>
                <a:cs typeface="Courier New" charset="0"/>
              </a:rPr>
              <a:t>plt.subplot</a:t>
            </a:r>
            <a:r>
              <a:rPr lang="en-US" dirty="0" smtClean="0">
                <a:latin typeface="Courier New" charset="0"/>
                <a:ea typeface="Courier New" charset="0"/>
                <a:cs typeface="Courier New" charset="0"/>
              </a:rPr>
              <a:t>(2, 1, 1) </a:t>
            </a:r>
          </a:p>
          <a:p>
            <a:pPr marL="0" indent="0">
              <a:lnSpc>
                <a:spcPct val="100000"/>
              </a:lnSpc>
              <a:spcBef>
                <a:spcPts val="0"/>
              </a:spcBef>
              <a:buNone/>
            </a:pPr>
            <a:r>
              <a:rPr lang="en-US" dirty="0" err="1" smtClean="0">
                <a:latin typeface="Courier New" charset="0"/>
                <a:ea typeface="Courier New" charset="0"/>
                <a:cs typeface="Courier New" charset="0"/>
              </a:rPr>
              <a:t>plt.plot</a:t>
            </a:r>
            <a:r>
              <a:rPr lang="en-US" dirty="0" smtClean="0">
                <a:latin typeface="Courier New" charset="0"/>
                <a:ea typeface="Courier New" charset="0"/>
                <a:cs typeface="Courier New" charset="0"/>
              </a:rPr>
              <a:t>(x1, y1, '</a:t>
            </a:r>
            <a:r>
              <a:rPr lang="en-US" dirty="0" err="1" smtClean="0">
                <a:latin typeface="Courier New" charset="0"/>
                <a:ea typeface="Courier New" charset="0"/>
                <a:cs typeface="Courier New" charset="0"/>
              </a:rPr>
              <a:t>ko</a:t>
            </a:r>
            <a:r>
              <a:rPr lang="en-US" dirty="0" smtClean="0">
                <a:latin typeface="Courier New" charset="0"/>
                <a:ea typeface="Courier New" charset="0"/>
                <a:cs typeface="Courier New" charset="0"/>
              </a:rPr>
              <a:t>-') </a:t>
            </a:r>
          </a:p>
          <a:p>
            <a:pPr marL="0" indent="0">
              <a:lnSpc>
                <a:spcPct val="100000"/>
              </a:lnSpc>
              <a:spcBef>
                <a:spcPts val="0"/>
              </a:spcBef>
              <a:buNone/>
            </a:pPr>
            <a:r>
              <a:rPr lang="en-US" dirty="0" err="1" smtClean="0">
                <a:latin typeface="Courier New" charset="0"/>
                <a:ea typeface="Courier New" charset="0"/>
                <a:cs typeface="Courier New" charset="0"/>
              </a:rPr>
              <a:t>plt.title</a:t>
            </a:r>
            <a:r>
              <a:rPr lang="en-US" dirty="0" smtClean="0">
                <a:latin typeface="Courier New" charset="0"/>
                <a:ea typeface="Courier New" charset="0"/>
                <a:cs typeface="Courier New" charset="0"/>
              </a:rPr>
              <a:t>('A tale of 2 subplots') </a:t>
            </a:r>
          </a:p>
          <a:p>
            <a:pPr marL="0" indent="0">
              <a:lnSpc>
                <a:spcPct val="100000"/>
              </a:lnSpc>
              <a:spcBef>
                <a:spcPts val="0"/>
              </a:spcBef>
              <a:buNone/>
            </a:pPr>
            <a:r>
              <a:rPr lang="en-US" dirty="0" err="1" smtClean="0">
                <a:latin typeface="Courier New" charset="0"/>
                <a:ea typeface="Courier New" charset="0"/>
                <a:cs typeface="Courier New" charset="0"/>
              </a:rPr>
              <a:t>plt.ylabel</a:t>
            </a:r>
            <a:r>
              <a:rPr lang="en-US" dirty="0" smtClean="0">
                <a:latin typeface="Courier New" charset="0"/>
                <a:ea typeface="Courier New" charset="0"/>
                <a:cs typeface="Courier New" charset="0"/>
              </a:rPr>
              <a:t>('Damped oscillation')</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(x2, y2, 'r.-')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plt.xlabel</a:t>
            </a:r>
            <a:r>
              <a:rPr lang="en-US" dirty="0" smtClean="0">
                <a:solidFill>
                  <a:schemeClr val="bg1">
                    <a:lumMod val="75000"/>
                  </a:schemeClr>
                </a:solidFill>
                <a:latin typeface="Courier New" charset="0"/>
                <a:ea typeface="Courier New" charset="0"/>
                <a:cs typeface="Courier New" charset="0"/>
              </a:rPr>
              <a:t>('time (s)')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('Undamped')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plt.show</a:t>
            </a:r>
            <a:r>
              <a:rPr lang="en-US" dirty="0" smtClean="0">
                <a:solidFill>
                  <a:schemeClr val="bg1">
                    <a:lumMod val="75000"/>
                  </a:schemeClr>
                </a:solidFill>
                <a:latin typeface="Courier New" charset="0"/>
                <a:ea typeface="Courier New" charset="0"/>
                <a:cs typeface="Courier New" charset="0"/>
              </a:rPr>
              <a:t>()</a:t>
            </a:r>
            <a:endParaRPr lang="en-US"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1192666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subplot #2</a:t>
            </a:r>
            <a:endParaRPr lang="en-US" dirty="0"/>
          </a:p>
        </p:txBody>
      </p:sp>
      <p:sp>
        <p:nvSpPr>
          <p:cNvPr id="3" name="Content Placeholder 2"/>
          <p:cNvSpPr>
            <a:spLocks noGrp="1"/>
          </p:cNvSpPr>
          <p:nvPr>
            <p:ph idx="1"/>
          </p:nvPr>
        </p:nvSpPr>
        <p:spPr>
          <a:xfrm>
            <a:off x="838200" y="1559860"/>
            <a:ext cx="10515600" cy="5298140"/>
          </a:xfrm>
        </p:spPr>
        <p:txBody>
          <a:bodyPr>
            <a:normAutofit fontScale="92500" lnSpcReduction="20000"/>
          </a:bodyPr>
          <a:lstStyle/>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numpy</a:t>
            </a:r>
            <a:r>
              <a:rPr lang="en-US" dirty="0" smtClean="0">
                <a:solidFill>
                  <a:schemeClr val="bg1">
                    <a:lumMod val="75000"/>
                  </a:schemeClr>
                </a:solidFill>
                <a:latin typeface="Courier New" charset="0"/>
                <a:ea typeface="Courier New" charset="0"/>
                <a:cs typeface="Courier New" charset="0"/>
              </a:rPr>
              <a:t> as np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matplotlib.pyplot</a:t>
            </a:r>
            <a:r>
              <a:rPr lang="en-US" dirty="0" smtClean="0">
                <a:solidFill>
                  <a:schemeClr val="bg1">
                    <a:lumMod val="75000"/>
                  </a:schemeClr>
                </a:solidFill>
                <a:latin typeface="Courier New" charset="0"/>
                <a:ea typeface="Courier New" charset="0"/>
                <a:cs typeface="Courier New" charset="0"/>
              </a:rPr>
              <a:t> as </a:t>
            </a:r>
            <a:r>
              <a:rPr lang="en-US" dirty="0" err="1" smtClean="0">
                <a:solidFill>
                  <a:schemeClr val="bg1">
                    <a:lumMod val="75000"/>
                  </a:schemeClr>
                </a:solidFill>
                <a:latin typeface="Courier New" charset="0"/>
                <a:ea typeface="Courier New" charset="0"/>
                <a:cs typeface="Courier New" charset="0"/>
              </a:rPr>
              <a:t>plt</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x1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(0.0, 5.0)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x2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(0.0, 2.0)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y1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x1) * </a:t>
            </a:r>
            <a:r>
              <a:rPr lang="en-US" dirty="0" err="1" smtClean="0">
                <a:solidFill>
                  <a:schemeClr val="bg1">
                    <a:lumMod val="75000"/>
                  </a:schemeClr>
                </a:solidFill>
                <a:latin typeface="Courier New" charset="0"/>
                <a:ea typeface="Courier New" charset="0"/>
                <a:cs typeface="Courier New" charset="0"/>
              </a:rPr>
              <a:t>np.exp</a:t>
            </a:r>
            <a:r>
              <a:rPr lang="en-US" dirty="0" smtClean="0">
                <a:solidFill>
                  <a:schemeClr val="bg1">
                    <a:lumMod val="75000"/>
                  </a:schemeClr>
                </a:solidFill>
                <a:latin typeface="Courier New" charset="0"/>
                <a:ea typeface="Courier New" charset="0"/>
                <a:cs typeface="Courier New" charset="0"/>
              </a:rPr>
              <a:t>(-x1)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y2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(2, 1, 1)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(x1, y1, '</a:t>
            </a:r>
            <a:r>
              <a:rPr lang="en-US" dirty="0" err="1" smtClean="0">
                <a:solidFill>
                  <a:schemeClr val="bg1">
                    <a:lumMod val="75000"/>
                  </a:schemeClr>
                </a:solidFill>
                <a:latin typeface="Courier New" charset="0"/>
                <a:ea typeface="Courier New" charset="0"/>
                <a:cs typeface="Courier New" charset="0"/>
              </a:rPr>
              <a:t>ko</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plt.title</a:t>
            </a:r>
            <a:r>
              <a:rPr lang="en-US" dirty="0" smtClean="0">
                <a:solidFill>
                  <a:schemeClr val="bg1">
                    <a:lumMod val="75000"/>
                  </a:schemeClr>
                </a:solidFill>
                <a:latin typeface="Courier New" charset="0"/>
                <a:ea typeface="Courier New" charset="0"/>
                <a:cs typeface="Courier New" charset="0"/>
              </a:rPr>
              <a:t>('A tale of 2 subplots')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('Damped oscillation')</a:t>
            </a:r>
          </a:p>
          <a:p>
            <a:pPr marL="0" indent="0">
              <a:lnSpc>
                <a:spcPct val="100000"/>
              </a:lnSpc>
              <a:spcBef>
                <a:spcPts val="0"/>
              </a:spcBef>
              <a:buNone/>
            </a:pPr>
            <a:r>
              <a:rPr lang="en-US" dirty="0" err="1" smtClean="0">
                <a:latin typeface="Courier New" charset="0"/>
                <a:ea typeface="Courier New" charset="0"/>
                <a:cs typeface="Courier New" charset="0"/>
              </a:rPr>
              <a:t>plt.subplot</a:t>
            </a:r>
            <a:r>
              <a:rPr lang="en-US" dirty="0" smtClean="0">
                <a:latin typeface="Courier New" charset="0"/>
                <a:ea typeface="Courier New" charset="0"/>
                <a:cs typeface="Courier New" charset="0"/>
              </a:rPr>
              <a:t>(2, 1, 2) </a:t>
            </a:r>
          </a:p>
          <a:p>
            <a:pPr marL="0" indent="0">
              <a:lnSpc>
                <a:spcPct val="100000"/>
              </a:lnSpc>
              <a:spcBef>
                <a:spcPts val="0"/>
              </a:spcBef>
              <a:buNone/>
            </a:pPr>
            <a:r>
              <a:rPr lang="en-US" dirty="0" err="1" smtClean="0">
                <a:latin typeface="Courier New" charset="0"/>
                <a:ea typeface="Courier New" charset="0"/>
                <a:cs typeface="Courier New" charset="0"/>
              </a:rPr>
              <a:t>plt.plot</a:t>
            </a:r>
            <a:r>
              <a:rPr lang="en-US" dirty="0" smtClean="0">
                <a:latin typeface="Courier New" charset="0"/>
                <a:ea typeface="Courier New" charset="0"/>
                <a:cs typeface="Courier New" charset="0"/>
              </a:rPr>
              <a:t>(x2, y2, 'r.-') </a:t>
            </a:r>
          </a:p>
          <a:p>
            <a:pPr marL="0" indent="0">
              <a:lnSpc>
                <a:spcPct val="100000"/>
              </a:lnSpc>
              <a:spcBef>
                <a:spcPts val="0"/>
              </a:spcBef>
              <a:buNone/>
            </a:pPr>
            <a:r>
              <a:rPr lang="en-US" dirty="0" err="1" smtClean="0">
                <a:latin typeface="Courier New" charset="0"/>
                <a:ea typeface="Courier New" charset="0"/>
                <a:cs typeface="Courier New" charset="0"/>
              </a:rPr>
              <a:t>plt.xlabel</a:t>
            </a:r>
            <a:r>
              <a:rPr lang="en-US" dirty="0" smtClean="0">
                <a:latin typeface="Courier New" charset="0"/>
                <a:ea typeface="Courier New" charset="0"/>
                <a:cs typeface="Courier New" charset="0"/>
              </a:rPr>
              <a:t>('time (s)') </a:t>
            </a:r>
          </a:p>
          <a:p>
            <a:pPr marL="0" indent="0">
              <a:lnSpc>
                <a:spcPct val="100000"/>
              </a:lnSpc>
              <a:spcBef>
                <a:spcPts val="0"/>
              </a:spcBef>
              <a:buNone/>
            </a:pPr>
            <a:r>
              <a:rPr lang="en-US" dirty="0" err="1" smtClean="0">
                <a:latin typeface="Courier New" charset="0"/>
                <a:ea typeface="Courier New" charset="0"/>
                <a:cs typeface="Courier New" charset="0"/>
              </a:rPr>
              <a:t>plt.ylabel</a:t>
            </a:r>
            <a:r>
              <a:rPr lang="en-US" dirty="0" smtClean="0">
                <a:latin typeface="Courier New" charset="0"/>
                <a:ea typeface="Courier New" charset="0"/>
                <a:cs typeface="Courier New" charset="0"/>
              </a:rPr>
              <a:t>('Undamped')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plt.show</a:t>
            </a:r>
            <a:r>
              <a:rPr lang="en-US" dirty="0" smtClean="0">
                <a:solidFill>
                  <a:schemeClr val="bg1">
                    <a:lumMod val="75000"/>
                  </a:schemeClr>
                </a:solidFill>
                <a:latin typeface="Courier New" charset="0"/>
                <a:ea typeface="Courier New" charset="0"/>
                <a:cs typeface="Courier New" charset="0"/>
              </a:rPr>
              <a:t>()</a:t>
            </a:r>
            <a:endParaRPr lang="en-US"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833289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show it!</a:t>
            </a:r>
            <a:endParaRPr lang="en-US" dirty="0"/>
          </a:p>
        </p:txBody>
      </p:sp>
      <p:sp>
        <p:nvSpPr>
          <p:cNvPr id="3" name="Content Placeholder 2"/>
          <p:cNvSpPr>
            <a:spLocks noGrp="1"/>
          </p:cNvSpPr>
          <p:nvPr>
            <p:ph idx="1"/>
          </p:nvPr>
        </p:nvSpPr>
        <p:spPr>
          <a:xfrm>
            <a:off x="838200" y="1559860"/>
            <a:ext cx="10515600" cy="5298140"/>
          </a:xfrm>
        </p:spPr>
        <p:txBody>
          <a:bodyPr>
            <a:normAutofit fontScale="92500" lnSpcReduction="20000"/>
          </a:bodyPr>
          <a:lstStyle/>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numpy</a:t>
            </a:r>
            <a:r>
              <a:rPr lang="en-US" dirty="0" smtClean="0">
                <a:solidFill>
                  <a:schemeClr val="bg1">
                    <a:lumMod val="75000"/>
                  </a:schemeClr>
                </a:solidFill>
                <a:latin typeface="Courier New" charset="0"/>
                <a:ea typeface="Courier New" charset="0"/>
                <a:cs typeface="Courier New" charset="0"/>
              </a:rPr>
              <a:t> as np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matplotlib.pyplot</a:t>
            </a:r>
            <a:r>
              <a:rPr lang="en-US" dirty="0" smtClean="0">
                <a:solidFill>
                  <a:schemeClr val="bg1">
                    <a:lumMod val="75000"/>
                  </a:schemeClr>
                </a:solidFill>
                <a:latin typeface="Courier New" charset="0"/>
                <a:ea typeface="Courier New" charset="0"/>
                <a:cs typeface="Courier New" charset="0"/>
              </a:rPr>
              <a:t> as </a:t>
            </a:r>
            <a:r>
              <a:rPr lang="en-US" dirty="0" err="1" smtClean="0">
                <a:solidFill>
                  <a:schemeClr val="bg1">
                    <a:lumMod val="75000"/>
                  </a:schemeClr>
                </a:solidFill>
                <a:latin typeface="Courier New" charset="0"/>
                <a:ea typeface="Courier New" charset="0"/>
                <a:cs typeface="Courier New" charset="0"/>
              </a:rPr>
              <a:t>plt</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x1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(0.0, 5.0)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x2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(0.0, 2.0)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y1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x1) * </a:t>
            </a:r>
            <a:r>
              <a:rPr lang="en-US" dirty="0" err="1" smtClean="0">
                <a:solidFill>
                  <a:schemeClr val="bg1">
                    <a:lumMod val="75000"/>
                  </a:schemeClr>
                </a:solidFill>
                <a:latin typeface="Courier New" charset="0"/>
                <a:ea typeface="Courier New" charset="0"/>
                <a:cs typeface="Courier New" charset="0"/>
              </a:rPr>
              <a:t>np.exp</a:t>
            </a:r>
            <a:r>
              <a:rPr lang="en-US" dirty="0" smtClean="0">
                <a:solidFill>
                  <a:schemeClr val="bg1">
                    <a:lumMod val="75000"/>
                  </a:schemeClr>
                </a:solidFill>
                <a:latin typeface="Courier New" charset="0"/>
                <a:ea typeface="Courier New" charset="0"/>
                <a:cs typeface="Courier New" charset="0"/>
              </a:rPr>
              <a:t>(-x1)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y2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(2, 1, 1)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(x1, y1, '</a:t>
            </a:r>
            <a:r>
              <a:rPr lang="en-US" dirty="0" err="1" smtClean="0">
                <a:solidFill>
                  <a:schemeClr val="bg1">
                    <a:lumMod val="75000"/>
                  </a:schemeClr>
                </a:solidFill>
                <a:latin typeface="Courier New" charset="0"/>
                <a:ea typeface="Courier New" charset="0"/>
                <a:cs typeface="Courier New" charset="0"/>
              </a:rPr>
              <a:t>ko</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plt.title</a:t>
            </a:r>
            <a:r>
              <a:rPr lang="en-US" dirty="0" smtClean="0">
                <a:solidFill>
                  <a:schemeClr val="bg1">
                    <a:lumMod val="75000"/>
                  </a:schemeClr>
                </a:solidFill>
                <a:latin typeface="Courier New" charset="0"/>
                <a:ea typeface="Courier New" charset="0"/>
                <a:cs typeface="Courier New" charset="0"/>
              </a:rPr>
              <a:t>('A tale of 2 subplots')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('Damped oscillation')</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(x2, y2, 'r.-')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plt.xlabel</a:t>
            </a:r>
            <a:r>
              <a:rPr lang="en-US" dirty="0" smtClean="0">
                <a:solidFill>
                  <a:schemeClr val="bg1">
                    <a:lumMod val="75000"/>
                  </a:schemeClr>
                </a:solidFill>
                <a:latin typeface="Courier New" charset="0"/>
                <a:ea typeface="Courier New" charset="0"/>
                <a:cs typeface="Courier New" charset="0"/>
              </a:rPr>
              <a:t>('time (s)')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('Undamped') </a:t>
            </a:r>
          </a:p>
          <a:p>
            <a:pPr marL="0" indent="0">
              <a:lnSpc>
                <a:spcPct val="100000"/>
              </a:lnSpc>
              <a:spcBef>
                <a:spcPts val="0"/>
              </a:spcBef>
              <a:buNone/>
            </a:pPr>
            <a:r>
              <a:rPr lang="en-US" dirty="0" err="1" smtClean="0">
                <a:latin typeface="Courier New" charset="0"/>
                <a:ea typeface="Courier New" charset="0"/>
                <a:cs typeface="Courier New" charset="0"/>
              </a:rPr>
              <a:t>plt.show</a:t>
            </a:r>
            <a:r>
              <a:rPr lang="en-US" dirty="0" smtClean="0">
                <a:latin typeface="Courier New" charset="0"/>
                <a:ea typeface="Courier New" charset="0"/>
                <a:cs typeface="Courier New" charset="0"/>
              </a:rPr>
              <a:t>()</a:t>
            </a:r>
            <a:endParaRPr lang="en-US" dirty="0">
              <a:latin typeface="Courier New" charset="0"/>
              <a:ea typeface="Courier New" charset="0"/>
              <a:cs typeface="Courier New" charset="0"/>
            </a:endParaRPr>
          </a:p>
        </p:txBody>
      </p:sp>
    </p:spTree>
    <p:extLst>
      <p:ext uri="{BB962C8B-B14F-4D97-AF65-F5344CB8AC3E}">
        <p14:creationId xmlns:p14="http://schemas.microsoft.com/office/powerpoint/2010/main" val="851182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a:t>
            </a:r>
            <a:r>
              <a:rPr lang="en-US" dirty="0" err="1" smtClean="0"/>
              <a:t>matplotlib</a:t>
            </a:r>
            <a:r>
              <a:rPr lang="en-US" dirty="0" smtClean="0"/>
              <a:t> plot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133" y="1539442"/>
            <a:ext cx="6217472" cy="4927845"/>
          </a:xfrm>
          <a:prstGeom prst="rect">
            <a:avLst/>
          </a:prstGeom>
        </p:spPr>
      </p:pic>
    </p:spTree>
    <p:extLst>
      <p:ext uri="{BB962C8B-B14F-4D97-AF65-F5344CB8AC3E}">
        <p14:creationId xmlns:p14="http://schemas.microsoft.com/office/powerpoint/2010/main" val="550956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lstStyle/>
          <a:p>
            <a:r>
              <a:rPr lang="en-US" dirty="0" err="1" smtClean="0"/>
              <a:t>Matplotlib</a:t>
            </a:r>
            <a:endParaRPr lang="en-US" dirty="0" smtClean="0"/>
          </a:p>
          <a:p>
            <a:r>
              <a:rPr lang="en-US" b="1" dirty="0" err="1" smtClean="0"/>
              <a:t>Seaborn</a:t>
            </a:r>
            <a:endParaRPr lang="en-US" b="1" dirty="0" smtClean="0"/>
          </a:p>
          <a:p>
            <a:r>
              <a:rPr lang="en-US" dirty="0" err="1" smtClean="0"/>
              <a:t>Bokeh</a:t>
            </a:r>
            <a:endParaRPr lang="en-US" dirty="0" smtClean="0"/>
          </a:p>
          <a:p>
            <a:r>
              <a:rPr lang="en-US" dirty="0" smtClean="0"/>
              <a:t>Tableau</a:t>
            </a:r>
          </a:p>
          <a:p>
            <a:r>
              <a:rPr lang="en-US" dirty="0" smtClean="0"/>
              <a:t>Final Project</a:t>
            </a:r>
            <a:endParaRPr lang="en-US" dirty="0"/>
          </a:p>
        </p:txBody>
      </p:sp>
    </p:spTree>
    <p:extLst>
      <p:ext uri="{BB962C8B-B14F-4D97-AF65-F5344CB8AC3E}">
        <p14:creationId xmlns:p14="http://schemas.microsoft.com/office/powerpoint/2010/main" val="7397032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Seaborn</a:t>
            </a:r>
            <a:endParaRPr lang="en-US" dirty="0"/>
          </a:p>
        </p:txBody>
      </p:sp>
      <p:sp>
        <p:nvSpPr>
          <p:cNvPr id="3" name="Content Placeholder 2"/>
          <p:cNvSpPr>
            <a:spLocks noGrp="1"/>
          </p:cNvSpPr>
          <p:nvPr>
            <p:ph idx="1"/>
          </p:nvPr>
        </p:nvSpPr>
        <p:spPr/>
        <p:txBody>
          <a:bodyPr/>
          <a:lstStyle/>
          <a:p>
            <a:r>
              <a:rPr lang="en-US" dirty="0" err="1"/>
              <a:t>Seaborn</a:t>
            </a:r>
            <a:r>
              <a:rPr lang="en-US" dirty="0"/>
              <a:t> is a Python visualization library based on </a:t>
            </a:r>
            <a:r>
              <a:rPr lang="en-US" b="1" dirty="0" err="1"/>
              <a:t>matplotlib</a:t>
            </a:r>
            <a:r>
              <a:rPr lang="en-US" dirty="0"/>
              <a:t>. </a:t>
            </a:r>
            <a:endParaRPr lang="en-US" dirty="0" smtClean="0"/>
          </a:p>
          <a:p>
            <a:r>
              <a:rPr lang="en-US" dirty="0" smtClean="0"/>
              <a:t>It </a:t>
            </a:r>
            <a:r>
              <a:rPr lang="en-US" dirty="0"/>
              <a:t>provides a high-level interface for drawing </a:t>
            </a:r>
            <a:r>
              <a:rPr lang="en-US" b="1" dirty="0"/>
              <a:t>attractive statistical graphics</a:t>
            </a:r>
            <a:r>
              <a:rPr lang="en-US" dirty="0"/>
              <a:t>.</a:t>
            </a:r>
          </a:p>
        </p:txBody>
      </p:sp>
    </p:spTree>
    <p:extLst>
      <p:ext uri="{BB962C8B-B14F-4D97-AF65-F5344CB8AC3E}">
        <p14:creationId xmlns:p14="http://schemas.microsoft.com/office/powerpoint/2010/main" val="11150650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Seaborn</a:t>
            </a:r>
            <a:r>
              <a:rPr lang="en-US" dirty="0" smtClean="0"/>
              <a:t> : how attractive?</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250" y="1931988"/>
            <a:ext cx="7683500" cy="3924300"/>
          </a:xfrm>
          <a:prstGeom prst="rect">
            <a:avLst/>
          </a:prstGeom>
        </p:spPr>
      </p:pic>
    </p:spTree>
    <p:extLst>
      <p:ext uri="{BB962C8B-B14F-4D97-AF65-F5344CB8AC3E}">
        <p14:creationId xmlns:p14="http://schemas.microsoft.com/office/powerpoint/2010/main" val="2085725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Take-Home Assignment</a:t>
            </a:r>
            <a:endParaRPr lang="en-US" dirty="0"/>
          </a:p>
        </p:txBody>
      </p:sp>
      <p:sp>
        <p:nvSpPr>
          <p:cNvPr id="3" name="Content Placeholder 2"/>
          <p:cNvSpPr>
            <a:spLocks noGrp="1"/>
          </p:cNvSpPr>
          <p:nvPr>
            <p:ph idx="1"/>
          </p:nvPr>
        </p:nvSpPr>
        <p:spPr/>
        <p:txBody>
          <a:bodyPr/>
          <a:lstStyle/>
          <a:p>
            <a:r>
              <a:rPr lang="en-US" dirty="0"/>
              <a:t>Your dataset is at: </a:t>
            </a:r>
            <a:r>
              <a:rPr lang="en-US" dirty="0" smtClean="0"/>
              <a:t>midterm/</a:t>
            </a:r>
            <a:r>
              <a:rPr lang="en-US" dirty="0" err="1" smtClean="0"/>
              <a:t>ext_lt_intratrd.tsv</a:t>
            </a:r>
            <a:endParaRPr lang="en-US" dirty="0" smtClean="0"/>
          </a:p>
          <a:p>
            <a:r>
              <a:rPr lang="en-US" dirty="0" smtClean="0"/>
              <a:t>This is an </a:t>
            </a:r>
            <a:r>
              <a:rPr lang="en-US" b="1" dirty="0" smtClean="0"/>
              <a:t>individual</a:t>
            </a:r>
            <a:r>
              <a:rPr lang="en-US" dirty="0" smtClean="0"/>
              <a:t> assignment – no sharing</a:t>
            </a:r>
          </a:p>
          <a:p>
            <a:r>
              <a:rPr lang="en-US" dirty="0" smtClean="0"/>
              <a:t>Available now, submit to Camino by next Friday evening</a:t>
            </a:r>
          </a:p>
          <a:p>
            <a:r>
              <a:rPr lang="en-US" dirty="0" smtClean="0"/>
              <a:t>5 questions (on next page)</a:t>
            </a:r>
            <a:endParaRPr lang="en-US" dirty="0"/>
          </a:p>
        </p:txBody>
      </p:sp>
    </p:spTree>
    <p:extLst>
      <p:ext uri="{BB962C8B-B14F-4D97-AF65-F5344CB8AC3E}">
        <p14:creationId xmlns:p14="http://schemas.microsoft.com/office/powerpoint/2010/main" val="3217538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Seaborn</a:t>
            </a:r>
            <a:r>
              <a:rPr lang="en-US" dirty="0" smtClean="0"/>
              <a:t> : how attractive?</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041" y="1582429"/>
            <a:ext cx="6286577" cy="43176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7109" y="1807885"/>
            <a:ext cx="6353791" cy="425439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7109" y="1690688"/>
            <a:ext cx="6657723" cy="4800807"/>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29424" y="1456296"/>
            <a:ext cx="7481494" cy="5035199"/>
          </a:xfrm>
          <a:prstGeom prst="rect">
            <a:avLst/>
          </a:prstGeom>
        </p:spPr>
      </p:pic>
    </p:spTree>
    <p:extLst>
      <p:ext uri="{BB962C8B-B14F-4D97-AF65-F5344CB8AC3E}">
        <p14:creationId xmlns:p14="http://schemas.microsoft.com/office/powerpoint/2010/main" val="109737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285" y="2476953"/>
            <a:ext cx="10515600" cy="1325563"/>
          </a:xfrm>
        </p:spPr>
        <p:txBody>
          <a:bodyPr/>
          <a:lstStyle/>
          <a:p>
            <a:r>
              <a:rPr lang="en-US" dirty="0" err="1" smtClean="0"/>
              <a:t>matplotlib_seaborn.ipynb</a:t>
            </a:r>
            <a:endParaRPr lang="en-US" dirty="0"/>
          </a:p>
        </p:txBody>
      </p:sp>
    </p:spTree>
    <p:extLst>
      <p:ext uri="{BB962C8B-B14F-4D97-AF65-F5344CB8AC3E}">
        <p14:creationId xmlns:p14="http://schemas.microsoft.com/office/powerpoint/2010/main" val="16963990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lstStyle/>
          <a:p>
            <a:r>
              <a:rPr lang="en-US" dirty="0" err="1" smtClean="0"/>
              <a:t>Matplotlib</a:t>
            </a:r>
            <a:endParaRPr lang="en-US" dirty="0" smtClean="0"/>
          </a:p>
          <a:p>
            <a:r>
              <a:rPr lang="en-US" dirty="0" err="1" smtClean="0"/>
              <a:t>Seaborn</a:t>
            </a:r>
            <a:endParaRPr lang="en-US" dirty="0" smtClean="0"/>
          </a:p>
          <a:p>
            <a:r>
              <a:rPr lang="en-US" b="1" dirty="0" err="1" smtClean="0"/>
              <a:t>Bokeh</a:t>
            </a:r>
            <a:endParaRPr lang="en-US" b="1" dirty="0" smtClean="0"/>
          </a:p>
          <a:p>
            <a:r>
              <a:rPr lang="en-US" dirty="0" smtClean="0"/>
              <a:t>Tableau</a:t>
            </a:r>
          </a:p>
          <a:p>
            <a:r>
              <a:rPr lang="en-US" dirty="0" smtClean="0"/>
              <a:t>Final Project</a:t>
            </a:r>
            <a:endParaRPr lang="en-US" dirty="0"/>
          </a:p>
        </p:txBody>
      </p:sp>
    </p:spTree>
    <p:extLst>
      <p:ext uri="{BB962C8B-B14F-4D97-AF65-F5344CB8AC3E}">
        <p14:creationId xmlns:p14="http://schemas.microsoft.com/office/powerpoint/2010/main" val="17784290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Bokeh</a:t>
            </a:r>
            <a:r>
              <a:rPr lang="en-US" dirty="0" smtClean="0"/>
              <a:t>: web interactive display</a:t>
            </a:r>
            <a:endParaRPr lang="en-US" dirty="0"/>
          </a:p>
        </p:txBody>
      </p:sp>
      <p:sp>
        <p:nvSpPr>
          <p:cNvPr id="3" name="Content Placeholder 2"/>
          <p:cNvSpPr>
            <a:spLocks noGrp="1"/>
          </p:cNvSpPr>
          <p:nvPr>
            <p:ph idx="1"/>
          </p:nvPr>
        </p:nvSpPr>
        <p:spPr/>
        <p:txBody>
          <a:bodyPr/>
          <a:lstStyle/>
          <a:p>
            <a:pPr marL="0" indent="0">
              <a:buNone/>
            </a:pPr>
            <a:r>
              <a:rPr lang="en-US" dirty="0" smtClean="0"/>
              <a:t>Creates interactive </a:t>
            </a:r>
            <a:r>
              <a:rPr lang="en-US" dirty="0"/>
              <a:t>visualization </a:t>
            </a:r>
            <a:r>
              <a:rPr lang="en-US" dirty="0" smtClean="0"/>
              <a:t>for web presentation.</a:t>
            </a:r>
          </a:p>
          <a:p>
            <a:pPr marL="0" indent="0">
              <a:buNone/>
            </a:pPr>
            <a:endParaRPr lang="en-US" dirty="0"/>
          </a:p>
          <a:p>
            <a:r>
              <a:rPr lang="en-US" dirty="0" smtClean="0"/>
              <a:t>In the </a:t>
            </a:r>
            <a:r>
              <a:rPr lang="en-US" dirty="0"/>
              <a:t>style of </a:t>
            </a:r>
            <a:r>
              <a:rPr lang="en-US" dirty="0" smtClean="0"/>
              <a:t>D3.js</a:t>
            </a:r>
          </a:p>
          <a:p>
            <a:r>
              <a:rPr lang="en-US" dirty="0"/>
              <a:t>H</a:t>
            </a:r>
            <a:r>
              <a:rPr lang="en-US" dirty="0" smtClean="0"/>
              <a:t>igh-performance </a:t>
            </a:r>
            <a:r>
              <a:rPr lang="en-US" dirty="0"/>
              <a:t>interactivity over very large or streaming </a:t>
            </a:r>
            <a:r>
              <a:rPr lang="en-US" dirty="0" smtClean="0"/>
              <a:t>datasets </a:t>
            </a:r>
          </a:p>
          <a:p>
            <a:r>
              <a:rPr lang="en-US" dirty="0" smtClean="0"/>
              <a:t>Quick creation of plots, dashboards, data apps</a:t>
            </a:r>
            <a:endParaRPr lang="en-US" dirty="0"/>
          </a:p>
        </p:txBody>
      </p:sp>
    </p:spTree>
    <p:extLst>
      <p:ext uri="{BB962C8B-B14F-4D97-AF65-F5344CB8AC3E}">
        <p14:creationId xmlns:p14="http://schemas.microsoft.com/office/powerpoint/2010/main" val="313171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7398"/>
            <a:ext cx="10515600" cy="1325563"/>
          </a:xfrm>
        </p:spPr>
        <p:txBody>
          <a:bodyPr/>
          <a:lstStyle/>
          <a:p>
            <a:r>
              <a:rPr lang="en-US" dirty="0" smtClean="0"/>
              <a:t>Anatomy of a Simple </a:t>
            </a:r>
            <a:r>
              <a:rPr lang="en-US" dirty="0" err="1" smtClean="0"/>
              <a:t>Bokeh</a:t>
            </a:r>
            <a:r>
              <a:rPr lang="en-US" dirty="0" smtClean="0"/>
              <a:t> App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338430"/>
            <a:ext cx="6423212" cy="5519569"/>
          </a:xfrm>
          <a:prstGeom prst="rect">
            <a:avLst/>
          </a:prstGeom>
        </p:spPr>
      </p:pic>
    </p:spTree>
    <p:extLst>
      <p:ext uri="{BB962C8B-B14F-4D97-AF65-F5344CB8AC3E}">
        <p14:creationId xmlns:p14="http://schemas.microsoft.com/office/powerpoint/2010/main" val="2382813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Simple </a:t>
            </a:r>
            <a:r>
              <a:rPr lang="en-US" dirty="0" err="1" smtClean="0"/>
              <a:t>Bokeh</a:t>
            </a:r>
            <a:r>
              <a:rPr lang="en-US" dirty="0" smtClean="0"/>
              <a:t> App</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solidFill>
                  <a:schemeClr val="bg1">
                    <a:lumMod val="75000"/>
                  </a:schemeClr>
                </a:solidFill>
              </a:rPr>
              <a:t>import </a:t>
            </a:r>
            <a:r>
              <a:rPr lang="en-US" dirty="0" err="1" smtClean="0">
                <a:solidFill>
                  <a:schemeClr val="bg1">
                    <a:lumMod val="75000"/>
                  </a:schemeClr>
                </a:solidFill>
              </a:rPr>
              <a:t>numpy</a:t>
            </a:r>
            <a:r>
              <a:rPr lang="en-US" dirty="0" smtClean="0">
                <a:solidFill>
                  <a:schemeClr val="bg1">
                    <a:lumMod val="75000"/>
                  </a:schemeClr>
                </a:solidFill>
              </a:rPr>
              <a:t> as np</a:t>
            </a:r>
          </a:p>
          <a:p>
            <a:pPr marL="0" lvl="0" indent="0">
              <a:lnSpc>
                <a:spcPct val="100000"/>
              </a:lnSpc>
              <a:spcBef>
                <a:spcPts val="0"/>
              </a:spcBef>
              <a:buNone/>
            </a:pPr>
            <a:r>
              <a:rPr lang="en-US" dirty="0" smtClean="0">
                <a:solidFill>
                  <a:schemeClr val="bg1">
                    <a:lumMod val="75000"/>
                  </a:schemeClr>
                </a:solidFill>
              </a:rPr>
              <a:t>from </a:t>
            </a:r>
            <a:r>
              <a:rPr lang="en-US" dirty="0" err="1" smtClean="0">
                <a:solidFill>
                  <a:schemeClr val="bg1">
                    <a:lumMod val="75000"/>
                  </a:schemeClr>
                </a:solidFill>
              </a:rPr>
              <a:t>bokeh.plotting</a:t>
            </a:r>
            <a:r>
              <a:rPr lang="en-US" dirty="0" smtClean="0">
                <a:solidFill>
                  <a:schemeClr val="bg1">
                    <a:lumMod val="75000"/>
                  </a:schemeClr>
                </a:solidFill>
              </a:rPr>
              <a:t> import figure, </a:t>
            </a:r>
            <a:r>
              <a:rPr lang="en-US" dirty="0" err="1" smtClean="0">
                <a:solidFill>
                  <a:schemeClr val="bg1">
                    <a:lumMod val="75000"/>
                  </a:schemeClr>
                </a:solidFill>
              </a:rPr>
              <a:t>output_file</a:t>
            </a:r>
            <a:r>
              <a:rPr lang="en-US" dirty="0" smtClean="0">
                <a:solidFill>
                  <a:schemeClr val="bg1">
                    <a:lumMod val="75000"/>
                  </a:schemeClr>
                </a:solidFill>
              </a:rPr>
              <a:t>, show</a:t>
            </a:r>
          </a:p>
          <a:p>
            <a:pPr marL="0" lvl="0" indent="0">
              <a:lnSpc>
                <a:spcPct val="100000"/>
              </a:lnSpc>
              <a:spcBef>
                <a:spcPts val="0"/>
              </a:spcBef>
              <a:buNone/>
            </a:pPr>
            <a:r>
              <a:rPr lang="en-US" dirty="0" smtClean="0">
                <a:solidFill>
                  <a:schemeClr val="bg1">
                    <a:lumMod val="75000"/>
                  </a:schemeClr>
                </a:solidFill>
              </a:rPr>
              <a:t>a = </a:t>
            </a:r>
            <a:r>
              <a:rPr lang="en-US" dirty="0" err="1" smtClean="0">
                <a:solidFill>
                  <a:schemeClr val="bg1">
                    <a:lumMod val="75000"/>
                  </a:schemeClr>
                </a:solidFill>
              </a:rPr>
              <a:t>np.arange</a:t>
            </a:r>
            <a:r>
              <a:rPr lang="en-US" dirty="0" smtClean="0">
                <a:solidFill>
                  <a:schemeClr val="bg1">
                    <a:lumMod val="75000"/>
                  </a:schemeClr>
                </a:solidFill>
              </a:rPr>
              <a:t>(10)</a:t>
            </a:r>
          </a:p>
          <a:p>
            <a:pPr marL="0" lvl="0" indent="0">
              <a:lnSpc>
                <a:spcPct val="100000"/>
              </a:lnSpc>
              <a:spcBef>
                <a:spcPts val="0"/>
              </a:spcBef>
              <a:buNone/>
            </a:pPr>
            <a:r>
              <a:rPr lang="en-US" dirty="0" smtClean="0">
                <a:solidFill>
                  <a:schemeClr val="bg1">
                    <a:lumMod val="75000"/>
                  </a:schemeClr>
                </a:solidFill>
              </a:rPr>
              <a:t>b = </a:t>
            </a:r>
            <a:r>
              <a:rPr lang="en-US" dirty="0" err="1" smtClean="0">
                <a:solidFill>
                  <a:schemeClr val="bg1">
                    <a:lumMod val="75000"/>
                  </a:schemeClr>
                </a:solidFill>
              </a:rPr>
              <a:t>np.random.randn</a:t>
            </a:r>
            <a:r>
              <a:rPr lang="en-US" dirty="0" smtClean="0">
                <a:solidFill>
                  <a:schemeClr val="bg1">
                    <a:lumMod val="75000"/>
                  </a:schemeClr>
                </a:solidFill>
              </a:rPr>
              <a:t>(10)</a:t>
            </a:r>
          </a:p>
          <a:p>
            <a:pPr marL="0" lvl="0" indent="0">
              <a:lnSpc>
                <a:spcPct val="100000"/>
              </a:lnSpc>
              <a:spcBef>
                <a:spcPts val="0"/>
              </a:spcBef>
              <a:buNone/>
            </a:pPr>
            <a:r>
              <a:rPr lang="en-US" dirty="0" err="1" smtClean="0">
                <a:solidFill>
                  <a:schemeClr val="bg1">
                    <a:lumMod val="75000"/>
                  </a:schemeClr>
                </a:solidFill>
              </a:rPr>
              <a:t>output_file</a:t>
            </a:r>
            <a:r>
              <a:rPr lang="en-US" dirty="0" smtClean="0">
                <a:solidFill>
                  <a:schemeClr val="bg1">
                    <a:lumMod val="75000"/>
                  </a:schemeClr>
                </a:solidFill>
              </a:rPr>
              <a:t>("</a:t>
            </a:r>
            <a:r>
              <a:rPr lang="en-US" dirty="0" err="1" smtClean="0">
                <a:solidFill>
                  <a:schemeClr val="bg1">
                    <a:lumMod val="75000"/>
                  </a:schemeClr>
                </a:solidFill>
              </a:rPr>
              <a:t>lines.html</a:t>
            </a:r>
            <a:r>
              <a:rPr lang="en-US" dirty="0" smtClean="0">
                <a:solidFill>
                  <a:schemeClr val="bg1">
                    <a:lumMod val="75000"/>
                  </a:schemeClr>
                </a:solidFill>
              </a:rPr>
              <a:t>")</a:t>
            </a:r>
          </a:p>
          <a:p>
            <a:pPr marL="0" lvl="0" indent="0">
              <a:lnSpc>
                <a:spcPct val="100000"/>
              </a:lnSpc>
              <a:spcBef>
                <a:spcPts val="0"/>
              </a:spcBef>
              <a:buNone/>
            </a:pPr>
            <a:r>
              <a:rPr lang="en-US" dirty="0" smtClean="0">
                <a:solidFill>
                  <a:schemeClr val="bg1">
                    <a:lumMod val="75000"/>
                  </a:schemeClr>
                </a:solidFill>
              </a:rPr>
              <a:t>p = figure(title="</a:t>
            </a:r>
            <a:r>
              <a:rPr lang="en-US" dirty="0" err="1" smtClean="0">
                <a:solidFill>
                  <a:schemeClr val="bg1">
                    <a:lumMod val="75000"/>
                  </a:schemeClr>
                </a:solidFill>
              </a:rPr>
              <a:t>Bokeh</a:t>
            </a:r>
            <a:r>
              <a:rPr lang="en-US" dirty="0" smtClean="0">
                <a:solidFill>
                  <a:schemeClr val="bg1">
                    <a:lumMod val="75000"/>
                  </a:schemeClr>
                </a:solidFill>
              </a:rPr>
              <a:t> Line", </a:t>
            </a:r>
            <a:r>
              <a:rPr lang="en-US" dirty="0" err="1" smtClean="0">
                <a:solidFill>
                  <a:schemeClr val="bg1">
                    <a:lumMod val="75000"/>
                  </a:schemeClr>
                </a:solidFill>
              </a:rPr>
              <a:t>x_axis_label</a:t>
            </a:r>
            <a:r>
              <a:rPr lang="en-US" dirty="0" smtClean="0">
                <a:solidFill>
                  <a:schemeClr val="bg1">
                    <a:lumMod val="75000"/>
                  </a:schemeClr>
                </a:solidFill>
              </a:rPr>
              <a:t>='x', </a:t>
            </a:r>
            <a:r>
              <a:rPr lang="en-US" dirty="0" err="1" smtClean="0">
                <a:solidFill>
                  <a:schemeClr val="bg1">
                    <a:lumMod val="75000"/>
                  </a:schemeClr>
                </a:solidFill>
              </a:rPr>
              <a:t>y_axis_label</a:t>
            </a:r>
            <a:r>
              <a:rPr lang="en-US" dirty="0" smtClean="0">
                <a:solidFill>
                  <a:schemeClr val="bg1">
                    <a:lumMod val="75000"/>
                  </a:schemeClr>
                </a:solidFill>
              </a:rPr>
              <a:t>='y')</a:t>
            </a:r>
          </a:p>
          <a:p>
            <a:pPr marL="0" lvl="0" indent="0">
              <a:lnSpc>
                <a:spcPct val="100000"/>
              </a:lnSpc>
              <a:spcBef>
                <a:spcPts val="0"/>
              </a:spcBef>
              <a:buNone/>
            </a:pPr>
            <a:r>
              <a:rPr lang="en-US" dirty="0" err="1" smtClean="0">
                <a:solidFill>
                  <a:schemeClr val="bg1">
                    <a:lumMod val="75000"/>
                  </a:schemeClr>
                </a:solidFill>
              </a:rPr>
              <a:t>p.line</a:t>
            </a:r>
            <a:r>
              <a:rPr lang="en-US" dirty="0" smtClean="0">
                <a:solidFill>
                  <a:schemeClr val="bg1">
                    <a:lumMod val="75000"/>
                  </a:schemeClr>
                </a:solidFill>
              </a:rPr>
              <a:t>(a, b, legend="Random Walk", </a:t>
            </a:r>
            <a:r>
              <a:rPr lang="en-US" dirty="0" err="1" smtClean="0">
                <a:solidFill>
                  <a:schemeClr val="bg1">
                    <a:lumMod val="75000"/>
                  </a:schemeClr>
                </a:solidFill>
              </a:rPr>
              <a:t>line_width</a:t>
            </a:r>
            <a:r>
              <a:rPr lang="en-US" dirty="0" smtClean="0">
                <a:solidFill>
                  <a:schemeClr val="bg1">
                    <a:lumMod val="75000"/>
                  </a:schemeClr>
                </a:solidFill>
              </a:rPr>
              <a:t>=2)</a:t>
            </a:r>
          </a:p>
          <a:p>
            <a:pPr marL="0" lvl="0" indent="0">
              <a:lnSpc>
                <a:spcPct val="100000"/>
              </a:lnSpc>
              <a:spcBef>
                <a:spcPts val="0"/>
              </a:spcBef>
              <a:buNone/>
            </a:pPr>
            <a:r>
              <a:rPr lang="en-US" dirty="0" smtClean="0">
                <a:solidFill>
                  <a:schemeClr val="bg1">
                    <a:lumMod val="75000"/>
                  </a:schemeClr>
                </a:solidFill>
              </a:rPr>
              <a:t>show(p)</a:t>
            </a:r>
            <a:endParaRPr lang="en-US" dirty="0">
              <a:solidFill>
                <a:schemeClr val="bg1">
                  <a:lumMod val="75000"/>
                </a:schemeClr>
              </a:solidFill>
            </a:endParaRPr>
          </a:p>
          <a:p>
            <a:pPr marL="0" lvl="0" indent="0">
              <a:lnSpc>
                <a:spcPct val="100000"/>
              </a:lnSpc>
              <a:spcBef>
                <a:spcPts val="0"/>
              </a:spcBef>
              <a:buNone/>
            </a:pPr>
            <a:endParaRPr lang="en-US" dirty="0"/>
          </a:p>
        </p:txBody>
      </p:sp>
    </p:spTree>
    <p:extLst>
      <p:ext uri="{BB962C8B-B14F-4D97-AF65-F5344CB8AC3E}">
        <p14:creationId xmlns:p14="http://schemas.microsoft.com/office/powerpoint/2010/main" val="483867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the libraries</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t>import </a:t>
            </a:r>
            <a:r>
              <a:rPr lang="en-US" dirty="0" err="1" smtClean="0"/>
              <a:t>numpy</a:t>
            </a:r>
            <a:r>
              <a:rPr lang="en-US" dirty="0" smtClean="0"/>
              <a:t> as np</a:t>
            </a:r>
          </a:p>
          <a:p>
            <a:pPr marL="0" lvl="0" indent="0">
              <a:lnSpc>
                <a:spcPct val="100000"/>
              </a:lnSpc>
              <a:spcBef>
                <a:spcPts val="0"/>
              </a:spcBef>
              <a:buNone/>
            </a:pPr>
            <a:r>
              <a:rPr lang="en-US" dirty="0" smtClean="0"/>
              <a:t>from </a:t>
            </a:r>
            <a:r>
              <a:rPr lang="en-US" dirty="0" err="1" smtClean="0"/>
              <a:t>bokeh.plotting</a:t>
            </a:r>
            <a:r>
              <a:rPr lang="en-US" dirty="0" smtClean="0"/>
              <a:t> import figure, </a:t>
            </a:r>
            <a:r>
              <a:rPr lang="en-US" dirty="0" err="1" smtClean="0"/>
              <a:t>output_file</a:t>
            </a:r>
            <a:r>
              <a:rPr lang="en-US" dirty="0" smtClean="0"/>
              <a:t>, show</a:t>
            </a:r>
          </a:p>
          <a:p>
            <a:pPr marL="0" lvl="0" indent="0">
              <a:lnSpc>
                <a:spcPct val="100000"/>
              </a:lnSpc>
              <a:spcBef>
                <a:spcPts val="0"/>
              </a:spcBef>
              <a:buNone/>
            </a:pPr>
            <a:r>
              <a:rPr lang="en-US" dirty="0" smtClean="0">
                <a:solidFill>
                  <a:schemeClr val="bg1">
                    <a:lumMod val="75000"/>
                  </a:schemeClr>
                </a:solidFill>
              </a:rPr>
              <a:t>a = </a:t>
            </a:r>
            <a:r>
              <a:rPr lang="en-US" dirty="0" err="1" smtClean="0">
                <a:solidFill>
                  <a:schemeClr val="bg1">
                    <a:lumMod val="75000"/>
                  </a:schemeClr>
                </a:solidFill>
              </a:rPr>
              <a:t>np.arange</a:t>
            </a:r>
            <a:r>
              <a:rPr lang="en-US" dirty="0" smtClean="0">
                <a:solidFill>
                  <a:schemeClr val="bg1">
                    <a:lumMod val="75000"/>
                  </a:schemeClr>
                </a:solidFill>
              </a:rPr>
              <a:t>(10)</a:t>
            </a:r>
          </a:p>
          <a:p>
            <a:pPr marL="0" lvl="0" indent="0">
              <a:lnSpc>
                <a:spcPct val="100000"/>
              </a:lnSpc>
              <a:spcBef>
                <a:spcPts val="0"/>
              </a:spcBef>
              <a:buNone/>
            </a:pPr>
            <a:r>
              <a:rPr lang="en-US" dirty="0" smtClean="0">
                <a:solidFill>
                  <a:schemeClr val="bg1">
                    <a:lumMod val="75000"/>
                  </a:schemeClr>
                </a:solidFill>
              </a:rPr>
              <a:t>b = </a:t>
            </a:r>
            <a:r>
              <a:rPr lang="en-US" dirty="0" err="1" smtClean="0">
                <a:solidFill>
                  <a:schemeClr val="bg1">
                    <a:lumMod val="75000"/>
                  </a:schemeClr>
                </a:solidFill>
              </a:rPr>
              <a:t>np.random.randn</a:t>
            </a:r>
            <a:r>
              <a:rPr lang="en-US" dirty="0" smtClean="0">
                <a:solidFill>
                  <a:schemeClr val="bg1">
                    <a:lumMod val="75000"/>
                  </a:schemeClr>
                </a:solidFill>
              </a:rPr>
              <a:t>(10)</a:t>
            </a:r>
          </a:p>
          <a:p>
            <a:pPr marL="0" lvl="0" indent="0">
              <a:lnSpc>
                <a:spcPct val="100000"/>
              </a:lnSpc>
              <a:spcBef>
                <a:spcPts val="0"/>
              </a:spcBef>
              <a:buNone/>
            </a:pPr>
            <a:r>
              <a:rPr lang="en-US" dirty="0" err="1" smtClean="0">
                <a:solidFill>
                  <a:schemeClr val="bg1">
                    <a:lumMod val="75000"/>
                  </a:schemeClr>
                </a:solidFill>
              </a:rPr>
              <a:t>output_file</a:t>
            </a:r>
            <a:r>
              <a:rPr lang="en-US" dirty="0" smtClean="0">
                <a:solidFill>
                  <a:schemeClr val="bg1">
                    <a:lumMod val="75000"/>
                  </a:schemeClr>
                </a:solidFill>
              </a:rPr>
              <a:t>("</a:t>
            </a:r>
            <a:r>
              <a:rPr lang="en-US" dirty="0" err="1" smtClean="0">
                <a:solidFill>
                  <a:schemeClr val="bg1">
                    <a:lumMod val="75000"/>
                  </a:schemeClr>
                </a:solidFill>
              </a:rPr>
              <a:t>lines.html</a:t>
            </a:r>
            <a:r>
              <a:rPr lang="en-US" dirty="0" smtClean="0">
                <a:solidFill>
                  <a:schemeClr val="bg1">
                    <a:lumMod val="75000"/>
                  </a:schemeClr>
                </a:solidFill>
              </a:rPr>
              <a:t>")</a:t>
            </a:r>
          </a:p>
          <a:p>
            <a:pPr marL="0" lvl="0" indent="0">
              <a:lnSpc>
                <a:spcPct val="100000"/>
              </a:lnSpc>
              <a:spcBef>
                <a:spcPts val="0"/>
              </a:spcBef>
              <a:buNone/>
            </a:pPr>
            <a:r>
              <a:rPr lang="en-US" dirty="0" smtClean="0">
                <a:solidFill>
                  <a:schemeClr val="bg1">
                    <a:lumMod val="75000"/>
                  </a:schemeClr>
                </a:solidFill>
              </a:rPr>
              <a:t>p = figure(title="</a:t>
            </a:r>
            <a:r>
              <a:rPr lang="en-US" dirty="0" err="1" smtClean="0">
                <a:solidFill>
                  <a:schemeClr val="bg1">
                    <a:lumMod val="75000"/>
                  </a:schemeClr>
                </a:solidFill>
              </a:rPr>
              <a:t>Bokeh</a:t>
            </a:r>
            <a:r>
              <a:rPr lang="en-US" dirty="0" smtClean="0">
                <a:solidFill>
                  <a:schemeClr val="bg1">
                    <a:lumMod val="75000"/>
                  </a:schemeClr>
                </a:solidFill>
              </a:rPr>
              <a:t> Line", </a:t>
            </a:r>
            <a:r>
              <a:rPr lang="en-US" dirty="0" err="1" smtClean="0">
                <a:solidFill>
                  <a:schemeClr val="bg1">
                    <a:lumMod val="75000"/>
                  </a:schemeClr>
                </a:solidFill>
              </a:rPr>
              <a:t>x_axis_label</a:t>
            </a:r>
            <a:r>
              <a:rPr lang="en-US" dirty="0" smtClean="0">
                <a:solidFill>
                  <a:schemeClr val="bg1">
                    <a:lumMod val="75000"/>
                  </a:schemeClr>
                </a:solidFill>
              </a:rPr>
              <a:t>='x', </a:t>
            </a:r>
            <a:r>
              <a:rPr lang="en-US" dirty="0" err="1" smtClean="0">
                <a:solidFill>
                  <a:schemeClr val="bg1">
                    <a:lumMod val="75000"/>
                  </a:schemeClr>
                </a:solidFill>
              </a:rPr>
              <a:t>y_axis_label</a:t>
            </a:r>
            <a:r>
              <a:rPr lang="en-US" dirty="0" smtClean="0">
                <a:solidFill>
                  <a:schemeClr val="bg1">
                    <a:lumMod val="75000"/>
                  </a:schemeClr>
                </a:solidFill>
              </a:rPr>
              <a:t>='y')</a:t>
            </a:r>
          </a:p>
          <a:p>
            <a:pPr marL="0" lvl="0" indent="0">
              <a:lnSpc>
                <a:spcPct val="100000"/>
              </a:lnSpc>
              <a:spcBef>
                <a:spcPts val="0"/>
              </a:spcBef>
              <a:buNone/>
            </a:pPr>
            <a:r>
              <a:rPr lang="en-US" dirty="0" err="1" smtClean="0">
                <a:solidFill>
                  <a:schemeClr val="bg1">
                    <a:lumMod val="75000"/>
                  </a:schemeClr>
                </a:solidFill>
              </a:rPr>
              <a:t>p.line</a:t>
            </a:r>
            <a:r>
              <a:rPr lang="en-US" dirty="0" smtClean="0">
                <a:solidFill>
                  <a:schemeClr val="bg1">
                    <a:lumMod val="75000"/>
                  </a:schemeClr>
                </a:solidFill>
              </a:rPr>
              <a:t>(a, b, legend="Random Walk", </a:t>
            </a:r>
            <a:r>
              <a:rPr lang="en-US" dirty="0" err="1" smtClean="0">
                <a:solidFill>
                  <a:schemeClr val="bg1">
                    <a:lumMod val="75000"/>
                  </a:schemeClr>
                </a:solidFill>
              </a:rPr>
              <a:t>line_width</a:t>
            </a:r>
            <a:r>
              <a:rPr lang="en-US" dirty="0" smtClean="0">
                <a:solidFill>
                  <a:schemeClr val="bg1">
                    <a:lumMod val="75000"/>
                  </a:schemeClr>
                </a:solidFill>
              </a:rPr>
              <a:t>=2)</a:t>
            </a:r>
          </a:p>
          <a:p>
            <a:pPr marL="0" lvl="0" indent="0">
              <a:lnSpc>
                <a:spcPct val="100000"/>
              </a:lnSpc>
              <a:spcBef>
                <a:spcPts val="0"/>
              </a:spcBef>
              <a:buNone/>
            </a:pPr>
            <a:r>
              <a:rPr lang="en-US" dirty="0" smtClean="0">
                <a:solidFill>
                  <a:schemeClr val="bg1">
                    <a:lumMod val="75000"/>
                  </a:schemeClr>
                </a:solidFill>
              </a:rPr>
              <a:t>show(p)</a:t>
            </a:r>
            <a:endParaRPr lang="en-US" dirty="0">
              <a:solidFill>
                <a:schemeClr val="bg1">
                  <a:lumMod val="75000"/>
                </a:schemeClr>
              </a:solidFill>
            </a:endParaRPr>
          </a:p>
          <a:p>
            <a:pPr marL="0" lvl="0" indent="0">
              <a:lnSpc>
                <a:spcPct val="100000"/>
              </a:lnSpc>
              <a:spcBef>
                <a:spcPts val="0"/>
              </a:spcBef>
              <a:buNone/>
            </a:pPr>
            <a:endParaRPr lang="en-US" dirty="0"/>
          </a:p>
        </p:txBody>
      </p:sp>
    </p:spTree>
    <p:extLst>
      <p:ext uri="{BB962C8B-B14F-4D97-AF65-F5344CB8AC3E}">
        <p14:creationId xmlns:p14="http://schemas.microsoft.com/office/powerpoint/2010/main" val="11049959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the x and y ranges</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solidFill>
                  <a:schemeClr val="bg1">
                    <a:lumMod val="75000"/>
                  </a:schemeClr>
                </a:solidFill>
              </a:rPr>
              <a:t>import </a:t>
            </a:r>
            <a:r>
              <a:rPr lang="en-US" dirty="0" err="1" smtClean="0">
                <a:solidFill>
                  <a:schemeClr val="bg1">
                    <a:lumMod val="75000"/>
                  </a:schemeClr>
                </a:solidFill>
              </a:rPr>
              <a:t>numpy</a:t>
            </a:r>
            <a:r>
              <a:rPr lang="en-US" dirty="0" smtClean="0">
                <a:solidFill>
                  <a:schemeClr val="bg1">
                    <a:lumMod val="75000"/>
                  </a:schemeClr>
                </a:solidFill>
              </a:rPr>
              <a:t> as np</a:t>
            </a:r>
          </a:p>
          <a:p>
            <a:pPr marL="0" lvl="0" indent="0">
              <a:lnSpc>
                <a:spcPct val="100000"/>
              </a:lnSpc>
              <a:spcBef>
                <a:spcPts val="0"/>
              </a:spcBef>
              <a:buNone/>
            </a:pPr>
            <a:r>
              <a:rPr lang="en-US" dirty="0" smtClean="0">
                <a:solidFill>
                  <a:schemeClr val="bg1">
                    <a:lumMod val="75000"/>
                  </a:schemeClr>
                </a:solidFill>
              </a:rPr>
              <a:t>from </a:t>
            </a:r>
            <a:r>
              <a:rPr lang="en-US" dirty="0" err="1" smtClean="0">
                <a:solidFill>
                  <a:schemeClr val="bg1">
                    <a:lumMod val="75000"/>
                  </a:schemeClr>
                </a:solidFill>
              </a:rPr>
              <a:t>bokeh.plotting</a:t>
            </a:r>
            <a:r>
              <a:rPr lang="en-US" dirty="0" smtClean="0">
                <a:solidFill>
                  <a:schemeClr val="bg1">
                    <a:lumMod val="75000"/>
                  </a:schemeClr>
                </a:solidFill>
              </a:rPr>
              <a:t> import figure, </a:t>
            </a:r>
            <a:r>
              <a:rPr lang="en-US" dirty="0" err="1" smtClean="0">
                <a:solidFill>
                  <a:schemeClr val="bg1">
                    <a:lumMod val="75000"/>
                  </a:schemeClr>
                </a:solidFill>
              </a:rPr>
              <a:t>output_file</a:t>
            </a:r>
            <a:r>
              <a:rPr lang="en-US" dirty="0" smtClean="0">
                <a:solidFill>
                  <a:schemeClr val="bg1">
                    <a:lumMod val="75000"/>
                  </a:schemeClr>
                </a:solidFill>
              </a:rPr>
              <a:t>, show</a:t>
            </a:r>
          </a:p>
          <a:p>
            <a:pPr marL="0" lvl="0" indent="0">
              <a:lnSpc>
                <a:spcPct val="100000"/>
              </a:lnSpc>
              <a:spcBef>
                <a:spcPts val="0"/>
              </a:spcBef>
              <a:buNone/>
            </a:pPr>
            <a:r>
              <a:rPr lang="en-US" dirty="0" smtClean="0"/>
              <a:t>a = </a:t>
            </a:r>
            <a:r>
              <a:rPr lang="en-US" dirty="0" err="1" smtClean="0"/>
              <a:t>np.arange</a:t>
            </a:r>
            <a:r>
              <a:rPr lang="en-US" dirty="0" smtClean="0"/>
              <a:t>(10)</a:t>
            </a:r>
          </a:p>
          <a:p>
            <a:pPr marL="0" lvl="0" indent="0">
              <a:lnSpc>
                <a:spcPct val="100000"/>
              </a:lnSpc>
              <a:spcBef>
                <a:spcPts val="0"/>
              </a:spcBef>
              <a:buNone/>
            </a:pPr>
            <a:r>
              <a:rPr lang="en-US" dirty="0" smtClean="0"/>
              <a:t>b = </a:t>
            </a:r>
            <a:r>
              <a:rPr lang="en-US" dirty="0" err="1" smtClean="0"/>
              <a:t>np.random.randn</a:t>
            </a:r>
            <a:r>
              <a:rPr lang="en-US" dirty="0" smtClean="0"/>
              <a:t>(10)</a:t>
            </a:r>
          </a:p>
          <a:p>
            <a:pPr marL="0" lvl="0" indent="0">
              <a:lnSpc>
                <a:spcPct val="100000"/>
              </a:lnSpc>
              <a:spcBef>
                <a:spcPts val="0"/>
              </a:spcBef>
              <a:buNone/>
            </a:pPr>
            <a:r>
              <a:rPr lang="en-US" dirty="0" err="1" smtClean="0">
                <a:solidFill>
                  <a:schemeClr val="bg1">
                    <a:lumMod val="75000"/>
                  </a:schemeClr>
                </a:solidFill>
              </a:rPr>
              <a:t>output_file</a:t>
            </a:r>
            <a:r>
              <a:rPr lang="en-US" dirty="0" smtClean="0">
                <a:solidFill>
                  <a:schemeClr val="bg1">
                    <a:lumMod val="75000"/>
                  </a:schemeClr>
                </a:solidFill>
              </a:rPr>
              <a:t>("</a:t>
            </a:r>
            <a:r>
              <a:rPr lang="en-US" dirty="0" err="1" smtClean="0">
                <a:solidFill>
                  <a:schemeClr val="bg1">
                    <a:lumMod val="75000"/>
                  </a:schemeClr>
                </a:solidFill>
              </a:rPr>
              <a:t>lines.html</a:t>
            </a:r>
            <a:r>
              <a:rPr lang="en-US" dirty="0" smtClean="0">
                <a:solidFill>
                  <a:schemeClr val="bg1">
                    <a:lumMod val="75000"/>
                  </a:schemeClr>
                </a:solidFill>
              </a:rPr>
              <a:t>")</a:t>
            </a:r>
          </a:p>
          <a:p>
            <a:pPr marL="0" lvl="0" indent="0">
              <a:lnSpc>
                <a:spcPct val="100000"/>
              </a:lnSpc>
              <a:spcBef>
                <a:spcPts val="0"/>
              </a:spcBef>
              <a:buNone/>
            </a:pPr>
            <a:r>
              <a:rPr lang="en-US" dirty="0" smtClean="0">
                <a:solidFill>
                  <a:schemeClr val="bg1">
                    <a:lumMod val="75000"/>
                  </a:schemeClr>
                </a:solidFill>
              </a:rPr>
              <a:t>p = figure(title="</a:t>
            </a:r>
            <a:r>
              <a:rPr lang="en-US" dirty="0" err="1" smtClean="0">
                <a:solidFill>
                  <a:schemeClr val="bg1">
                    <a:lumMod val="75000"/>
                  </a:schemeClr>
                </a:solidFill>
              </a:rPr>
              <a:t>Bokeh</a:t>
            </a:r>
            <a:r>
              <a:rPr lang="en-US" dirty="0" smtClean="0">
                <a:solidFill>
                  <a:schemeClr val="bg1">
                    <a:lumMod val="75000"/>
                  </a:schemeClr>
                </a:solidFill>
              </a:rPr>
              <a:t> Line", </a:t>
            </a:r>
            <a:r>
              <a:rPr lang="en-US" dirty="0" err="1" smtClean="0">
                <a:solidFill>
                  <a:schemeClr val="bg1">
                    <a:lumMod val="75000"/>
                  </a:schemeClr>
                </a:solidFill>
              </a:rPr>
              <a:t>x_axis_label</a:t>
            </a:r>
            <a:r>
              <a:rPr lang="en-US" dirty="0" smtClean="0">
                <a:solidFill>
                  <a:schemeClr val="bg1">
                    <a:lumMod val="75000"/>
                  </a:schemeClr>
                </a:solidFill>
              </a:rPr>
              <a:t>='x', </a:t>
            </a:r>
            <a:r>
              <a:rPr lang="en-US" dirty="0" err="1" smtClean="0">
                <a:solidFill>
                  <a:schemeClr val="bg1">
                    <a:lumMod val="75000"/>
                  </a:schemeClr>
                </a:solidFill>
              </a:rPr>
              <a:t>y_axis_label</a:t>
            </a:r>
            <a:r>
              <a:rPr lang="en-US" dirty="0" smtClean="0">
                <a:solidFill>
                  <a:schemeClr val="bg1">
                    <a:lumMod val="75000"/>
                  </a:schemeClr>
                </a:solidFill>
              </a:rPr>
              <a:t>='y')</a:t>
            </a:r>
          </a:p>
          <a:p>
            <a:pPr marL="0" lvl="0" indent="0">
              <a:lnSpc>
                <a:spcPct val="100000"/>
              </a:lnSpc>
              <a:spcBef>
                <a:spcPts val="0"/>
              </a:spcBef>
              <a:buNone/>
            </a:pPr>
            <a:r>
              <a:rPr lang="en-US" dirty="0" err="1" smtClean="0">
                <a:solidFill>
                  <a:schemeClr val="bg1">
                    <a:lumMod val="75000"/>
                  </a:schemeClr>
                </a:solidFill>
              </a:rPr>
              <a:t>p.line</a:t>
            </a:r>
            <a:r>
              <a:rPr lang="en-US" dirty="0" smtClean="0">
                <a:solidFill>
                  <a:schemeClr val="bg1">
                    <a:lumMod val="75000"/>
                  </a:schemeClr>
                </a:solidFill>
              </a:rPr>
              <a:t>(a, b, legend="Random Walk", </a:t>
            </a:r>
            <a:r>
              <a:rPr lang="en-US" dirty="0" err="1" smtClean="0">
                <a:solidFill>
                  <a:schemeClr val="bg1">
                    <a:lumMod val="75000"/>
                  </a:schemeClr>
                </a:solidFill>
              </a:rPr>
              <a:t>line_width</a:t>
            </a:r>
            <a:r>
              <a:rPr lang="en-US" dirty="0" smtClean="0">
                <a:solidFill>
                  <a:schemeClr val="bg1">
                    <a:lumMod val="75000"/>
                  </a:schemeClr>
                </a:solidFill>
              </a:rPr>
              <a:t>=2)</a:t>
            </a:r>
          </a:p>
          <a:p>
            <a:pPr marL="0" lvl="0" indent="0">
              <a:lnSpc>
                <a:spcPct val="100000"/>
              </a:lnSpc>
              <a:spcBef>
                <a:spcPts val="0"/>
              </a:spcBef>
              <a:buNone/>
            </a:pPr>
            <a:r>
              <a:rPr lang="en-US" dirty="0" smtClean="0">
                <a:solidFill>
                  <a:schemeClr val="bg1">
                    <a:lumMod val="75000"/>
                  </a:schemeClr>
                </a:solidFill>
              </a:rPr>
              <a:t>show(p)</a:t>
            </a:r>
            <a:endParaRPr lang="en-US" dirty="0">
              <a:solidFill>
                <a:schemeClr val="bg1">
                  <a:lumMod val="75000"/>
                </a:schemeClr>
              </a:solidFill>
            </a:endParaRPr>
          </a:p>
          <a:p>
            <a:pPr marL="0" lvl="0" indent="0">
              <a:lnSpc>
                <a:spcPct val="100000"/>
              </a:lnSpc>
              <a:spcBef>
                <a:spcPts val="0"/>
              </a:spcBef>
              <a:buNone/>
            </a:pPr>
            <a:endParaRPr lang="en-US" dirty="0"/>
          </a:p>
        </p:txBody>
      </p:sp>
    </p:spTree>
    <p:extLst>
      <p:ext uri="{BB962C8B-B14F-4D97-AF65-F5344CB8AC3E}">
        <p14:creationId xmlns:p14="http://schemas.microsoft.com/office/powerpoint/2010/main" val="9881978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name of the HTML file</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solidFill>
                  <a:schemeClr val="bg1">
                    <a:lumMod val="75000"/>
                  </a:schemeClr>
                </a:solidFill>
              </a:rPr>
              <a:t>import </a:t>
            </a:r>
            <a:r>
              <a:rPr lang="en-US" dirty="0" err="1" smtClean="0">
                <a:solidFill>
                  <a:schemeClr val="bg1">
                    <a:lumMod val="75000"/>
                  </a:schemeClr>
                </a:solidFill>
              </a:rPr>
              <a:t>numpy</a:t>
            </a:r>
            <a:r>
              <a:rPr lang="en-US" dirty="0" smtClean="0">
                <a:solidFill>
                  <a:schemeClr val="bg1">
                    <a:lumMod val="75000"/>
                  </a:schemeClr>
                </a:solidFill>
              </a:rPr>
              <a:t> as np</a:t>
            </a:r>
          </a:p>
          <a:p>
            <a:pPr marL="0" lvl="0" indent="0">
              <a:lnSpc>
                <a:spcPct val="100000"/>
              </a:lnSpc>
              <a:spcBef>
                <a:spcPts val="0"/>
              </a:spcBef>
              <a:buNone/>
            </a:pPr>
            <a:r>
              <a:rPr lang="en-US" dirty="0" smtClean="0">
                <a:solidFill>
                  <a:schemeClr val="bg1">
                    <a:lumMod val="75000"/>
                  </a:schemeClr>
                </a:solidFill>
              </a:rPr>
              <a:t>from </a:t>
            </a:r>
            <a:r>
              <a:rPr lang="en-US" dirty="0" err="1" smtClean="0">
                <a:solidFill>
                  <a:schemeClr val="bg1">
                    <a:lumMod val="75000"/>
                  </a:schemeClr>
                </a:solidFill>
              </a:rPr>
              <a:t>bokeh.plotting</a:t>
            </a:r>
            <a:r>
              <a:rPr lang="en-US" dirty="0" smtClean="0">
                <a:solidFill>
                  <a:schemeClr val="bg1">
                    <a:lumMod val="75000"/>
                  </a:schemeClr>
                </a:solidFill>
              </a:rPr>
              <a:t> import figure, </a:t>
            </a:r>
            <a:r>
              <a:rPr lang="en-US" dirty="0" err="1" smtClean="0">
                <a:solidFill>
                  <a:schemeClr val="bg1">
                    <a:lumMod val="75000"/>
                  </a:schemeClr>
                </a:solidFill>
              </a:rPr>
              <a:t>output_file</a:t>
            </a:r>
            <a:r>
              <a:rPr lang="en-US" dirty="0" smtClean="0">
                <a:solidFill>
                  <a:schemeClr val="bg1">
                    <a:lumMod val="75000"/>
                  </a:schemeClr>
                </a:solidFill>
              </a:rPr>
              <a:t>, show</a:t>
            </a:r>
          </a:p>
          <a:p>
            <a:pPr marL="0" lvl="0" indent="0">
              <a:lnSpc>
                <a:spcPct val="100000"/>
              </a:lnSpc>
              <a:spcBef>
                <a:spcPts val="0"/>
              </a:spcBef>
              <a:buNone/>
            </a:pPr>
            <a:r>
              <a:rPr lang="en-US" dirty="0" smtClean="0">
                <a:solidFill>
                  <a:schemeClr val="bg1">
                    <a:lumMod val="75000"/>
                  </a:schemeClr>
                </a:solidFill>
              </a:rPr>
              <a:t>a = </a:t>
            </a:r>
            <a:r>
              <a:rPr lang="en-US" dirty="0" err="1" smtClean="0">
                <a:solidFill>
                  <a:schemeClr val="bg1">
                    <a:lumMod val="75000"/>
                  </a:schemeClr>
                </a:solidFill>
              </a:rPr>
              <a:t>np.arange</a:t>
            </a:r>
            <a:r>
              <a:rPr lang="en-US" dirty="0" smtClean="0">
                <a:solidFill>
                  <a:schemeClr val="bg1">
                    <a:lumMod val="75000"/>
                  </a:schemeClr>
                </a:solidFill>
              </a:rPr>
              <a:t>(10)</a:t>
            </a:r>
          </a:p>
          <a:p>
            <a:pPr marL="0" lvl="0" indent="0">
              <a:lnSpc>
                <a:spcPct val="100000"/>
              </a:lnSpc>
              <a:spcBef>
                <a:spcPts val="0"/>
              </a:spcBef>
              <a:buNone/>
            </a:pPr>
            <a:r>
              <a:rPr lang="en-US" dirty="0" smtClean="0">
                <a:solidFill>
                  <a:schemeClr val="bg1">
                    <a:lumMod val="75000"/>
                  </a:schemeClr>
                </a:solidFill>
              </a:rPr>
              <a:t>b = </a:t>
            </a:r>
            <a:r>
              <a:rPr lang="en-US" dirty="0" err="1" smtClean="0">
                <a:solidFill>
                  <a:schemeClr val="bg1">
                    <a:lumMod val="75000"/>
                  </a:schemeClr>
                </a:solidFill>
              </a:rPr>
              <a:t>np.random.randn</a:t>
            </a:r>
            <a:r>
              <a:rPr lang="en-US" dirty="0" smtClean="0">
                <a:solidFill>
                  <a:schemeClr val="bg1">
                    <a:lumMod val="75000"/>
                  </a:schemeClr>
                </a:solidFill>
              </a:rPr>
              <a:t>(10)</a:t>
            </a:r>
          </a:p>
          <a:p>
            <a:pPr marL="0" lvl="0" indent="0">
              <a:lnSpc>
                <a:spcPct val="100000"/>
              </a:lnSpc>
              <a:spcBef>
                <a:spcPts val="0"/>
              </a:spcBef>
              <a:buNone/>
            </a:pPr>
            <a:r>
              <a:rPr lang="en-US" dirty="0" err="1" smtClean="0"/>
              <a:t>output_file</a:t>
            </a:r>
            <a:r>
              <a:rPr lang="en-US" dirty="0" smtClean="0"/>
              <a:t>("</a:t>
            </a:r>
            <a:r>
              <a:rPr lang="en-US" dirty="0" err="1" smtClean="0"/>
              <a:t>lines.html</a:t>
            </a:r>
            <a:r>
              <a:rPr lang="en-US" dirty="0" smtClean="0"/>
              <a:t>")</a:t>
            </a:r>
          </a:p>
          <a:p>
            <a:pPr marL="0" lvl="0" indent="0">
              <a:lnSpc>
                <a:spcPct val="100000"/>
              </a:lnSpc>
              <a:spcBef>
                <a:spcPts val="0"/>
              </a:spcBef>
              <a:buNone/>
            </a:pPr>
            <a:r>
              <a:rPr lang="en-US" dirty="0" smtClean="0">
                <a:solidFill>
                  <a:schemeClr val="bg1">
                    <a:lumMod val="75000"/>
                  </a:schemeClr>
                </a:solidFill>
              </a:rPr>
              <a:t>p = figure(title="</a:t>
            </a:r>
            <a:r>
              <a:rPr lang="en-US" dirty="0" err="1" smtClean="0">
                <a:solidFill>
                  <a:schemeClr val="bg1">
                    <a:lumMod val="75000"/>
                  </a:schemeClr>
                </a:solidFill>
              </a:rPr>
              <a:t>Bokeh</a:t>
            </a:r>
            <a:r>
              <a:rPr lang="en-US" dirty="0" smtClean="0">
                <a:solidFill>
                  <a:schemeClr val="bg1">
                    <a:lumMod val="75000"/>
                  </a:schemeClr>
                </a:solidFill>
              </a:rPr>
              <a:t> Line", </a:t>
            </a:r>
            <a:r>
              <a:rPr lang="en-US" dirty="0" err="1" smtClean="0">
                <a:solidFill>
                  <a:schemeClr val="bg1">
                    <a:lumMod val="75000"/>
                  </a:schemeClr>
                </a:solidFill>
              </a:rPr>
              <a:t>x_axis_label</a:t>
            </a:r>
            <a:r>
              <a:rPr lang="en-US" dirty="0" smtClean="0">
                <a:solidFill>
                  <a:schemeClr val="bg1">
                    <a:lumMod val="75000"/>
                  </a:schemeClr>
                </a:solidFill>
              </a:rPr>
              <a:t>='x', </a:t>
            </a:r>
            <a:r>
              <a:rPr lang="en-US" dirty="0" err="1" smtClean="0">
                <a:solidFill>
                  <a:schemeClr val="bg1">
                    <a:lumMod val="75000"/>
                  </a:schemeClr>
                </a:solidFill>
              </a:rPr>
              <a:t>y_axis_label</a:t>
            </a:r>
            <a:r>
              <a:rPr lang="en-US" dirty="0" smtClean="0">
                <a:solidFill>
                  <a:schemeClr val="bg1">
                    <a:lumMod val="75000"/>
                  </a:schemeClr>
                </a:solidFill>
              </a:rPr>
              <a:t>='y')</a:t>
            </a:r>
          </a:p>
          <a:p>
            <a:pPr marL="0" lvl="0" indent="0">
              <a:lnSpc>
                <a:spcPct val="100000"/>
              </a:lnSpc>
              <a:spcBef>
                <a:spcPts val="0"/>
              </a:spcBef>
              <a:buNone/>
            </a:pPr>
            <a:r>
              <a:rPr lang="en-US" dirty="0" err="1" smtClean="0">
                <a:solidFill>
                  <a:schemeClr val="bg1">
                    <a:lumMod val="75000"/>
                  </a:schemeClr>
                </a:solidFill>
              </a:rPr>
              <a:t>p.line</a:t>
            </a:r>
            <a:r>
              <a:rPr lang="en-US" dirty="0" smtClean="0">
                <a:solidFill>
                  <a:schemeClr val="bg1">
                    <a:lumMod val="75000"/>
                  </a:schemeClr>
                </a:solidFill>
              </a:rPr>
              <a:t>(a, b, legend="Random Walk", </a:t>
            </a:r>
            <a:r>
              <a:rPr lang="en-US" dirty="0" err="1" smtClean="0">
                <a:solidFill>
                  <a:schemeClr val="bg1">
                    <a:lumMod val="75000"/>
                  </a:schemeClr>
                </a:solidFill>
              </a:rPr>
              <a:t>line_width</a:t>
            </a:r>
            <a:r>
              <a:rPr lang="en-US" dirty="0" smtClean="0">
                <a:solidFill>
                  <a:schemeClr val="bg1">
                    <a:lumMod val="75000"/>
                  </a:schemeClr>
                </a:solidFill>
              </a:rPr>
              <a:t>=2)</a:t>
            </a:r>
          </a:p>
          <a:p>
            <a:pPr marL="0" lvl="0" indent="0">
              <a:lnSpc>
                <a:spcPct val="100000"/>
              </a:lnSpc>
              <a:spcBef>
                <a:spcPts val="0"/>
              </a:spcBef>
              <a:buNone/>
            </a:pPr>
            <a:r>
              <a:rPr lang="en-US" dirty="0" smtClean="0">
                <a:solidFill>
                  <a:schemeClr val="bg1">
                    <a:lumMod val="75000"/>
                  </a:schemeClr>
                </a:solidFill>
              </a:rPr>
              <a:t>show(p)</a:t>
            </a:r>
            <a:endParaRPr lang="en-US" dirty="0">
              <a:solidFill>
                <a:schemeClr val="bg1">
                  <a:lumMod val="75000"/>
                </a:schemeClr>
              </a:solidFill>
            </a:endParaRPr>
          </a:p>
          <a:p>
            <a:pPr marL="0" lvl="0" indent="0">
              <a:lnSpc>
                <a:spcPct val="100000"/>
              </a:lnSpc>
              <a:spcBef>
                <a:spcPts val="0"/>
              </a:spcBef>
              <a:buNone/>
            </a:pPr>
            <a:endParaRPr lang="en-US" dirty="0"/>
          </a:p>
        </p:txBody>
      </p:sp>
    </p:spTree>
    <p:extLst>
      <p:ext uri="{BB962C8B-B14F-4D97-AF65-F5344CB8AC3E}">
        <p14:creationId xmlns:p14="http://schemas.microsoft.com/office/powerpoint/2010/main" val="6011353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the actual figure</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solidFill>
                  <a:schemeClr val="bg1">
                    <a:lumMod val="75000"/>
                  </a:schemeClr>
                </a:solidFill>
              </a:rPr>
              <a:t>import </a:t>
            </a:r>
            <a:r>
              <a:rPr lang="en-US" dirty="0" err="1" smtClean="0">
                <a:solidFill>
                  <a:schemeClr val="bg1">
                    <a:lumMod val="75000"/>
                  </a:schemeClr>
                </a:solidFill>
              </a:rPr>
              <a:t>numpy</a:t>
            </a:r>
            <a:r>
              <a:rPr lang="en-US" dirty="0" smtClean="0">
                <a:solidFill>
                  <a:schemeClr val="bg1">
                    <a:lumMod val="75000"/>
                  </a:schemeClr>
                </a:solidFill>
              </a:rPr>
              <a:t> as np</a:t>
            </a:r>
          </a:p>
          <a:p>
            <a:pPr marL="0" lvl="0" indent="0">
              <a:lnSpc>
                <a:spcPct val="100000"/>
              </a:lnSpc>
              <a:spcBef>
                <a:spcPts val="0"/>
              </a:spcBef>
              <a:buNone/>
            </a:pPr>
            <a:r>
              <a:rPr lang="en-US" dirty="0" smtClean="0">
                <a:solidFill>
                  <a:schemeClr val="bg1">
                    <a:lumMod val="75000"/>
                  </a:schemeClr>
                </a:solidFill>
              </a:rPr>
              <a:t>from </a:t>
            </a:r>
            <a:r>
              <a:rPr lang="en-US" dirty="0" err="1" smtClean="0">
                <a:solidFill>
                  <a:schemeClr val="bg1">
                    <a:lumMod val="75000"/>
                  </a:schemeClr>
                </a:solidFill>
              </a:rPr>
              <a:t>bokeh.plotting</a:t>
            </a:r>
            <a:r>
              <a:rPr lang="en-US" dirty="0" smtClean="0">
                <a:solidFill>
                  <a:schemeClr val="bg1">
                    <a:lumMod val="75000"/>
                  </a:schemeClr>
                </a:solidFill>
              </a:rPr>
              <a:t> import figure, </a:t>
            </a:r>
            <a:r>
              <a:rPr lang="en-US" dirty="0" err="1" smtClean="0">
                <a:solidFill>
                  <a:schemeClr val="bg1">
                    <a:lumMod val="75000"/>
                  </a:schemeClr>
                </a:solidFill>
              </a:rPr>
              <a:t>output_file</a:t>
            </a:r>
            <a:r>
              <a:rPr lang="en-US" dirty="0" smtClean="0">
                <a:solidFill>
                  <a:schemeClr val="bg1">
                    <a:lumMod val="75000"/>
                  </a:schemeClr>
                </a:solidFill>
              </a:rPr>
              <a:t>, show</a:t>
            </a:r>
          </a:p>
          <a:p>
            <a:pPr marL="0" lvl="0" indent="0">
              <a:lnSpc>
                <a:spcPct val="100000"/>
              </a:lnSpc>
              <a:spcBef>
                <a:spcPts val="0"/>
              </a:spcBef>
              <a:buNone/>
            </a:pPr>
            <a:r>
              <a:rPr lang="en-US" dirty="0" smtClean="0">
                <a:solidFill>
                  <a:schemeClr val="bg1">
                    <a:lumMod val="75000"/>
                  </a:schemeClr>
                </a:solidFill>
              </a:rPr>
              <a:t>a = </a:t>
            </a:r>
            <a:r>
              <a:rPr lang="en-US" dirty="0" err="1" smtClean="0">
                <a:solidFill>
                  <a:schemeClr val="bg1">
                    <a:lumMod val="75000"/>
                  </a:schemeClr>
                </a:solidFill>
              </a:rPr>
              <a:t>np.arange</a:t>
            </a:r>
            <a:r>
              <a:rPr lang="en-US" dirty="0" smtClean="0">
                <a:solidFill>
                  <a:schemeClr val="bg1">
                    <a:lumMod val="75000"/>
                  </a:schemeClr>
                </a:solidFill>
              </a:rPr>
              <a:t>(10)</a:t>
            </a:r>
          </a:p>
          <a:p>
            <a:pPr marL="0" lvl="0" indent="0">
              <a:lnSpc>
                <a:spcPct val="100000"/>
              </a:lnSpc>
              <a:spcBef>
                <a:spcPts val="0"/>
              </a:spcBef>
              <a:buNone/>
            </a:pPr>
            <a:r>
              <a:rPr lang="en-US" dirty="0" smtClean="0">
                <a:solidFill>
                  <a:schemeClr val="bg1">
                    <a:lumMod val="75000"/>
                  </a:schemeClr>
                </a:solidFill>
              </a:rPr>
              <a:t>b = </a:t>
            </a:r>
            <a:r>
              <a:rPr lang="en-US" dirty="0" err="1" smtClean="0">
                <a:solidFill>
                  <a:schemeClr val="bg1">
                    <a:lumMod val="75000"/>
                  </a:schemeClr>
                </a:solidFill>
              </a:rPr>
              <a:t>np.random.randn</a:t>
            </a:r>
            <a:r>
              <a:rPr lang="en-US" dirty="0" smtClean="0">
                <a:solidFill>
                  <a:schemeClr val="bg1">
                    <a:lumMod val="75000"/>
                  </a:schemeClr>
                </a:solidFill>
              </a:rPr>
              <a:t>(10)</a:t>
            </a:r>
          </a:p>
          <a:p>
            <a:pPr marL="0" lvl="0" indent="0">
              <a:lnSpc>
                <a:spcPct val="100000"/>
              </a:lnSpc>
              <a:spcBef>
                <a:spcPts val="0"/>
              </a:spcBef>
              <a:buNone/>
            </a:pPr>
            <a:r>
              <a:rPr lang="en-US" dirty="0" err="1" smtClean="0">
                <a:solidFill>
                  <a:schemeClr val="bg1">
                    <a:lumMod val="75000"/>
                  </a:schemeClr>
                </a:solidFill>
              </a:rPr>
              <a:t>output_file</a:t>
            </a:r>
            <a:r>
              <a:rPr lang="en-US" dirty="0" smtClean="0">
                <a:solidFill>
                  <a:schemeClr val="bg1">
                    <a:lumMod val="75000"/>
                  </a:schemeClr>
                </a:solidFill>
              </a:rPr>
              <a:t>("</a:t>
            </a:r>
            <a:r>
              <a:rPr lang="en-US" dirty="0" err="1" smtClean="0">
                <a:solidFill>
                  <a:schemeClr val="bg1">
                    <a:lumMod val="75000"/>
                  </a:schemeClr>
                </a:solidFill>
              </a:rPr>
              <a:t>lines.html</a:t>
            </a:r>
            <a:r>
              <a:rPr lang="en-US" dirty="0" smtClean="0">
                <a:solidFill>
                  <a:schemeClr val="bg1">
                    <a:lumMod val="75000"/>
                  </a:schemeClr>
                </a:solidFill>
              </a:rPr>
              <a:t>")</a:t>
            </a:r>
          </a:p>
          <a:p>
            <a:pPr marL="0" lvl="0" indent="0">
              <a:lnSpc>
                <a:spcPct val="100000"/>
              </a:lnSpc>
              <a:spcBef>
                <a:spcPts val="0"/>
              </a:spcBef>
              <a:buNone/>
            </a:pPr>
            <a:r>
              <a:rPr lang="en-US" dirty="0" smtClean="0"/>
              <a:t>p = figure(title="</a:t>
            </a:r>
            <a:r>
              <a:rPr lang="en-US" dirty="0" err="1" smtClean="0"/>
              <a:t>Bokeh</a:t>
            </a:r>
            <a:r>
              <a:rPr lang="en-US" dirty="0" smtClean="0"/>
              <a:t> Line", </a:t>
            </a:r>
            <a:r>
              <a:rPr lang="en-US" dirty="0" err="1" smtClean="0"/>
              <a:t>x_axis_label</a:t>
            </a:r>
            <a:r>
              <a:rPr lang="en-US" dirty="0" smtClean="0"/>
              <a:t>='x', </a:t>
            </a:r>
            <a:r>
              <a:rPr lang="en-US" dirty="0" err="1" smtClean="0"/>
              <a:t>y_axis_label</a:t>
            </a:r>
            <a:r>
              <a:rPr lang="en-US" dirty="0" smtClean="0"/>
              <a:t>='y')</a:t>
            </a:r>
          </a:p>
          <a:p>
            <a:pPr marL="0" lvl="0" indent="0">
              <a:lnSpc>
                <a:spcPct val="100000"/>
              </a:lnSpc>
              <a:spcBef>
                <a:spcPts val="0"/>
              </a:spcBef>
              <a:buNone/>
            </a:pPr>
            <a:r>
              <a:rPr lang="en-US" dirty="0" err="1" smtClean="0"/>
              <a:t>p.line</a:t>
            </a:r>
            <a:r>
              <a:rPr lang="en-US" dirty="0" smtClean="0"/>
              <a:t>(a, b, legend="Random Walk", </a:t>
            </a:r>
            <a:r>
              <a:rPr lang="en-US" dirty="0" err="1" smtClean="0"/>
              <a:t>line_width</a:t>
            </a:r>
            <a:r>
              <a:rPr lang="en-US" dirty="0" smtClean="0"/>
              <a:t>=2)</a:t>
            </a:r>
          </a:p>
          <a:p>
            <a:pPr marL="0" lvl="0" indent="0">
              <a:lnSpc>
                <a:spcPct val="100000"/>
              </a:lnSpc>
              <a:spcBef>
                <a:spcPts val="0"/>
              </a:spcBef>
              <a:buNone/>
            </a:pPr>
            <a:r>
              <a:rPr lang="en-US" dirty="0" smtClean="0">
                <a:solidFill>
                  <a:schemeClr val="bg1">
                    <a:lumMod val="75000"/>
                  </a:schemeClr>
                </a:solidFill>
              </a:rPr>
              <a:t>show(p)</a:t>
            </a:r>
            <a:endParaRPr lang="en-US" dirty="0">
              <a:solidFill>
                <a:schemeClr val="bg1">
                  <a:lumMod val="75000"/>
                </a:schemeClr>
              </a:solidFill>
            </a:endParaRPr>
          </a:p>
          <a:p>
            <a:pPr marL="0" lvl="0" indent="0">
              <a:lnSpc>
                <a:spcPct val="100000"/>
              </a:lnSpc>
              <a:spcBef>
                <a:spcPts val="0"/>
              </a:spcBef>
              <a:buNone/>
            </a:pPr>
            <a:endParaRPr lang="en-US" dirty="0"/>
          </a:p>
        </p:txBody>
      </p:sp>
    </p:spTree>
    <p:extLst>
      <p:ext uri="{BB962C8B-B14F-4D97-AF65-F5344CB8AC3E}">
        <p14:creationId xmlns:p14="http://schemas.microsoft.com/office/powerpoint/2010/main" val="561278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Take-Home Questions: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Which </a:t>
            </a:r>
            <a:r>
              <a:rPr lang="en-US" b="1" dirty="0" smtClean="0"/>
              <a:t>EU country </a:t>
            </a:r>
            <a:r>
              <a:rPr lang="en-US" dirty="0" smtClean="0"/>
              <a:t>has the highest average intra-EU trade from 1999-2015 and what is this annual average?</a:t>
            </a:r>
          </a:p>
          <a:p>
            <a:pPr marL="514350" indent="-514350">
              <a:buFont typeface="+mj-lt"/>
              <a:buAutoNum type="arabicPeriod"/>
            </a:pPr>
            <a:r>
              <a:rPr lang="en-US" dirty="0" smtClean="0"/>
              <a:t>Which </a:t>
            </a:r>
            <a:r>
              <a:rPr lang="en-US" b="1" dirty="0"/>
              <a:t>year</a:t>
            </a:r>
            <a:r>
              <a:rPr lang="en-US" dirty="0"/>
              <a:t> has the highest amount of intra-EU trade between 1999-2015 and what is the total amount?</a:t>
            </a:r>
          </a:p>
          <a:p>
            <a:pPr marL="514350" indent="-514350">
              <a:buFont typeface="+mj-lt"/>
              <a:buAutoNum type="arabicPeriod"/>
            </a:pPr>
            <a:r>
              <a:rPr lang="en-US" dirty="0" smtClean="0"/>
              <a:t>Which </a:t>
            </a:r>
            <a:r>
              <a:rPr lang="en-US" dirty="0"/>
              <a:t>EU country has </a:t>
            </a:r>
            <a:r>
              <a:rPr lang="en-US" b="1" dirty="0"/>
              <a:t>the largest increase </a:t>
            </a:r>
            <a:r>
              <a:rPr lang="en-US" dirty="0"/>
              <a:t>from 1999-2015 in terms of intra-EU trade?  Macro-economically, what is your hypothesis behind this increase?</a:t>
            </a:r>
          </a:p>
          <a:p>
            <a:pPr marL="514350" indent="-514350">
              <a:buFont typeface="+mj-lt"/>
              <a:buAutoNum type="arabicPeriod"/>
            </a:pPr>
            <a:r>
              <a:rPr lang="en-US" dirty="0" smtClean="0"/>
              <a:t>Which </a:t>
            </a:r>
            <a:r>
              <a:rPr lang="en-US" dirty="0"/>
              <a:t>EU country has </a:t>
            </a:r>
            <a:r>
              <a:rPr lang="en-US" b="1" dirty="0"/>
              <a:t>the largest decrease </a:t>
            </a:r>
            <a:r>
              <a:rPr lang="en-US" dirty="0"/>
              <a:t>from 1999-2015 in terms of intra-EU trade?  Macro-economically, what is your hypothesis behind this drop?</a:t>
            </a:r>
          </a:p>
          <a:p>
            <a:pPr marL="514350" indent="-514350">
              <a:buFont typeface="+mj-lt"/>
              <a:buAutoNum type="arabicPeriod"/>
            </a:pPr>
            <a:r>
              <a:rPr lang="en-US" dirty="0" smtClean="0"/>
              <a:t>Analyze </a:t>
            </a:r>
            <a:r>
              <a:rPr lang="en-US" dirty="0"/>
              <a:t>this dataset as a </a:t>
            </a:r>
            <a:r>
              <a:rPr lang="en-US" dirty="0" err="1"/>
              <a:t>DataFrame</a:t>
            </a:r>
            <a:r>
              <a:rPr lang="en-US" dirty="0"/>
              <a:t> and describe an </a:t>
            </a:r>
            <a:r>
              <a:rPr lang="en-US" b="1" dirty="0"/>
              <a:t>insight</a:t>
            </a:r>
            <a:r>
              <a:rPr lang="en-US" dirty="0"/>
              <a:t> that you are able to deduce.</a:t>
            </a:r>
          </a:p>
          <a:p>
            <a:endParaRPr lang="en-US" dirty="0"/>
          </a:p>
        </p:txBody>
      </p:sp>
    </p:spTree>
    <p:extLst>
      <p:ext uri="{BB962C8B-B14F-4D97-AF65-F5344CB8AC3E}">
        <p14:creationId xmlns:p14="http://schemas.microsoft.com/office/powerpoint/2010/main" val="8615813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show it!</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solidFill>
                  <a:schemeClr val="bg1">
                    <a:lumMod val="75000"/>
                  </a:schemeClr>
                </a:solidFill>
              </a:rPr>
              <a:t>import </a:t>
            </a:r>
            <a:r>
              <a:rPr lang="en-US" dirty="0" err="1" smtClean="0">
                <a:solidFill>
                  <a:schemeClr val="bg1">
                    <a:lumMod val="75000"/>
                  </a:schemeClr>
                </a:solidFill>
              </a:rPr>
              <a:t>numpy</a:t>
            </a:r>
            <a:r>
              <a:rPr lang="en-US" dirty="0" smtClean="0">
                <a:solidFill>
                  <a:schemeClr val="bg1">
                    <a:lumMod val="75000"/>
                  </a:schemeClr>
                </a:solidFill>
              </a:rPr>
              <a:t> as np</a:t>
            </a:r>
          </a:p>
          <a:p>
            <a:pPr marL="0" lvl="0" indent="0">
              <a:lnSpc>
                <a:spcPct val="100000"/>
              </a:lnSpc>
              <a:spcBef>
                <a:spcPts val="0"/>
              </a:spcBef>
              <a:buNone/>
            </a:pPr>
            <a:r>
              <a:rPr lang="en-US" dirty="0" smtClean="0">
                <a:solidFill>
                  <a:schemeClr val="bg1">
                    <a:lumMod val="75000"/>
                  </a:schemeClr>
                </a:solidFill>
              </a:rPr>
              <a:t>from </a:t>
            </a:r>
            <a:r>
              <a:rPr lang="en-US" dirty="0" err="1" smtClean="0">
                <a:solidFill>
                  <a:schemeClr val="bg1">
                    <a:lumMod val="75000"/>
                  </a:schemeClr>
                </a:solidFill>
              </a:rPr>
              <a:t>bokeh.plotting</a:t>
            </a:r>
            <a:r>
              <a:rPr lang="en-US" dirty="0" smtClean="0">
                <a:solidFill>
                  <a:schemeClr val="bg1">
                    <a:lumMod val="75000"/>
                  </a:schemeClr>
                </a:solidFill>
              </a:rPr>
              <a:t> import figure, </a:t>
            </a:r>
            <a:r>
              <a:rPr lang="en-US" dirty="0" err="1" smtClean="0">
                <a:solidFill>
                  <a:schemeClr val="bg1">
                    <a:lumMod val="75000"/>
                  </a:schemeClr>
                </a:solidFill>
              </a:rPr>
              <a:t>output_file</a:t>
            </a:r>
            <a:r>
              <a:rPr lang="en-US" dirty="0" smtClean="0">
                <a:solidFill>
                  <a:schemeClr val="bg1">
                    <a:lumMod val="75000"/>
                  </a:schemeClr>
                </a:solidFill>
              </a:rPr>
              <a:t>, show</a:t>
            </a:r>
          </a:p>
          <a:p>
            <a:pPr marL="0" lvl="0" indent="0">
              <a:lnSpc>
                <a:spcPct val="100000"/>
              </a:lnSpc>
              <a:spcBef>
                <a:spcPts val="0"/>
              </a:spcBef>
              <a:buNone/>
            </a:pPr>
            <a:r>
              <a:rPr lang="en-US" dirty="0" smtClean="0">
                <a:solidFill>
                  <a:schemeClr val="bg1">
                    <a:lumMod val="75000"/>
                  </a:schemeClr>
                </a:solidFill>
              </a:rPr>
              <a:t>a = </a:t>
            </a:r>
            <a:r>
              <a:rPr lang="en-US" dirty="0" err="1" smtClean="0">
                <a:solidFill>
                  <a:schemeClr val="bg1">
                    <a:lumMod val="75000"/>
                  </a:schemeClr>
                </a:solidFill>
              </a:rPr>
              <a:t>np.arange</a:t>
            </a:r>
            <a:r>
              <a:rPr lang="en-US" dirty="0" smtClean="0">
                <a:solidFill>
                  <a:schemeClr val="bg1">
                    <a:lumMod val="75000"/>
                  </a:schemeClr>
                </a:solidFill>
              </a:rPr>
              <a:t>(10)</a:t>
            </a:r>
          </a:p>
          <a:p>
            <a:pPr marL="0" lvl="0" indent="0">
              <a:lnSpc>
                <a:spcPct val="100000"/>
              </a:lnSpc>
              <a:spcBef>
                <a:spcPts val="0"/>
              </a:spcBef>
              <a:buNone/>
            </a:pPr>
            <a:r>
              <a:rPr lang="en-US" dirty="0" smtClean="0">
                <a:solidFill>
                  <a:schemeClr val="bg1">
                    <a:lumMod val="75000"/>
                  </a:schemeClr>
                </a:solidFill>
              </a:rPr>
              <a:t>b = </a:t>
            </a:r>
            <a:r>
              <a:rPr lang="en-US" dirty="0" err="1" smtClean="0">
                <a:solidFill>
                  <a:schemeClr val="bg1">
                    <a:lumMod val="75000"/>
                  </a:schemeClr>
                </a:solidFill>
              </a:rPr>
              <a:t>np.random.randn</a:t>
            </a:r>
            <a:r>
              <a:rPr lang="en-US" dirty="0" smtClean="0">
                <a:solidFill>
                  <a:schemeClr val="bg1">
                    <a:lumMod val="75000"/>
                  </a:schemeClr>
                </a:solidFill>
              </a:rPr>
              <a:t>(10)</a:t>
            </a:r>
          </a:p>
          <a:p>
            <a:pPr marL="0" lvl="0" indent="0">
              <a:lnSpc>
                <a:spcPct val="100000"/>
              </a:lnSpc>
              <a:spcBef>
                <a:spcPts val="0"/>
              </a:spcBef>
              <a:buNone/>
            </a:pPr>
            <a:r>
              <a:rPr lang="en-US" dirty="0" err="1" smtClean="0">
                <a:solidFill>
                  <a:schemeClr val="bg1">
                    <a:lumMod val="75000"/>
                  </a:schemeClr>
                </a:solidFill>
              </a:rPr>
              <a:t>output_file</a:t>
            </a:r>
            <a:r>
              <a:rPr lang="en-US" dirty="0" smtClean="0">
                <a:solidFill>
                  <a:schemeClr val="bg1">
                    <a:lumMod val="75000"/>
                  </a:schemeClr>
                </a:solidFill>
              </a:rPr>
              <a:t>("</a:t>
            </a:r>
            <a:r>
              <a:rPr lang="en-US" dirty="0" err="1" smtClean="0">
                <a:solidFill>
                  <a:schemeClr val="bg1">
                    <a:lumMod val="75000"/>
                  </a:schemeClr>
                </a:solidFill>
              </a:rPr>
              <a:t>lines.html</a:t>
            </a:r>
            <a:r>
              <a:rPr lang="en-US" dirty="0" smtClean="0">
                <a:solidFill>
                  <a:schemeClr val="bg1">
                    <a:lumMod val="75000"/>
                  </a:schemeClr>
                </a:solidFill>
              </a:rPr>
              <a:t>")</a:t>
            </a:r>
          </a:p>
          <a:p>
            <a:pPr marL="0" lvl="0" indent="0">
              <a:lnSpc>
                <a:spcPct val="100000"/>
              </a:lnSpc>
              <a:spcBef>
                <a:spcPts val="0"/>
              </a:spcBef>
              <a:buNone/>
            </a:pPr>
            <a:r>
              <a:rPr lang="en-US" dirty="0" smtClean="0">
                <a:solidFill>
                  <a:schemeClr val="bg1">
                    <a:lumMod val="75000"/>
                  </a:schemeClr>
                </a:solidFill>
              </a:rPr>
              <a:t>p = figure(title="</a:t>
            </a:r>
            <a:r>
              <a:rPr lang="en-US" dirty="0" err="1" smtClean="0">
                <a:solidFill>
                  <a:schemeClr val="bg1">
                    <a:lumMod val="75000"/>
                  </a:schemeClr>
                </a:solidFill>
              </a:rPr>
              <a:t>Bokeh</a:t>
            </a:r>
            <a:r>
              <a:rPr lang="en-US" dirty="0" smtClean="0">
                <a:solidFill>
                  <a:schemeClr val="bg1">
                    <a:lumMod val="75000"/>
                  </a:schemeClr>
                </a:solidFill>
              </a:rPr>
              <a:t> Line", </a:t>
            </a:r>
            <a:r>
              <a:rPr lang="en-US" dirty="0" err="1" smtClean="0">
                <a:solidFill>
                  <a:schemeClr val="bg1">
                    <a:lumMod val="75000"/>
                  </a:schemeClr>
                </a:solidFill>
              </a:rPr>
              <a:t>x_axis_label</a:t>
            </a:r>
            <a:r>
              <a:rPr lang="en-US" dirty="0" smtClean="0">
                <a:solidFill>
                  <a:schemeClr val="bg1">
                    <a:lumMod val="75000"/>
                  </a:schemeClr>
                </a:solidFill>
              </a:rPr>
              <a:t>='x', </a:t>
            </a:r>
            <a:r>
              <a:rPr lang="en-US" dirty="0" err="1" smtClean="0">
                <a:solidFill>
                  <a:schemeClr val="bg1">
                    <a:lumMod val="75000"/>
                  </a:schemeClr>
                </a:solidFill>
              </a:rPr>
              <a:t>y_axis_label</a:t>
            </a:r>
            <a:r>
              <a:rPr lang="en-US" dirty="0" smtClean="0">
                <a:solidFill>
                  <a:schemeClr val="bg1">
                    <a:lumMod val="75000"/>
                  </a:schemeClr>
                </a:solidFill>
              </a:rPr>
              <a:t>='y')</a:t>
            </a:r>
          </a:p>
          <a:p>
            <a:pPr marL="0" lvl="0" indent="0">
              <a:lnSpc>
                <a:spcPct val="100000"/>
              </a:lnSpc>
              <a:spcBef>
                <a:spcPts val="0"/>
              </a:spcBef>
              <a:buNone/>
            </a:pPr>
            <a:r>
              <a:rPr lang="en-US" dirty="0" err="1" smtClean="0">
                <a:solidFill>
                  <a:schemeClr val="bg1">
                    <a:lumMod val="75000"/>
                  </a:schemeClr>
                </a:solidFill>
              </a:rPr>
              <a:t>p.line</a:t>
            </a:r>
            <a:r>
              <a:rPr lang="en-US" dirty="0" smtClean="0">
                <a:solidFill>
                  <a:schemeClr val="bg1">
                    <a:lumMod val="75000"/>
                  </a:schemeClr>
                </a:solidFill>
              </a:rPr>
              <a:t>(a, b, legend="Random Walk", </a:t>
            </a:r>
            <a:r>
              <a:rPr lang="en-US" dirty="0" err="1" smtClean="0">
                <a:solidFill>
                  <a:schemeClr val="bg1">
                    <a:lumMod val="75000"/>
                  </a:schemeClr>
                </a:solidFill>
              </a:rPr>
              <a:t>line_width</a:t>
            </a:r>
            <a:r>
              <a:rPr lang="en-US" dirty="0" smtClean="0">
                <a:solidFill>
                  <a:schemeClr val="bg1">
                    <a:lumMod val="75000"/>
                  </a:schemeClr>
                </a:solidFill>
              </a:rPr>
              <a:t>=2)</a:t>
            </a:r>
          </a:p>
          <a:p>
            <a:pPr marL="0" lvl="0" indent="0">
              <a:lnSpc>
                <a:spcPct val="100000"/>
              </a:lnSpc>
              <a:spcBef>
                <a:spcPts val="0"/>
              </a:spcBef>
              <a:buNone/>
            </a:pPr>
            <a:r>
              <a:rPr lang="en-US" dirty="0" smtClean="0"/>
              <a:t>show(p)</a:t>
            </a:r>
            <a:endParaRPr lang="en-US" dirty="0"/>
          </a:p>
          <a:p>
            <a:pPr marL="0" lvl="0" indent="0">
              <a:lnSpc>
                <a:spcPct val="100000"/>
              </a:lnSpc>
              <a:spcBef>
                <a:spcPts val="0"/>
              </a:spcBef>
              <a:buNone/>
            </a:pPr>
            <a:endParaRPr lang="en-US" dirty="0"/>
          </a:p>
        </p:txBody>
      </p:sp>
    </p:spTree>
    <p:extLst>
      <p:ext uri="{BB962C8B-B14F-4D97-AF65-F5344CB8AC3E}">
        <p14:creationId xmlns:p14="http://schemas.microsoft.com/office/powerpoint/2010/main" val="11566332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7398"/>
            <a:ext cx="10515600" cy="1325563"/>
          </a:xfrm>
        </p:spPr>
        <p:txBody>
          <a:bodyPr/>
          <a:lstStyle/>
          <a:p>
            <a:r>
              <a:rPr lang="en-US" dirty="0" smtClean="0"/>
              <a:t>Anatomy of a Simple </a:t>
            </a:r>
            <a:r>
              <a:rPr lang="en-US" dirty="0" err="1" smtClean="0"/>
              <a:t>Bokeh</a:t>
            </a:r>
            <a:r>
              <a:rPr lang="en-US" dirty="0" smtClean="0"/>
              <a:t> App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338430"/>
            <a:ext cx="6423212" cy="5519569"/>
          </a:xfrm>
          <a:prstGeom prst="rect">
            <a:avLst/>
          </a:prstGeom>
        </p:spPr>
      </p:pic>
    </p:spTree>
    <p:extLst>
      <p:ext uri="{BB962C8B-B14F-4D97-AF65-F5344CB8AC3E}">
        <p14:creationId xmlns:p14="http://schemas.microsoft.com/office/powerpoint/2010/main" val="12608071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an Interactive </a:t>
            </a:r>
            <a:r>
              <a:rPr lang="en-US" dirty="0" err="1" smtClean="0"/>
              <a:t>Bokeh</a:t>
            </a:r>
            <a:r>
              <a:rPr lang="en-US" dirty="0" smtClean="0"/>
              <a:t> App</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100" y="1357228"/>
            <a:ext cx="7103782" cy="5500772"/>
          </a:xfrm>
          <a:prstGeom prst="rect">
            <a:avLst/>
          </a:prstGeom>
        </p:spPr>
      </p:pic>
    </p:spTree>
    <p:extLst>
      <p:ext uri="{BB962C8B-B14F-4D97-AF65-F5344CB8AC3E}">
        <p14:creationId xmlns:p14="http://schemas.microsoft.com/office/powerpoint/2010/main" val="15144722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an Interactive </a:t>
            </a:r>
            <a:r>
              <a:rPr lang="en-US" dirty="0" err="1" smtClean="0"/>
              <a:t>Bokeh</a:t>
            </a:r>
            <a:r>
              <a:rPr lang="en-US" dirty="0" smtClean="0"/>
              <a:t> App</a:t>
            </a:r>
            <a:endParaRPr lang="en-US" dirty="0"/>
          </a:p>
        </p:txBody>
      </p:sp>
      <p:sp>
        <p:nvSpPr>
          <p:cNvPr id="3" name="Content Placeholder 2"/>
          <p:cNvSpPr>
            <a:spLocks noGrp="1"/>
          </p:cNvSpPr>
          <p:nvPr>
            <p:ph idx="1"/>
          </p:nvPr>
        </p:nvSpPr>
        <p:spPr>
          <a:xfrm>
            <a:off x="838200" y="1506072"/>
            <a:ext cx="11353800" cy="5351928"/>
          </a:xfrm>
        </p:spPr>
        <p:txBody>
          <a:bodyPr>
            <a:noAutofit/>
          </a:bodyPr>
          <a:lstStyle/>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x = </a:t>
            </a:r>
            <a:r>
              <a:rPr lang="en-US" sz="2000" dirty="0" err="1" smtClean="0">
                <a:solidFill>
                  <a:schemeClr val="bg1">
                    <a:lumMod val="75000"/>
                  </a:schemeClr>
                </a:solidFill>
                <a:latin typeface="Courier New" charset="0"/>
                <a:ea typeface="Courier New" charset="0"/>
                <a:cs typeface="Courier New" charset="0"/>
              </a:rPr>
              <a:t>np.arange</a:t>
            </a:r>
            <a:r>
              <a:rPr lang="en-US" sz="2000" dirty="0" smtClean="0">
                <a:solidFill>
                  <a:schemeClr val="bg1">
                    <a:lumMod val="75000"/>
                  </a:schemeClr>
                </a:solidFill>
                <a:latin typeface="Courier New" charset="0"/>
                <a:ea typeface="Courier New" charset="0"/>
                <a:cs typeface="Courier New" charset="0"/>
              </a:rPr>
              <a:t>(10)</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y0 =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y1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y2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output_file</a:t>
            </a:r>
            <a:r>
              <a:rPr lang="en-US" sz="2000" dirty="0" smtClean="0">
                <a:solidFill>
                  <a:schemeClr val="bg1">
                    <a:lumMod val="75000"/>
                  </a:schemeClr>
                </a:solidFill>
                <a:latin typeface="Courier New" charset="0"/>
                <a:ea typeface="Courier New" charset="0"/>
                <a:cs typeface="Courier New" charset="0"/>
              </a:rPr>
              <a:t>("</a:t>
            </a:r>
            <a:r>
              <a:rPr lang="en-US" sz="2000" dirty="0" err="1" smtClean="0">
                <a:solidFill>
                  <a:schemeClr val="bg1">
                    <a:lumMod val="75000"/>
                  </a:schemeClr>
                </a:solidFill>
                <a:latin typeface="Courier New" charset="0"/>
                <a:ea typeface="Courier New" charset="0"/>
                <a:cs typeface="Courier New" charset="0"/>
              </a:rPr>
              <a:t>loglines.html</a:t>
            </a:r>
            <a:r>
              <a:rPr lang="en-US" sz="2000" dirty="0" smtClean="0">
                <a:solidFill>
                  <a:schemeClr val="bg1">
                    <a:lumMod val="75000"/>
                  </a:schemeClr>
                </a:solidFill>
                <a:latin typeface="Courier New" charset="0"/>
                <a:ea typeface="Courier New" charset="0"/>
                <a:cs typeface="Courier New" charset="0"/>
              </a:rPr>
              <a:t>")</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p = figure(tools="</a:t>
            </a:r>
            <a:r>
              <a:rPr lang="en-US" sz="2000" dirty="0" err="1" smtClean="0">
                <a:solidFill>
                  <a:schemeClr val="bg1">
                    <a:lumMod val="75000"/>
                  </a:schemeClr>
                </a:solidFill>
                <a:latin typeface="Courier New" charset="0"/>
                <a:ea typeface="Courier New" charset="0"/>
                <a:cs typeface="Courier New" charset="0"/>
              </a:rPr>
              <a:t>pan,box_zoom,reset,save</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y_axis_type</a:t>
            </a:r>
            <a:r>
              <a:rPr lang="en-US" sz="2000" dirty="0" smtClean="0">
                <a:solidFill>
                  <a:schemeClr val="bg1">
                    <a:lumMod val="75000"/>
                  </a:schemeClr>
                </a:solidFill>
                <a:latin typeface="Courier New" charset="0"/>
                <a:ea typeface="Courier New" charset="0"/>
                <a:cs typeface="Courier New" charset="0"/>
              </a:rPr>
              <a:t>="log",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y_range</a:t>
            </a:r>
            <a:r>
              <a:rPr lang="en-US" sz="2000" dirty="0" smtClean="0">
                <a:solidFill>
                  <a:schemeClr val="bg1">
                    <a:lumMod val="75000"/>
                  </a:schemeClr>
                </a:solidFill>
                <a:latin typeface="Courier New" charset="0"/>
                <a:ea typeface="Courier New" charset="0"/>
                <a:cs typeface="Courier New" charset="0"/>
              </a:rPr>
              <a:t>=[0.001, 10**11], title="</a:t>
            </a:r>
            <a:r>
              <a:rPr lang="en-US" sz="2000" dirty="0" err="1" smtClean="0">
                <a:solidFill>
                  <a:schemeClr val="bg1">
                    <a:lumMod val="75000"/>
                  </a:schemeClr>
                </a:solidFill>
                <a:latin typeface="Courier New" charset="0"/>
                <a:ea typeface="Courier New" charset="0"/>
                <a:cs typeface="Courier New" charset="0"/>
              </a:rPr>
              <a:t>Bokeh</a:t>
            </a:r>
            <a:r>
              <a:rPr lang="en-US" sz="2000" dirty="0" smtClean="0">
                <a:solidFill>
                  <a:schemeClr val="bg1">
                    <a:lumMod val="75000"/>
                  </a:schemeClr>
                </a:solidFill>
                <a:latin typeface="Courier New" charset="0"/>
                <a:ea typeface="Courier New" charset="0"/>
                <a:cs typeface="Courier New" charset="0"/>
              </a:rPr>
              <a:t> with log axis",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x_axis_label</a:t>
            </a:r>
            <a:r>
              <a:rPr lang="en-US" sz="2000" dirty="0" smtClean="0">
                <a:solidFill>
                  <a:schemeClr val="bg1">
                    <a:lumMod val="75000"/>
                  </a:schemeClr>
                </a:solidFill>
                <a:latin typeface="Courier New" charset="0"/>
                <a:ea typeface="Courier New" charset="0"/>
                <a:cs typeface="Courier New" charset="0"/>
              </a:rPr>
              <a:t>='sections', </a:t>
            </a:r>
            <a:r>
              <a:rPr lang="en-US" sz="2000" dirty="0" err="1" smtClean="0">
                <a:solidFill>
                  <a:schemeClr val="bg1">
                    <a:lumMod val="75000"/>
                  </a:schemeClr>
                </a:solidFill>
                <a:latin typeface="Courier New" charset="0"/>
                <a:ea typeface="Courier New" charset="0"/>
                <a:cs typeface="Courier New" charset="0"/>
              </a:rPr>
              <a:t>y_axis_label</a:t>
            </a:r>
            <a:r>
              <a:rPr lang="en-US" sz="2000" dirty="0" smtClean="0">
                <a:solidFill>
                  <a:schemeClr val="bg1">
                    <a:lumMod val="75000"/>
                  </a:schemeClr>
                </a:solidFill>
                <a:latin typeface="Courier New" charset="0"/>
                <a:ea typeface="Courier New" charset="0"/>
                <a:cs typeface="Courier New" charset="0"/>
              </a:rPr>
              <a:t>='particles')</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x, legend="y=x")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x, legend="y=x",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="white", size=8)</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y0, legend="y=x^2", </a:t>
            </a:r>
            <a:r>
              <a:rPr lang="en-US" sz="2000" dirty="0" err="1" smtClean="0">
                <a:solidFill>
                  <a:schemeClr val="bg1">
                    <a:lumMod val="75000"/>
                  </a:schemeClr>
                </a:solidFill>
                <a:latin typeface="Courier New" charset="0"/>
                <a:ea typeface="Courier New" charset="0"/>
                <a:cs typeface="Courier New" charset="0"/>
              </a:rPr>
              <a:t>line_width</a:t>
            </a:r>
            <a:r>
              <a:rPr lang="en-US" sz="2000" dirty="0" smtClean="0">
                <a:solidFill>
                  <a:schemeClr val="bg1">
                    <a:lumMod val="75000"/>
                  </a:schemeClr>
                </a:solidFill>
                <a:latin typeface="Courier New" charset="0"/>
                <a:ea typeface="Courier New" charset="0"/>
                <a:cs typeface="Courier New" charset="0"/>
              </a:rPr>
              <a:t>=3)</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y1, legend="y=10^x",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y1, legend="y=10^x",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="red",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 size=6)</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y2, legend="y=10^x^2",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="orange", </a:t>
            </a:r>
            <a:r>
              <a:rPr lang="en-US" sz="2000" dirty="0" err="1" smtClean="0">
                <a:solidFill>
                  <a:schemeClr val="bg1">
                    <a:lumMod val="75000"/>
                  </a:schemeClr>
                </a:solidFill>
                <a:latin typeface="Courier New" charset="0"/>
                <a:ea typeface="Courier New" charset="0"/>
                <a:cs typeface="Courier New" charset="0"/>
              </a:rPr>
              <a:t>line_dash</a:t>
            </a:r>
            <a:r>
              <a:rPr lang="en-US" sz="2000" dirty="0" smtClean="0">
                <a:solidFill>
                  <a:schemeClr val="bg1">
                    <a:lumMod val="75000"/>
                  </a:schemeClr>
                </a:solidFill>
                <a:latin typeface="Courier New" charset="0"/>
                <a:ea typeface="Courier New" charset="0"/>
                <a:cs typeface="Courier New" charset="0"/>
              </a:rPr>
              <a:t>="4 4")</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show(p)</a:t>
            </a:r>
            <a:endParaRPr lang="en-US" sz="2000"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20745896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x-range</a:t>
            </a:r>
            <a:endParaRPr lang="en-US" dirty="0"/>
          </a:p>
        </p:txBody>
      </p:sp>
      <p:sp>
        <p:nvSpPr>
          <p:cNvPr id="3" name="Content Placeholder 2"/>
          <p:cNvSpPr>
            <a:spLocks noGrp="1"/>
          </p:cNvSpPr>
          <p:nvPr>
            <p:ph idx="1"/>
          </p:nvPr>
        </p:nvSpPr>
        <p:spPr>
          <a:xfrm>
            <a:off x="838200" y="1506072"/>
            <a:ext cx="11353800" cy="5351928"/>
          </a:xfrm>
        </p:spPr>
        <p:txBody>
          <a:bodyPr>
            <a:noAutofit/>
          </a:bodyPr>
          <a:lstStyle/>
          <a:p>
            <a:pPr marL="0" lvl="0" indent="0">
              <a:lnSpc>
                <a:spcPct val="100000"/>
              </a:lnSpc>
              <a:spcBef>
                <a:spcPts val="0"/>
              </a:spcBef>
              <a:buNone/>
            </a:pPr>
            <a:r>
              <a:rPr lang="en-US" sz="2000" b="1" dirty="0" smtClean="0">
                <a:latin typeface="Courier New" charset="0"/>
                <a:ea typeface="Courier New" charset="0"/>
                <a:cs typeface="Courier New" charset="0"/>
              </a:rPr>
              <a:t>x = </a:t>
            </a:r>
            <a:r>
              <a:rPr lang="en-US" sz="2000" b="1" dirty="0" err="1" smtClean="0">
                <a:latin typeface="Courier New" charset="0"/>
                <a:ea typeface="Courier New" charset="0"/>
                <a:cs typeface="Courier New" charset="0"/>
              </a:rPr>
              <a:t>np.arange</a:t>
            </a:r>
            <a:r>
              <a:rPr lang="en-US" sz="2000" b="1" dirty="0" smtClean="0">
                <a:latin typeface="Courier New" charset="0"/>
                <a:ea typeface="Courier New" charset="0"/>
                <a:cs typeface="Courier New" charset="0"/>
              </a:rPr>
              <a:t>(10)</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y0 =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y1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y2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output_file</a:t>
            </a:r>
            <a:r>
              <a:rPr lang="en-US" sz="2000" dirty="0" smtClean="0">
                <a:solidFill>
                  <a:schemeClr val="bg1">
                    <a:lumMod val="75000"/>
                  </a:schemeClr>
                </a:solidFill>
                <a:latin typeface="Courier New" charset="0"/>
                <a:ea typeface="Courier New" charset="0"/>
                <a:cs typeface="Courier New" charset="0"/>
              </a:rPr>
              <a:t>("</a:t>
            </a:r>
            <a:r>
              <a:rPr lang="en-US" sz="2000" dirty="0" err="1" smtClean="0">
                <a:solidFill>
                  <a:schemeClr val="bg1">
                    <a:lumMod val="75000"/>
                  </a:schemeClr>
                </a:solidFill>
                <a:latin typeface="Courier New" charset="0"/>
                <a:ea typeface="Courier New" charset="0"/>
                <a:cs typeface="Courier New" charset="0"/>
              </a:rPr>
              <a:t>loglines.html</a:t>
            </a:r>
            <a:r>
              <a:rPr lang="en-US" sz="2000" dirty="0" smtClean="0">
                <a:solidFill>
                  <a:schemeClr val="bg1">
                    <a:lumMod val="75000"/>
                  </a:schemeClr>
                </a:solidFill>
                <a:latin typeface="Courier New" charset="0"/>
                <a:ea typeface="Courier New" charset="0"/>
                <a:cs typeface="Courier New" charset="0"/>
              </a:rPr>
              <a:t>")</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p = figure(tools="</a:t>
            </a:r>
            <a:r>
              <a:rPr lang="en-US" sz="2000" dirty="0" err="1" smtClean="0">
                <a:solidFill>
                  <a:schemeClr val="bg1">
                    <a:lumMod val="75000"/>
                  </a:schemeClr>
                </a:solidFill>
                <a:latin typeface="Courier New" charset="0"/>
                <a:ea typeface="Courier New" charset="0"/>
                <a:cs typeface="Courier New" charset="0"/>
              </a:rPr>
              <a:t>pan,box_zoom,reset,save</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y_axis_type</a:t>
            </a:r>
            <a:r>
              <a:rPr lang="en-US" sz="2000" dirty="0" smtClean="0">
                <a:solidFill>
                  <a:schemeClr val="bg1">
                    <a:lumMod val="75000"/>
                  </a:schemeClr>
                </a:solidFill>
                <a:latin typeface="Courier New" charset="0"/>
                <a:ea typeface="Courier New" charset="0"/>
                <a:cs typeface="Courier New" charset="0"/>
              </a:rPr>
              <a:t>="log",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y_range</a:t>
            </a:r>
            <a:r>
              <a:rPr lang="en-US" sz="2000" dirty="0" smtClean="0">
                <a:solidFill>
                  <a:schemeClr val="bg1">
                    <a:lumMod val="75000"/>
                  </a:schemeClr>
                </a:solidFill>
                <a:latin typeface="Courier New" charset="0"/>
                <a:ea typeface="Courier New" charset="0"/>
                <a:cs typeface="Courier New" charset="0"/>
              </a:rPr>
              <a:t>=[0.001, 10**11], title="</a:t>
            </a:r>
            <a:r>
              <a:rPr lang="en-US" sz="2000" dirty="0" err="1" smtClean="0">
                <a:solidFill>
                  <a:schemeClr val="bg1">
                    <a:lumMod val="75000"/>
                  </a:schemeClr>
                </a:solidFill>
                <a:latin typeface="Courier New" charset="0"/>
                <a:ea typeface="Courier New" charset="0"/>
                <a:cs typeface="Courier New" charset="0"/>
              </a:rPr>
              <a:t>Bokeh</a:t>
            </a:r>
            <a:r>
              <a:rPr lang="en-US" sz="2000" dirty="0" smtClean="0">
                <a:solidFill>
                  <a:schemeClr val="bg1">
                    <a:lumMod val="75000"/>
                  </a:schemeClr>
                </a:solidFill>
                <a:latin typeface="Courier New" charset="0"/>
                <a:ea typeface="Courier New" charset="0"/>
                <a:cs typeface="Courier New" charset="0"/>
              </a:rPr>
              <a:t> with log axis",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x_axis_label</a:t>
            </a:r>
            <a:r>
              <a:rPr lang="en-US" sz="2000" dirty="0" smtClean="0">
                <a:solidFill>
                  <a:schemeClr val="bg1">
                    <a:lumMod val="75000"/>
                  </a:schemeClr>
                </a:solidFill>
                <a:latin typeface="Courier New" charset="0"/>
                <a:ea typeface="Courier New" charset="0"/>
                <a:cs typeface="Courier New" charset="0"/>
              </a:rPr>
              <a:t>='sections', </a:t>
            </a:r>
            <a:r>
              <a:rPr lang="en-US" sz="2000" dirty="0" err="1" smtClean="0">
                <a:solidFill>
                  <a:schemeClr val="bg1">
                    <a:lumMod val="75000"/>
                  </a:schemeClr>
                </a:solidFill>
                <a:latin typeface="Courier New" charset="0"/>
                <a:ea typeface="Courier New" charset="0"/>
                <a:cs typeface="Courier New" charset="0"/>
              </a:rPr>
              <a:t>y_axis_label</a:t>
            </a:r>
            <a:r>
              <a:rPr lang="en-US" sz="2000" dirty="0" smtClean="0">
                <a:solidFill>
                  <a:schemeClr val="bg1">
                    <a:lumMod val="75000"/>
                  </a:schemeClr>
                </a:solidFill>
                <a:latin typeface="Courier New" charset="0"/>
                <a:ea typeface="Courier New" charset="0"/>
                <a:cs typeface="Courier New" charset="0"/>
              </a:rPr>
              <a:t>='particles')</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x, legend="y=x")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x, legend="y=x",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="white", size=8)</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y0, legend="y=x^2", </a:t>
            </a:r>
            <a:r>
              <a:rPr lang="en-US" sz="2000" dirty="0" err="1" smtClean="0">
                <a:solidFill>
                  <a:schemeClr val="bg1">
                    <a:lumMod val="75000"/>
                  </a:schemeClr>
                </a:solidFill>
                <a:latin typeface="Courier New" charset="0"/>
                <a:ea typeface="Courier New" charset="0"/>
                <a:cs typeface="Courier New" charset="0"/>
              </a:rPr>
              <a:t>line_width</a:t>
            </a:r>
            <a:r>
              <a:rPr lang="en-US" sz="2000" dirty="0" smtClean="0">
                <a:solidFill>
                  <a:schemeClr val="bg1">
                    <a:lumMod val="75000"/>
                  </a:schemeClr>
                </a:solidFill>
                <a:latin typeface="Courier New" charset="0"/>
                <a:ea typeface="Courier New" charset="0"/>
                <a:cs typeface="Courier New" charset="0"/>
              </a:rPr>
              <a:t>=3)</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y1, legend="y=10^x",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y1, legend="y=10^x",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="red",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 size=6)</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y2, legend="y=10^x^2",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="orange", </a:t>
            </a:r>
            <a:r>
              <a:rPr lang="en-US" sz="2000" dirty="0" err="1" smtClean="0">
                <a:solidFill>
                  <a:schemeClr val="bg1">
                    <a:lumMod val="75000"/>
                  </a:schemeClr>
                </a:solidFill>
                <a:latin typeface="Courier New" charset="0"/>
                <a:ea typeface="Courier New" charset="0"/>
                <a:cs typeface="Courier New" charset="0"/>
              </a:rPr>
              <a:t>line_dash</a:t>
            </a:r>
            <a:r>
              <a:rPr lang="en-US" sz="2000" dirty="0" smtClean="0">
                <a:solidFill>
                  <a:schemeClr val="bg1">
                    <a:lumMod val="75000"/>
                  </a:schemeClr>
                </a:solidFill>
                <a:latin typeface="Courier New" charset="0"/>
                <a:ea typeface="Courier New" charset="0"/>
                <a:cs typeface="Courier New" charset="0"/>
              </a:rPr>
              <a:t>="4 4")</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show(p)</a:t>
            </a:r>
            <a:endParaRPr lang="en-US" sz="2000"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5232382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3 separate functions in terms of x</a:t>
            </a:r>
            <a:endParaRPr lang="en-US" dirty="0"/>
          </a:p>
        </p:txBody>
      </p:sp>
      <p:sp>
        <p:nvSpPr>
          <p:cNvPr id="3" name="Content Placeholder 2"/>
          <p:cNvSpPr>
            <a:spLocks noGrp="1"/>
          </p:cNvSpPr>
          <p:nvPr>
            <p:ph idx="1"/>
          </p:nvPr>
        </p:nvSpPr>
        <p:spPr>
          <a:xfrm>
            <a:off x="838200" y="1506072"/>
            <a:ext cx="11353800" cy="5351928"/>
          </a:xfrm>
        </p:spPr>
        <p:txBody>
          <a:bodyPr>
            <a:noAutofit/>
          </a:bodyPr>
          <a:lstStyle/>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x = </a:t>
            </a:r>
            <a:r>
              <a:rPr lang="en-US" sz="2000" dirty="0" err="1" smtClean="0">
                <a:solidFill>
                  <a:schemeClr val="bg1">
                    <a:lumMod val="75000"/>
                  </a:schemeClr>
                </a:solidFill>
                <a:latin typeface="Courier New" charset="0"/>
                <a:ea typeface="Courier New" charset="0"/>
                <a:cs typeface="Courier New" charset="0"/>
              </a:rPr>
              <a:t>np.arange</a:t>
            </a:r>
            <a:r>
              <a:rPr lang="en-US" sz="2000" dirty="0" smtClean="0">
                <a:solidFill>
                  <a:schemeClr val="bg1">
                    <a:lumMod val="75000"/>
                  </a:schemeClr>
                </a:solidFill>
                <a:latin typeface="Courier New" charset="0"/>
                <a:ea typeface="Courier New" charset="0"/>
                <a:cs typeface="Courier New" charset="0"/>
              </a:rPr>
              <a:t>(10)</a:t>
            </a:r>
          </a:p>
          <a:p>
            <a:pPr marL="0" lvl="0" indent="0">
              <a:lnSpc>
                <a:spcPct val="100000"/>
              </a:lnSpc>
              <a:spcBef>
                <a:spcPts val="0"/>
              </a:spcBef>
              <a:buNone/>
            </a:pPr>
            <a:r>
              <a:rPr lang="en-US" sz="2000" b="1" dirty="0" smtClean="0">
                <a:latin typeface="Courier New" charset="0"/>
                <a:ea typeface="Courier New" charset="0"/>
                <a:cs typeface="Courier New" charset="0"/>
              </a:rPr>
              <a:t>y0 = [</a:t>
            </a:r>
            <a:r>
              <a:rPr lang="en-US" sz="2000" b="1" dirty="0" err="1" smtClean="0">
                <a:latin typeface="Courier New" charset="0"/>
                <a:ea typeface="Courier New" charset="0"/>
                <a:cs typeface="Courier New" charset="0"/>
              </a:rPr>
              <a:t>i</a:t>
            </a:r>
            <a:r>
              <a:rPr lang="en-US" sz="2000" b="1" dirty="0" smtClean="0">
                <a:latin typeface="Courier New" charset="0"/>
                <a:ea typeface="Courier New" charset="0"/>
                <a:cs typeface="Courier New" charset="0"/>
              </a:rPr>
              <a:t>**2 for </a:t>
            </a:r>
            <a:r>
              <a:rPr lang="en-US" sz="2000" b="1" dirty="0" err="1" smtClean="0">
                <a:latin typeface="Courier New" charset="0"/>
                <a:ea typeface="Courier New" charset="0"/>
                <a:cs typeface="Courier New" charset="0"/>
              </a:rPr>
              <a:t>i</a:t>
            </a:r>
            <a:r>
              <a:rPr lang="en-US" sz="2000" b="1" dirty="0" smtClean="0">
                <a:latin typeface="Courier New" charset="0"/>
                <a:ea typeface="Courier New" charset="0"/>
                <a:cs typeface="Courier New" charset="0"/>
              </a:rPr>
              <a:t> in x]</a:t>
            </a:r>
          </a:p>
          <a:p>
            <a:pPr marL="0" lvl="0" indent="0">
              <a:lnSpc>
                <a:spcPct val="100000"/>
              </a:lnSpc>
              <a:spcBef>
                <a:spcPts val="0"/>
              </a:spcBef>
              <a:buNone/>
            </a:pPr>
            <a:r>
              <a:rPr lang="en-US" sz="2000" b="1" dirty="0" smtClean="0">
                <a:latin typeface="Courier New" charset="0"/>
                <a:ea typeface="Courier New" charset="0"/>
                <a:cs typeface="Courier New" charset="0"/>
              </a:rPr>
              <a:t>y1 = [10**</a:t>
            </a:r>
            <a:r>
              <a:rPr lang="en-US" sz="2000" b="1" dirty="0" err="1" smtClean="0">
                <a:latin typeface="Courier New" charset="0"/>
                <a:ea typeface="Courier New" charset="0"/>
                <a:cs typeface="Courier New" charset="0"/>
              </a:rPr>
              <a:t>i</a:t>
            </a:r>
            <a:r>
              <a:rPr lang="en-US" sz="2000" b="1" dirty="0" smtClean="0">
                <a:latin typeface="Courier New" charset="0"/>
                <a:ea typeface="Courier New" charset="0"/>
                <a:cs typeface="Courier New" charset="0"/>
              </a:rPr>
              <a:t> for </a:t>
            </a:r>
            <a:r>
              <a:rPr lang="en-US" sz="2000" b="1" dirty="0" err="1" smtClean="0">
                <a:latin typeface="Courier New" charset="0"/>
                <a:ea typeface="Courier New" charset="0"/>
                <a:cs typeface="Courier New" charset="0"/>
              </a:rPr>
              <a:t>i</a:t>
            </a:r>
            <a:r>
              <a:rPr lang="en-US" sz="2000" b="1" dirty="0" smtClean="0">
                <a:latin typeface="Courier New" charset="0"/>
                <a:ea typeface="Courier New" charset="0"/>
                <a:cs typeface="Courier New" charset="0"/>
              </a:rPr>
              <a:t> in x]</a:t>
            </a:r>
          </a:p>
          <a:p>
            <a:pPr marL="0" lvl="0" indent="0">
              <a:lnSpc>
                <a:spcPct val="100000"/>
              </a:lnSpc>
              <a:spcBef>
                <a:spcPts val="0"/>
              </a:spcBef>
              <a:buNone/>
            </a:pPr>
            <a:r>
              <a:rPr lang="en-US" sz="2000" b="1" dirty="0" smtClean="0">
                <a:latin typeface="Courier New" charset="0"/>
                <a:ea typeface="Courier New" charset="0"/>
                <a:cs typeface="Courier New" charset="0"/>
              </a:rPr>
              <a:t>y2 = [10**(</a:t>
            </a:r>
            <a:r>
              <a:rPr lang="en-US" sz="2000" b="1" dirty="0" err="1" smtClean="0">
                <a:latin typeface="Courier New" charset="0"/>
                <a:ea typeface="Courier New" charset="0"/>
                <a:cs typeface="Courier New" charset="0"/>
              </a:rPr>
              <a:t>i</a:t>
            </a:r>
            <a:r>
              <a:rPr lang="en-US" sz="2000" b="1" dirty="0" smtClean="0">
                <a:latin typeface="Courier New" charset="0"/>
                <a:ea typeface="Courier New" charset="0"/>
                <a:cs typeface="Courier New" charset="0"/>
              </a:rPr>
              <a:t>**2) for </a:t>
            </a:r>
            <a:r>
              <a:rPr lang="en-US" sz="2000" b="1" dirty="0" err="1" smtClean="0">
                <a:latin typeface="Courier New" charset="0"/>
                <a:ea typeface="Courier New" charset="0"/>
                <a:cs typeface="Courier New" charset="0"/>
              </a:rPr>
              <a:t>i</a:t>
            </a:r>
            <a:r>
              <a:rPr lang="en-US" sz="2000" b="1" dirty="0" smtClean="0">
                <a:latin typeface="Courier New" charset="0"/>
                <a:ea typeface="Courier New" charset="0"/>
                <a:cs typeface="Courier New" charset="0"/>
              </a:rPr>
              <a:t> in 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output_file</a:t>
            </a:r>
            <a:r>
              <a:rPr lang="en-US" sz="2000" dirty="0" smtClean="0">
                <a:solidFill>
                  <a:schemeClr val="bg1">
                    <a:lumMod val="75000"/>
                  </a:schemeClr>
                </a:solidFill>
                <a:latin typeface="Courier New" charset="0"/>
                <a:ea typeface="Courier New" charset="0"/>
                <a:cs typeface="Courier New" charset="0"/>
              </a:rPr>
              <a:t>("</a:t>
            </a:r>
            <a:r>
              <a:rPr lang="en-US" sz="2000" dirty="0" err="1" smtClean="0">
                <a:solidFill>
                  <a:schemeClr val="bg1">
                    <a:lumMod val="75000"/>
                  </a:schemeClr>
                </a:solidFill>
                <a:latin typeface="Courier New" charset="0"/>
                <a:ea typeface="Courier New" charset="0"/>
                <a:cs typeface="Courier New" charset="0"/>
              </a:rPr>
              <a:t>loglines.html</a:t>
            </a:r>
            <a:r>
              <a:rPr lang="en-US" sz="2000" dirty="0" smtClean="0">
                <a:solidFill>
                  <a:schemeClr val="bg1">
                    <a:lumMod val="75000"/>
                  </a:schemeClr>
                </a:solidFill>
                <a:latin typeface="Courier New" charset="0"/>
                <a:ea typeface="Courier New" charset="0"/>
                <a:cs typeface="Courier New" charset="0"/>
              </a:rPr>
              <a:t>")</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p = figure(tools="</a:t>
            </a:r>
            <a:r>
              <a:rPr lang="en-US" sz="2000" dirty="0" err="1" smtClean="0">
                <a:solidFill>
                  <a:schemeClr val="bg1">
                    <a:lumMod val="75000"/>
                  </a:schemeClr>
                </a:solidFill>
                <a:latin typeface="Courier New" charset="0"/>
                <a:ea typeface="Courier New" charset="0"/>
                <a:cs typeface="Courier New" charset="0"/>
              </a:rPr>
              <a:t>pan,box_zoom,reset,save</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y_axis_type</a:t>
            </a:r>
            <a:r>
              <a:rPr lang="en-US" sz="2000" dirty="0" smtClean="0">
                <a:solidFill>
                  <a:schemeClr val="bg1">
                    <a:lumMod val="75000"/>
                  </a:schemeClr>
                </a:solidFill>
                <a:latin typeface="Courier New" charset="0"/>
                <a:ea typeface="Courier New" charset="0"/>
                <a:cs typeface="Courier New" charset="0"/>
              </a:rPr>
              <a:t>="log",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y_range</a:t>
            </a:r>
            <a:r>
              <a:rPr lang="en-US" sz="2000" dirty="0" smtClean="0">
                <a:solidFill>
                  <a:schemeClr val="bg1">
                    <a:lumMod val="75000"/>
                  </a:schemeClr>
                </a:solidFill>
                <a:latin typeface="Courier New" charset="0"/>
                <a:ea typeface="Courier New" charset="0"/>
                <a:cs typeface="Courier New" charset="0"/>
              </a:rPr>
              <a:t>=[0.001, 10**11], title="</a:t>
            </a:r>
            <a:r>
              <a:rPr lang="en-US" sz="2000" dirty="0" err="1" smtClean="0">
                <a:solidFill>
                  <a:schemeClr val="bg1">
                    <a:lumMod val="75000"/>
                  </a:schemeClr>
                </a:solidFill>
                <a:latin typeface="Courier New" charset="0"/>
                <a:ea typeface="Courier New" charset="0"/>
                <a:cs typeface="Courier New" charset="0"/>
              </a:rPr>
              <a:t>Bokeh</a:t>
            </a:r>
            <a:r>
              <a:rPr lang="en-US" sz="2000" dirty="0" smtClean="0">
                <a:solidFill>
                  <a:schemeClr val="bg1">
                    <a:lumMod val="75000"/>
                  </a:schemeClr>
                </a:solidFill>
                <a:latin typeface="Courier New" charset="0"/>
                <a:ea typeface="Courier New" charset="0"/>
                <a:cs typeface="Courier New" charset="0"/>
              </a:rPr>
              <a:t> with log axis",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x_axis_label</a:t>
            </a:r>
            <a:r>
              <a:rPr lang="en-US" sz="2000" dirty="0" smtClean="0">
                <a:solidFill>
                  <a:schemeClr val="bg1">
                    <a:lumMod val="75000"/>
                  </a:schemeClr>
                </a:solidFill>
                <a:latin typeface="Courier New" charset="0"/>
                <a:ea typeface="Courier New" charset="0"/>
                <a:cs typeface="Courier New" charset="0"/>
              </a:rPr>
              <a:t>='sections', </a:t>
            </a:r>
            <a:r>
              <a:rPr lang="en-US" sz="2000" dirty="0" err="1" smtClean="0">
                <a:solidFill>
                  <a:schemeClr val="bg1">
                    <a:lumMod val="75000"/>
                  </a:schemeClr>
                </a:solidFill>
                <a:latin typeface="Courier New" charset="0"/>
                <a:ea typeface="Courier New" charset="0"/>
                <a:cs typeface="Courier New" charset="0"/>
              </a:rPr>
              <a:t>y_axis_label</a:t>
            </a:r>
            <a:r>
              <a:rPr lang="en-US" sz="2000" dirty="0" smtClean="0">
                <a:solidFill>
                  <a:schemeClr val="bg1">
                    <a:lumMod val="75000"/>
                  </a:schemeClr>
                </a:solidFill>
                <a:latin typeface="Courier New" charset="0"/>
                <a:ea typeface="Courier New" charset="0"/>
                <a:cs typeface="Courier New" charset="0"/>
              </a:rPr>
              <a:t>='particles')</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x, legend="y=x")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x, legend="y=x",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="white", size=8)</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y0, legend="y=x^2", </a:t>
            </a:r>
            <a:r>
              <a:rPr lang="en-US" sz="2000" dirty="0" err="1" smtClean="0">
                <a:solidFill>
                  <a:schemeClr val="bg1">
                    <a:lumMod val="75000"/>
                  </a:schemeClr>
                </a:solidFill>
                <a:latin typeface="Courier New" charset="0"/>
                <a:ea typeface="Courier New" charset="0"/>
                <a:cs typeface="Courier New" charset="0"/>
              </a:rPr>
              <a:t>line_width</a:t>
            </a:r>
            <a:r>
              <a:rPr lang="en-US" sz="2000" dirty="0" smtClean="0">
                <a:solidFill>
                  <a:schemeClr val="bg1">
                    <a:lumMod val="75000"/>
                  </a:schemeClr>
                </a:solidFill>
                <a:latin typeface="Courier New" charset="0"/>
                <a:ea typeface="Courier New" charset="0"/>
                <a:cs typeface="Courier New" charset="0"/>
              </a:rPr>
              <a:t>=3)</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y1, legend="y=10^x",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y1, legend="y=10^x",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="red",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 size=6)</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y2, legend="y=10^x^2",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="orange", </a:t>
            </a:r>
            <a:r>
              <a:rPr lang="en-US" sz="2000" dirty="0" err="1" smtClean="0">
                <a:solidFill>
                  <a:schemeClr val="bg1">
                    <a:lumMod val="75000"/>
                  </a:schemeClr>
                </a:solidFill>
                <a:latin typeface="Courier New" charset="0"/>
                <a:ea typeface="Courier New" charset="0"/>
                <a:cs typeface="Courier New" charset="0"/>
              </a:rPr>
              <a:t>line_dash</a:t>
            </a:r>
            <a:r>
              <a:rPr lang="en-US" sz="2000" dirty="0" smtClean="0">
                <a:solidFill>
                  <a:schemeClr val="bg1">
                    <a:lumMod val="75000"/>
                  </a:schemeClr>
                </a:solidFill>
                <a:latin typeface="Courier New" charset="0"/>
                <a:ea typeface="Courier New" charset="0"/>
                <a:cs typeface="Courier New" charset="0"/>
              </a:rPr>
              <a:t>="4 4")</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show(p)</a:t>
            </a:r>
            <a:endParaRPr lang="en-US" sz="2000"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494666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 name of output HTML file</a:t>
            </a:r>
            <a:endParaRPr lang="en-US" dirty="0"/>
          </a:p>
        </p:txBody>
      </p:sp>
      <p:sp>
        <p:nvSpPr>
          <p:cNvPr id="3" name="Content Placeholder 2"/>
          <p:cNvSpPr>
            <a:spLocks noGrp="1"/>
          </p:cNvSpPr>
          <p:nvPr>
            <p:ph idx="1"/>
          </p:nvPr>
        </p:nvSpPr>
        <p:spPr>
          <a:xfrm>
            <a:off x="838200" y="1506072"/>
            <a:ext cx="11353800" cy="5351928"/>
          </a:xfrm>
        </p:spPr>
        <p:txBody>
          <a:bodyPr>
            <a:noAutofit/>
          </a:bodyPr>
          <a:lstStyle/>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x = </a:t>
            </a:r>
            <a:r>
              <a:rPr lang="en-US" sz="2000" dirty="0" err="1" smtClean="0">
                <a:solidFill>
                  <a:schemeClr val="bg1">
                    <a:lumMod val="75000"/>
                  </a:schemeClr>
                </a:solidFill>
                <a:latin typeface="Courier New" charset="0"/>
                <a:ea typeface="Courier New" charset="0"/>
                <a:cs typeface="Courier New" charset="0"/>
              </a:rPr>
              <a:t>np.arange</a:t>
            </a:r>
            <a:r>
              <a:rPr lang="en-US" sz="2000" dirty="0" smtClean="0">
                <a:solidFill>
                  <a:schemeClr val="bg1">
                    <a:lumMod val="75000"/>
                  </a:schemeClr>
                </a:solidFill>
                <a:latin typeface="Courier New" charset="0"/>
                <a:ea typeface="Courier New" charset="0"/>
                <a:cs typeface="Courier New" charset="0"/>
              </a:rPr>
              <a:t>(10)</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y0 =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y1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y2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b="1" dirty="0" err="1" smtClean="0">
                <a:latin typeface="Courier New" charset="0"/>
                <a:ea typeface="Courier New" charset="0"/>
                <a:cs typeface="Courier New" charset="0"/>
              </a:rPr>
              <a:t>output_file</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loglines.html</a:t>
            </a:r>
            <a:r>
              <a:rPr lang="en-US" sz="2000" b="1" dirty="0" smtClean="0">
                <a:latin typeface="Courier New" charset="0"/>
                <a:ea typeface="Courier New" charset="0"/>
                <a:cs typeface="Courier New" charset="0"/>
              </a:rPr>
              <a:t>")</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p = figure(tools="</a:t>
            </a:r>
            <a:r>
              <a:rPr lang="en-US" sz="2000" dirty="0" err="1" smtClean="0">
                <a:solidFill>
                  <a:schemeClr val="bg1">
                    <a:lumMod val="75000"/>
                  </a:schemeClr>
                </a:solidFill>
                <a:latin typeface="Courier New" charset="0"/>
                <a:ea typeface="Courier New" charset="0"/>
                <a:cs typeface="Courier New" charset="0"/>
              </a:rPr>
              <a:t>pan,box_zoom,reset,save</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y_axis_type</a:t>
            </a:r>
            <a:r>
              <a:rPr lang="en-US" sz="2000" dirty="0" smtClean="0">
                <a:solidFill>
                  <a:schemeClr val="bg1">
                    <a:lumMod val="75000"/>
                  </a:schemeClr>
                </a:solidFill>
                <a:latin typeface="Courier New" charset="0"/>
                <a:ea typeface="Courier New" charset="0"/>
                <a:cs typeface="Courier New" charset="0"/>
              </a:rPr>
              <a:t>="log",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y_range</a:t>
            </a:r>
            <a:r>
              <a:rPr lang="en-US" sz="2000" dirty="0" smtClean="0">
                <a:solidFill>
                  <a:schemeClr val="bg1">
                    <a:lumMod val="75000"/>
                  </a:schemeClr>
                </a:solidFill>
                <a:latin typeface="Courier New" charset="0"/>
                <a:ea typeface="Courier New" charset="0"/>
                <a:cs typeface="Courier New" charset="0"/>
              </a:rPr>
              <a:t>=[0.001, 10**11], title="</a:t>
            </a:r>
            <a:r>
              <a:rPr lang="en-US" sz="2000" dirty="0" err="1" smtClean="0">
                <a:solidFill>
                  <a:schemeClr val="bg1">
                    <a:lumMod val="75000"/>
                  </a:schemeClr>
                </a:solidFill>
                <a:latin typeface="Courier New" charset="0"/>
                <a:ea typeface="Courier New" charset="0"/>
                <a:cs typeface="Courier New" charset="0"/>
              </a:rPr>
              <a:t>Bokeh</a:t>
            </a:r>
            <a:r>
              <a:rPr lang="en-US" sz="2000" dirty="0" smtClean="0">
                <a:solidFill>
                  <a:schemeClr val="bg1">
                    <a:lumMod val="75000"/>
                  </a:schemeClr>
                </a:solidFill>
                <a:latin typeface="Courier New" charset="0"/>
                <a:ea typeface="Courier New" charset="0"/>
                <a:cs typeface="Courier New" charset="0"/>
              </a:rPr>
              <a:t> with log axis",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x_axis_label</a:t>
            </a:r>
            <a:r>
              <a:rPr lang="en-US" sz="2000" dirty="0" smtClean="0">
                <a:solidFill>
                  <a:schemeClr val="bg1">
                    <a:lumMod val="75000"/>
                  </a:schemeClr>
                </a:solidFill>
                <a:latin typeface="Courier New" charset="0"/>
                <a:ea typeface="Courier New" charset="0"/>
                <a:cs typeface="Courier New" charset="0"/>
              </a:rPr>
              <a:t>='sections', </a:t>
            </a:r>
            <a:r>
              <a:rPr lang="en-US" sz="2000" dirty="0" err="1" smtClean="0">
                <a:solidFill>
                  <a:schemeClr val="bg1">
                    <a:lumMod val="75000"/>
                  </a:schemeClr>
                </a:solidFill>
                <a:latin typeface="Courier New" charset="0"/>
                <a:ea typeface="Courier New" charset="0"/>
                <a:cs typeface="Courier New" charset="0"/>
              </a:rPr>
              <a:t>y_axis_label</a:t>
            </a:r>
            <a:r>
              <a:rPr lang="en-US" sz="2000" dirty="0" smtClean="0">
                <a:solidFill>
                  <a:schemeClr val="bg1">
                    <a:lumMod val="75000"/>
                  </a:schemeClr>
                </a:solidFill>
                <a:latin typeface="Courier New" charset="0"/>
                <a:ea typeface="Courier New" charset="0"/>
                <a:cs typeface="Courier New" charset="0"/>
              </a:rPr>
              <a:t>='particles')</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x, legend="y=x")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x, legend="y=x",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="white", size=8)</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y0, legend="y=x^2", </a:t>
            </a:r>
            <a:r>
              <a:rPr lang="en-US" sz="2000" dirty="0" err="1" smtClean="0">
                <a:solidFill>
                  <a:schemeClr val="bg1">
                    <a:lumMod val="75000"/>
                  </a:schemeClr>
                </a:solidFill>
                <a:latin typeface="Courier New" charset="0"/>
                <a:ea typeface="Courier New" charset="0"/>
                <a:cs typeface="Courier New" charset="0"/>
              </a:rPr>
              <a:t>line_width</a:t>
            </a:r>
            <a:r>
              <a:rPr lang="en-US" sz="2000" dirty="0" smtClean="0">
                <a:solidFill>
                  <a:schemeClr val="bg1">
                    <a:lumMod val="75000"/>
                  </a:schemeClr>
                </a:solidFill>
                <a:latin typeface="Courier New" charset="0"/>
                <a:ea typeface="Courier New" charset="0"/>
                <a:cs typeface="Courier New" charset="0"/>
              </a:rPr>
              <a:t>=3)</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y1, legend="y=10^x",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y1, legend="y=10^x",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="red",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 size=6)</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y2, legend="y=10^x^2",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="orange", </a:t>
            </a:r>
            <a:r>
              <a:rPr lang="en-US" sz="2000" dirty="0" err="1" smtClean="0">
                <a:solidFill>
                  <a:schemeClr val="bg1">
                    <a:lumMod val="75000"/>
                  </a:schemeClr>
                </a:solidFill>
                <a:latin typeface="Courier New" charset="0"/>
                <a:ea typeface="Courier New" charset="0"/>
                <a:cs typeface="Courier New" charset="0"/>
              </a:rPr>
              <a:t>line_dash</a:t>
            </a:r>
            <a:r>
              <a:rPr lang="en-US" sz="2000" dirty="0" smtClean="0">
                <a:solidFill>
                  <a:schemeClr val="bg1">
                    <a:lumMod val="75000"/>
                  </a:schemeClr>
                </a:solidFill>
                <a:latin typeface="Courier New" charset="0"/>
                <a:ea typeface="Courier New" charset="0"/>
                <a:cs typeface="Courier New" charset="0"/>
              </a:rPr>
              <a:t>="4 4")</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show(p)</a:t>
            </a:r>
            <a:endParaRPr lang="en-US" sz="2000"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3208312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 the exact set of “tools” on graph</a:t>
            </a:r>
            <a:endParaRPr lang="en-US" dirty="0"/>
          </a:p>
        </p:txBody>
      </p:sp>
      <p:sp>
        <p:nvSpPr>
          <p:cNvPr id="3" name="Content Placeholder 2"/>
          <p:cNvSpPr>
            <a:spLocks noGrp="1"/>
          </p:cNvSpPr>
          <p:nvPr>
            <p:ph idx="1"/>
          </p:nvPr>
        </p:nvSpPr>
        <p:spPr>
          <a:xfrm>
            <a:off x="838200" y="1506072"/>
            <a:ext cx="11353800" cy="5351928"/>
          </a:xfrm>
        </p:spPr>
        <p:txBody>
          <a:bodyPr>
            <a:noAutofit/>
          </a:bodyPr>
          <a:lstStyle/>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x = </a:t>
            </a:r>
            <a:r>
              <a:rPr lang="en-US" sz="2000" dirty="0" err="1" smtClean="0">
                <a:solidFill>
                  <a:schemeClr val="bg1">
                    <a:lumMod val="75000"/>
                  </a:schemeClr>
                </a:solidFill>
                <a:latin typeface="Courier New" charset="0"/>
                <a:ea typeface="Courier New" charset="0"/>
                <a:cs typeface="Courier New" charset="0"/>
              </a:rPr>
              <a:t>np.arange</a:t>
            </a:r>
            <a:r>
              <a:rPr lang="en-US" sz="2000" dirty="0" smtClean="0">
                <a:solidFill>
                  <a:schemeClr val="bg1">
                    <a:lumMod val="75000"/>
                  </a:schemeClr>
                </a:solidFill>
                <a:latin typeface="Courier New" charset="0"/>
                <a:ea typeface="Courier New" charset="0"/>
                <a:cs typeface="Courier New" charset="0"/>
              </a:rPr>
              <a:t>(10)</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y0 =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y1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y2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output_file</a:t>
            </a:r>
            <a:r>
              <a:rPr lang="en-US" sz="2000" dirty="0" smtClean="0">
                <a:solidFill>
                  <a:schemeClr val="bg1">
                    <a:lumMod val="75000"/>
                  </a:schemeClr>
                </a:solidFill>
                <a:latin typeface="Courier New" charset="0"/>
                <a:ea typeface="Courier New" charset="0"/>
                <a:cs typeface="Courier New" charset="0"/>
              </a:rPr>
              <a:t>("</a:t>
            </a:r>
            <a:r>
              <a:rPr lang="en-US" sz="2000" dirty="0" err="1" smtClean="0">
                <a:solidFill>
                  <a:schemeClr val="bg1">
                    <a:lumMod val="75000"/>
                  </a:schemeClr>
                </a:solidFill>
                <a:latin typeface="Courier New" charset="0"/>
                <a:ea typeface="Courier New" charset="0"/>
                <a:cs typeface="Courier New" charset="0"/>
              </a:rPr>
              <a:t>loglines.html</a:t>
            </a:r>
            <a:r>
              <a:rPr lang="en-US" sz="2000" dirty="0" smtClean="0">
                <a:solidFill>
                  <a:schemeClr val="bg1">
                    <a:lumMod val="75000"/>
                  </a:schemeClr>
                </a:solidFill>
                <a:latin typeface="Courier New" charset="0"/>
                <a:ea typeface="Courier New" charset="0"/>
                <a:cs typeface="Courier New" charset="0"/>
              </a:rPr>
              <a:t>")</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p = figure(</a:t>
            </a:r>
            <a:r>
              <a:rPr lang="en-US" sz="2000" b="1" dirty="0" smtClean="0">
                <a:latin typeface="Courier New" charset="0"/>
                <a:ea typeface="Courier New" charset="0"/>
                <a:cs typeface="Courier New" charset="0"/>
              </a:rPr>
              <a:t>tools="</a:t>
            </a:r>
            <a:r>
              <a:rPr lang="en-US" sz="2000" b="1" dirty="0" err="1" smtClean="0">
                <a:latin typeface="Courier New" charset="0"/>
                <a:ea typeface="Courier New" charset="0"/>
                <a:cs typeface="Courier New" charset="0"/>
              </a:rPr>
              <a:t>pan,box_zoom,reset,save</a:t>
            </a:r>
            <a:r>
              <a:rPr lang="en-US" sz="2000" b="1" dirty="0" smtClean="0">
                <a:latin typeface="Courier New" charset="0"/>
                <a:ea typeface="Courier New" charset="0"/>
                <a:cs typeface="Courier New" charset="0"/>
              </a:rPr>
              <a:t>"</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y_axis_type</a:t>
            </a:r>
            <a:r>
              <a:rPr lang="en-US" sz="2000" dirty="0" smtClean="0">
                <a:solidFill>
                  <a:schemeClr val="bg1">
                    <a:lumMod val="75000"/>
                  </a:schemeClr>
                </a:solidFill>
                <a:latin typeface="Courier New" charset="0"/>
                <a:ea typeface="Courier New" charset="0"/>
                <a:cs typeface="Courier New" charset="0"/>
              </a:rPr>
              <a:t>="log",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y_range</a:t>
            </a:r>
            <a:r>
              <a:rPr lang="en-US" sz="2000" dirty="0" smtClean="0">
                <a:solidFill>
                  <a:schemeClr val="bg1">
                    <a:lumMod val="75000"/>
                  </a:schemeClr>
                </a:solidFill>
                <a:latin typeface="Courier New" charset="0"/>
                <a:ea typeface="Courier New" charset="0"/>
                <a:cs typeface="Courier New" charset="0"/>
              </a:rPr>
              <a:t>=[0.001, 10**11], title="</a:t>
            </a:r>
            <a:r>
              <a:rPr lang="en-US" sz="2000" dirty="0" err="1" smtClean="0">
                <a:solidFill>
                  <a:schemeClr val="bg1">
                    <a:lumMod val="75000"/>
                  </a:schemeClr>
                </a:solidFill>
                <a:latin typeface="Courier New" charset="0"/>
                <a:ea typeface="Courier New" charset="0"/>
                <a:cs typeface="Courier New" charset="0"/>
              </a:rPr>
              <a:t>Bokeh</a:t>
            </a:r>
            <a:r>
              <a:rPr lang="en-US" sz="2000" dirty="0" smtClean="0">
                <a:solidFill>
                  <a:schemeClr val="bg1">
                    <a:lumMod val="75000"/>
                  </a:schemeClr>
                </a:solidFill>
                <a:latin typeface="Courier New" charset="0"/>
                <a:ea typeface="Courier New" charset="0"/>
                <a:cs typeface="Courier New" charset="0"/>
              </a:rPr>
              <a:t> with log axis",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x_axis_label</a:t>
            </a:r>
            <a:r>
              <a:rPr lang="en-US" sz="2000" dirty="0" smtClean="0">
                <a:solidFill>
                  <a:schemeClr val="bg1">
                    <a:lumMod val="75000"/>
                  </a:schemeClr>
                </a:solidFill>
                <a:latin typeface="Courier New" charset="0"/>
                <a:ea typeface="Courier New" charset="0"/>
                <a:cs typeface="Courier New" charset="0"/>
              </a:rPr>
              <a:t>='sections', </a:t>
            </a:r>
            <a:r>
              <a:rPr lang="en-US" sz="2000" dirty="0" err="1" smtClean="0">
                <a:solidFill>
                  <a:schemeClr val="bg1">
                    <a:lumMod val="75000"/>
                  </a:schemeClr>
                </a:solidFill>
                <a:latin typeface="Courier New" charset="0"/>
                <a:ea typeface="Courier New" charset="0"/>
                <a:cs typeface="Courier New" charset="0"/>
              </a:rPr>
              <a:t>y_axis_label</a:t>
            </a:r>
            <a:r>
              <a:rPr lang="en-US" sz="2000" dirty="0" smtClean="0">
                <a:solidFill>
                  <a:schemeClr val="bg1">
                    <a:lumMod val="75000"/>
                  </a:schemeClr>
                </a:solidFill>
                <a:latin typeface="Courier New" charset="0"/>
                <a:ea typeface="Courier New" charset="0"/>
                <a:cs typeface="Courier New" charset="0"/>
              </a:rPr>
              <a:t>='particles')</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x, legend="y=x")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x, legend="y=x",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="white", size=8)</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y0, legend="y=x^2", </a:t>
            </a:r>
            <a:r>
              <a:rPr lang="en-US" sz="2000" dirty="0" err="1" smtClean="0">
                <a:solidFill>
                  <a:schemeClr val="bg1">
                    <a:lumMod val="75000"/>
                  </a:schemeClr>
                </a:solidFill>
                <a:latin typeface="Courier New" charset="0"/>
                <a:ea typeface="Courier New" charset="0"/>
                <a:cs typeface="Courier New" charset="0"/>
              </a:rPr>
              <a:t>line_width</a:t>
            </a:r>
            <a:r>
              <a:rPr lang="en-US" sz="2000" dirty="0" smtClean="0">
                <a:solidFill>
                  <a:schemeClr val="bg1">
                    <a:lumMod val="75000"/>
                  </a:schemeClr>
                </a:solidFill>
                <a:latin typeface="Courier New" charset="0"/>
                <a:ea typeface="Courier New" charset="0"/>
                <a:cs typeface="Courier New" charset="0"/>
              </a:rPr>
              <a:t>=3)</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y1, legend="y=10^x",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y1, legend="y=10^x",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="red",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 size=6)</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y2, legend="y=10^x^2",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="orange", </a:t>
            </a:r>
            <a:r>
              <a:rPr lang="en-US" sz="2000" dirty="0" err="1" smtClean="0">
                <a:solidFill>
                  <a:schemeClr val="bg1">
                    <a:lumMod val="75000"/>
                  </a:schemeClr>
                </a:solidFill>
                <a:latin typeface="Courier New" charset="0"/>
                <a:ea typeface="Courier New" charset="0"/>
                <a:cs typeface="Courier New" charset="0"/>
              </a:rPr>
              <a:t>line_dash</a:t>
            </a:r>
            <a:r>
              <a:rPr lang="en-US" sz="2000" dirty="0" smtClean="0">
                <a:solidFill>
                  <a:schemeClr val="bg1">
                    <a:lumMod val="75000"/>
                  </a:schemeClr>
                </a:solidFill>
                <a:latin typeface="Courier New" charset="0"/>
                <a:ea typeface="Courier New" charset="0"/>
                <a:cs typeface="Courier New" charset="0"/>
              </a:rPr>
              <a:t>="4 4")</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show(p)</a:t>
            </a:r>
            <a:endParaRPr lang="en-US" sz="2000"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20269992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Actually creating the 3 separate graphs</a:t>
            </a:r>
            <a:endParaRPr lang="en-US" dirty="0"/>
          </a:p>
        </p:txBody>
      </p:sp>
      <p:sp>
        <p:nvSpPr>
          <p:cNvPr id="3" name="Content Placeholder 2"/>
          <p:cNvSpPr>
            <a:spLocks noGrp="1"/>
          </p:cNvSpPr>
          <p:nvPr>
            <p:ph idx="1"/>
          </p:nvPr>
        </p:nvSpPr>
        <p:spPr>
          <a:xfrm>
            <a:off x="838200" y="1506072"/>
            <a:ext cx="11353800" cy="5351928"/>
          </a:xfrm>
        </p:spPr>
        <p:txBody>
          <a:bodyPr>
            <a:noAutofit/>
          </a:bodyPr>
          <a:lstStyle/>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x = </a:t>
            </a:r>
            <a:r>
              <a:rPr lang="en-US" sz="2000" dirty="0" err="1" smtClean="0">
                <a:solidFill>
                  <a:schemeClr val="bg1">
                    <a:lumMod val="75000"/>
                  </a:schemeClr>
                </a:solidFill>
                <a:latin typeface="Courier New" charset="0"/>
                <a:ea typeface="Courier New" charset="0"/>
                <a:cs typeface="Courier New" charset="0"/>
              </a:rPr>
              <a:t>np.arange</a:t>
            </a:r>
            <a:r>
              <a:rPr lang="en-US" sz="2000" dirty="0" smtClean="0">
                <a:solidFill>
                  <a:schemeClr val="bg1">
                    <a:lumMod val="75000"/>
                  </a:schemeClr>
                </a:solidFill>
                <a:latin typeface="Courier New" charset="0"/>
                <a:ea typeface="Courier New" charset="0"/>
                <a:cs typeface="Courier New" charset="0"/>
              </a:rPr>
              <a:t>(10)</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y0 =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y1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y2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output_file</a:t>
            </a:r>
            <a:r>
              <a:rPr lang="en-US" sz="2000" dirty="0" smtClean="0">
                <a:solidFill>
                  <a:schemeClr val="bg1">
                    <a:lumMod val="75000"/>
                  </a:schemeClr>
                </a:solidFill>
                <a:latin typeface="Courier New" charset="0"/>
                <a:ea typeface="Courier New" charset="0"/>
                <a:cs typeface="Courier New" charset="0"/>
              </a:rPr>
              <a:t>("</a:t>
            </a:r>
            <a:r>
              <a:rPr lang="en-US" sz="2000" dirty="0" err="1" smtClean="0">
                <a:solidFill>
                  <a:schemeClr val="bg1">
                    <a:lumMod val="75000"/>
                  </a:schemeClr>
                </a:solidFill>
                <a:latin typeface="Courier New" charset="0"/>
                <a:ea typeface="Courier New" charset="0"/>
                <a:cs typeface="Courier New" charset="0"/>
              </a:rPr>
              <a:t>loglines.html</a:t>
            </a:r>
            <a:r>
              <a:rPr lang="en-US" sz="2000" dirty="0" smtClean="0">
                <a:solidFill>
                  <a:schemeClr val="bg1">
                    <a:lumMod val="75000"/>
                  </a:schemeClr>
                </a:solidFill>
                <a:latin typeface="Courier New" charset="0"/>
                <a:ea typeface="Courier New" charset="0"/>
                <a:cs typeface="Courier New" charset="0"/>
              </a:rPr>
              <a:t>")</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p = figure(tools="</a:t>
            </a:r>
            <a:r>
              <a:rPr lang="en-US" sz="2000" dirty="0" err="1" smtClean="0">
                <a:solidFill>
                  <a:schemeClr val="bg1">
                    <a:lumMod val="75000"/>
                  </a:schemeClr>
                </a:solidFill>
                <a:latin typeface="Courier New" charset="0"/>
                <a:ea typeface="Courier New" charset="0"/>
                <a:cs typeface="Courier New" charset="0"/>
              </a:rPr>
              <a:t>pan,box_zoom,reset,save</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y_axis_type</a:t>
            </a:r>
            <a:r>
              <a:rPr lang="en-US" sz="2000" dirty="0" smtClean="0">
                <a:solidFill>
                  <a:schemeClr val="bg1">
                    <a:lumMod val="75000"/>
                  </a:schemeClr>
                </a:solidFill>
                <a:latin typeface="Courier New" charset="0"/>
                <a:ea typeface="Courier New" charset="0"/>
                <a:cs typeface="Courier New" charset="0"/>
              </a:rPr>
              <a:t>="log",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y_range</a:t>
            </a:r>
            <a:r>
              <a:rPr lang="en-US" sz="2000" dirty="0" smtClean="0">
                <a:solidFill>
                  <a:schemeClr val="bg1">
                    <a:lumMod val="75000"/>
                  </a:schemeClr>
                </a:solidFill>
                <a:latin typeface="Courier New" charset="0"/>
                <a:ea typeface="Courier New" charset="0"/>
                <a:cs typeface="Courier New" charset="0"/>
              </a:rPr>
              <a:t>=[0.001, 10**11], title="</a:t>
            </a:r>
            <a:r>
              <a:rPr lang="en-US" sz="2000" dirty="0" err="1" smtClean="0">
                <a:solidFill>
                  <a:schemeClr val="bg1">
                    <a:lumMod val="75000"/>
                  </a:schemeClr>
                </a:solidFill>
                <a:latin typeface="Courier New" charset="0"/>
                <a:ea typeface="Courier New" charset="0"/>
                <a:cs typeface="Courier New" charset="0"/>
              </a:rPr>
              <a:t>Bokeh</a:t>
            </a:r>
            <a:r>
              <a:rPr lang="en-US" sz="2000" dirty="0" smtClean="0">
                <a:solidFill>
                  <a:schemeClr val="bg1">
                    <a:lumMod val="75000"/>
                  </a:schemeClr>
                </a:solidFill>
                <a:latin typeface="Courier New" charset="0"/>
                <a:ea typeface="Courier New" charset="0"/>
                <a:cs typeface="Courier New" charset="0"/>
              </a:rPr>
              <a:t> with log axis",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x_axis_label</a:t>
            </a:r>
            <a:r>
              <a:rPr lang="en-US" sz="2000" dirty="0" smtClean="0">
                <a:solidFill>
                  <a:schemeClr val="bg1">
                    <a:lumMod val="75000"/>
                  </a:schemeClr>
                </a:solidFill>
                <a:latin typeface="Courier New" charset="0"/>
                <a:ea typeface="Courier New" charset="0"/>
                <a:cs typeface="Courier New" charset="0"/>
              </a:rPr>
              <a:t>='sections', </a:t>
            </a:r>
            <a:r>
              <a:rPr lang="en-US" sz="2000" dirty="0" err="1" smtClean="0">
                <a:solidFill>
                  <a:schemeClr val="bg1">
                    <a:lumMod val="75000"/>
                  </a:schemeClr>
                </a:solidFill>
                <a:latin typeface="Courier New" charset="0"/>
                <a:ea typeface="Courier New" charset="0"/>
                <a:cs typeface="Courier New" charset="0"/>
              </a:rPr>
              <a:t>y_axis_label</a:t>
            </a:r>
            <a:r>
              <a:rPr lang="en-US" sz="2000" dirty="0" smtClean="0">
                <a:solidFill>
                  <a:schemeClr val="bg1">
                    <a:lumMod val="75000"/>
                  </a:schemeClr>
                </a:solidFill>
                <a:latin typeface="Courier New" charset="0"/>
                <a:ea typeface="Courier New" charset="0"/>
                <a:cs typeface="Courier New" charset="0"/>
              </a:rPr>
              <a:t>='particles')</a:t>
            </a:r>
          </a:p>
          <a:p>
            <a:pPr marL="0" lvl="0" indent="0">
              <a:lnSpc>
                <a:spcPct val="100000"/>
              </a:lnSpc>
              <a:spcBef>
                <a:spcPts val="0"/>
              </a:spcBef>
              <a:buNone/>
            </a:pPr>
            <a:r>
              <a:rPr lang="en-US" sz="2000" b="1" dirty="0" err="1" smtClean="0">
                <a:latin typeface="Courier New" charset="0"/>
                <a:ea typeface="Courier New" charset="0"/>
                <a:cs typeface="Courier New" charset="0"/>
              </a:rPr>
              <a:t>p.line</a:t>
            </a:r>
            <a:r>
              <a:rPr lang="en-US" sz="2000" b="1" dirty="0" smtClean="0">
                <a:latin typeface="Courier New" charset="0"/>
                <a:ea typeface="Courier New" charset="0"/>
                <a:cs typeface="Courier New" charset="0"/>
              </a:rPr>
              <a:t>(x, x, legend="y=x")</a:t>
            </a:r>
          </a:p>
          <a:p>
            <a:pPr marL="0" lvl="0" indent="0">
              <a:lnSpc>
                <a:spcPct val="100000"/>
              </a:lnSpc>
              <a:spcBef>
                <a:spcPts val="0"/>
              </a:spcBef>
              <a:buNone/>
            </a:pPr>
            <a:r>
              <a:rPr lang="en-US" sz="2000" b="1" dirty="0" err="1" smtClean="0">
                <a:latin typeface="Courier New" charset="0"/>
                <a:ea typeface="Courier New" charset="0"/>
                <a:cs typeface="Courier New" charset="0"/>
              </a:rPr>
              <a:t>p.circle</a:t>
            </a:r>
            <a:r>
              <a:rPr lang="en-US" sz="2000" b="1" dirty="0" smtClean="0">
                <a:latin typeface="Courier New" charset="0"/>
                <a:ea typeface="Courier New" charset="0"/>
                <a:cs typeface="Courier New" charset="0"/>
              </a:rPr>
              <a:t>(x, x, legend="y=x", </a:t>
            </a:r>
            <a:r>
              <a:rPr lang="en-US" sz="2000" b="1" dirty="0" err="1" smtClean="0">
                <a:latin typeface="Courier New" charset="0"/>
                <a:ea typeface="Courier New" charset="0"/>
                <a:cs typeface="Courier New" charset="0"/>
              </a:rPr>
              <a:t>fill_color</a:t>
            </a:r>
            <a:r>
              <a:rPr lang="en-US" sz="2000" b="1" dirty="0" smtClean="0">
                <a:latin typeface="Courier New" charset="0"/>
                <a:ea typeface="Courier New" charset="0"/>
                <a:cs typeface="Courier New" charset="0"/>
              </a:rPr>
              <a:t>="white", size=8)</a:t>
            </a:r>
          </a:p>
          <a:p>
            <a:pPr marL="0" lvl="0" indent="0">
              <a:lnSpc>
                <a:spcPct val="100000"/>
              </a:lnSpc>
              <a:spcBef>
                <a:spcPts val="0"/>
              </a:spcBef>
              <a:buNone/>
            </a:pPr>
            <a:r>
              <a:rPr lang="en-US" sz="2000" b="1" dirty="0" err="1" smtClean="0">
                <a:latin typeface="Courier New" charset="0"/>
                <a:ea typeface="Courier New" charset="0"/>
                <a:cs typeface="Courier New" charset="0"/>
              </a:rPr>
              <a:t>p.line</a:t>
            </a:r>
            <a:r>
              <a:rPr lang="en-US" sz="2000" b="1" dirty="0" smtClean="0">
                <a:latin typeface="Courier New" charset="0"/>
                <a:ea typeface="Courier New" charset="0"/>
                <a:cs typeface="Courier New" charset="0"/>
              </a:rPr>
              <a:t>(x, y0, legend="y=x^2", </a:t>
            </a:r>
            <a:r>
              <a:rPr lang="en-US" sz="2000" b="1" dirty="0" err="1" smtClean="0">
                <a:latin typeface="Courier New" charset="0"/>
                <a:ea typeface="Courier New" charset="0"/>
                <a:cs typeface="Courier New" charset="0"/>
              </a:rPr>
              <a:t>line_width</a:t>
            </a:r>
            <a:r>
              <a:rPr lang="en-US" sz="2000" b="1" dirty="0" smtClean="0">
                <a:latin typeface="Courier New" charset="0"/>
                <a:ea typeface="Courier New" charset="0"/>
                <a:cs typeface="Courier New" charset="0"/>
              </a:rPr>
              <a:t>=3)</a:t>
            </a:r>
          </a:p>
          <a:p>
            <a:pPr marL="0" lvl="0" indent="0">
              <a:lnSpc>
                <a:spcPct val="100000"/>
              </a:lnSpc>
              <a:spcBef>
                <a:spcPts val="0"/>
              </a:spcBef>
              <a:buNone/>
            </a:pPr>
            <a:r>
              <a:rPr lang="en-US" sz="2000" b="1" dirty="0" err="1" smtClean="0">
                <a:latin typeface="Courier New" charset="0"/>
                <a:ea typeface="Courier New" charset="0"/>
                <a:cs typeface="Courier New" charset="0"/>
              </a:rPr>
              <a:t>p.line</a:t>
            </a:r>
            <a:r>
              <a:rPr lang="en-US" sz="2000" b="1" dirty="0" smtClean="0">
                <a:latin typeface="Courier New" charset="0"/>
                <a:ea typeface="Courier New" charset="0"/>
                <a:cs typeface="Courier New" charset="0"/>
              </a:rPr>
              <a:t>(x, y1, legend="y=10^x", </a:t>
            </a:r>
            <a:r>
              <a:rPr lang="en-US" sz="2000" b="1" dirty="0" err="1" smtClean="0">
                <a:latin typeface="Courier New" charset="0"/>
                <a:ea typeface="Courier New" charset="0"/>
                <a:cs typeface="Courier New" charset="0"/>
              </a:rPr>
              <a:t>line_color</a:t>
            </a:r>
            <a:r>
              <a:rPr lang="en-US" sz="2000" b="1" dirty="0" smtClean="0">
                <a:latin typeface="Courier New" charset="0"/>
                <a:ea typeface="Courier New" charset="0"/>
                <a:cs typeface="Courier New" charset="0"/>
              </a:rPr>
              <a:t>="red")</a:t>
            </a:r>
          </a:p>
          <a:p>
            <a:pPr marL="0" lvl="0" indent="0">
              <a:lnSpc>
                <a:spcPct val="100000"/>
              </a:lnSpc>
              <a:spcBef>
                <a:spcPts val="0"/>
              </a:spcBef>
              <a:buNone/>
            </a:pPr>
            <a:r>
              <a:rPr lang="en-US" sz="2000" b="1" dirty="0" err="1" smtClean="0">
                <a:latin typeface="Courier New" charset="0"/>
                <a:ea typeface="Courier New" charset="0"/>
                <a:cs typeface="Courier New" charset="0"/>
              </a:rPr>
              <a:t>p.circle</a:t>
            </a:r>
            <a:r>
              <a:rPr lang="en-US" sz="2000" b="1" dirty="0" smtClean="0">
                <a:latin typeface="Courier New" charset="0"/>
                <a:ea typeface="Courier New" charset="0"/>
                <a:cs typeface="Courier New" charset="0"/>
              </a:rPr>
              <a:t>(x, y1, legend="y=10^x", </a:t>
            </a:r>
          </a:p>
          <a:p>
            <a:pPr marL="0" lvl="0" indent="0">
              <a:lnSpc>
                <a:spcPct val="100000"/>
              </a:lnSpc>
              <a:spcBef>
                <a:spcPts val="0"/>
              </a:spcBef>
              <a:buNone/>
            </a:pPr>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fill_color</a:t>
            </a:r>
            <a:r>
              <a:rPr lang="en-US" sz="2000" b="1" dirty="0" smtClean="0">
                <a:latin typeface="Courier New" charset="0"/>
                <a:ea typeface="Courier New" charset="0"/>
                <a:cs typeface="Courier New" charset="0"/>
              </a:rPr>
              <a:t>="red", </a:t>
            </a:r>
            <a:r>
              <a:rPr lang="en-US" sz="2000" b="1" dirty="0" err="1" smtClean="0">
                <a:latin typeface="Courier New" charset="0"/>
                <a:ea typeface="Courier New" charset="0"/>
                <a:cs typeface="Courier New" charset="0"/>
              </a:rPr>
              <a:t>line_color</a:t>
            </a:r>
            <a:r>
              <a:rPr lang="en-US" sz="2000" b="1" dirty="0" smtClean="0">
                <a:latin typeface="Courier New" charset="0"/>
                <a:ea typeface="Courier New" charset="0"/>
                <a:cs typeface="Courier New" charset="0"/>
              </a:rPr>
              <a:t>="red", size=6)</a:t>
            </a:r>
          </a:p>
          <a:p>
            <a:pPr marL="0" lvl="0" indent="0">
              <a:lnSpc>
                <a:spcPct val="100000"/>
              </a:lnSpc>
              <a:spcBef>
                <a:spcPts val="0"/>
              </a:spcBef>
              <a:buNone/>
            </a:pPr>
            <a:r>
              <a:rPr lang="en-US" sz="2000" b="1" dirty="0" err="1" smtClean="0">
                <a:latin typeface="Courier New" charset="0"/>
                <a:ea typeface="Courier New" charset="0"/>
                <a:cs typeface="Courier New" charset="0"/>
              </a:rPr>
              <a:t>p.line</a:t>
            </a:r>
            <a:r>
              <a:rPr lang="en-US" sz="2000" b="1" dirty="0" smtClean="0">
                <a:latin typeface="Courier New" charset="0"/>
                <a:ea typeface="Courier New" charset="0"/>
                <a:cs typeface="Courier New" charset="0"/>
              </a:rPr>
              <a:t>(x, y2, legend="y=10^x^2", </a:t>
            </a:r>
          </a:p>
          <a:p>
            <a:pPr marL="0" lvl="0" indent="0">
              <a:lnSpc>
                <a:spcPct val="100000"/>
              </a:lnSpc>
              <a:spcBef>
                <a:spcPts val="0"/>
              </a:spcBef>
              <a:buNone/>
            </a:pPr>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line_color</a:t>
            </a:r>
            <a:r>
              <a:rPr lang="en-US" sz="2000" b="1" dirty="0" smtClean="0">
                <a:latin typeface="Courier New" charset="0"/>
                <a:ea typeface="Courier New" charset="0"/>
                <a:cs typeface="Courier New" charset="0"/>
              </a:rPr>
              <a:t>="orange", </a:t>
            </a:r>
            <a:r>
              <a:rPr lang="en-US" sz="2000" b="1" dirty="0" err="1" smtClean="0">
                <a:latin typeface="Courier New" charset="0"/>
                <a:ea typeface="Courier New" charset="0"/>
                <a:cs typeface="Courier New" charset="0"/>
              </a:rPr>
              <a:t>line_dash</a:t>
            </a:r>
            <a:r>
              <a:rPr lang="en-US" sz="2000" b="1" dirty="0" smtClean="0">
                <a:latin typeface="Courier New" charset="0"/>
                <a:ea typeface="Courier New" charset="0"/>
                <a:cs typeface="Courier New" charset="0"/>
              </a:rPr>
              <a:t>="4 4")</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show(p)</a:t>
            </a:r>
            <a:endParaRPr lang="en-US" sz="2000"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955834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show it!</a:t>
            </a:r>
            <a:endParaRPr lang="en-US" dirty="0"/>
          </a:p>
        </p:txBody>
      </p:sp>
      <p:sp>
        <p:nvSpPr>
          <p:cNvPr id="3" name="Content Placeholder 2"/>
          <p:cNvSpPr>
            <a:spLocks noGrp="1"/>
          </p:cNvSpPr>
          <p:nvPr>
            <p:ph idx="1"/>
          </p:nvPr>
        </p:nvSpPr>
        <p:spPr>
          <a:xfrm>
            <a:off x="838200" y="1506072"/>
            <a:ext cx="11353800" cy="5351928"/>
          </a:xfrm>
        </p:spPr>
        <p:txBody>
          <a:bodyPr>
            <a:noAutofit/>
          </a:bodyPr>
          <a:lstStyle/>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x = </a:t>
            </a:r>
            <a:r>
              <a:rPr lang="en-US" sz="2000" dirty="0" err="1" smtClean="0">
                <a:solidFill>
                  <a:schemeClr val="bg1">
                    <a:lumMod val="75000"/>
                  </a:schemeClr>
                </a:solidFill>
                <a:latin typeface="Courier New" charset="0"/>
                <a:ea typeface="Courier New" charset="0"/>
                <a:cs typeface="Courier New" charset="0"/>
              </a:rPr>
              <a:t>np.arange</a:t>
            </a:r>
            <a:r>
              <a:rPr lang="en-US" sz="2000" dirty="0" smtClean="0">
                <a:solidFill>
                  <a:schemeClr val="bg1">
                    <a:lumMod val="75000"/>
                  </a:schemeClr>
                </a:solidFill>
                <a:latin typeface="Courier New" charset="0"/>
                <a:ea typeface="Courier New" charset="0"/>
                <a:cs typeface="Courier New" charset="0"/>
              </a:rPr>
              <a:t>(10)</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y0 =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y1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y2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output_file</a:t>
            </a:r>
            <a:r>
              <a:rPr lang="en-US" sz="2000" dirty="0" smtClean="0">
                <a:solidFill>
                  <a:schemeClr val="bg1">
                    <a:lumMod val="75000"/>
                  </a:schemeClr>
                </a:solidFill>
                <a:latin typeface="Courier New" charset="0"/>
                <a:ea typeface="Courier New" charset="0"/>
                <a:cs typeface="Courier New" charset="0"/>
              </a:rPr>
              <a:t>("</a:t>
            </a:r>
            <a:r>
              <a:rPr lang="en-US" sz="2000" dirty="0" err="1" smtClean="0">
                <a:solidFill>
                  <a:schemeClr val="bg1">
                    <a:lumMod val="75000"/>
                  </a:schemeClr>
                </a:solidFill>
                <a:latin typeface="Courier New" charset="0"/>
                <a:ea typeface="Courier New" charset="0"/>
                <a:cs typeface="Courier New" charset="0"/>
              </a:rPr>
              <a:t>loglines.html</a:t>
            </a:r>
            <a:r>
              <a:rPr lang="en-US" sz="2000" dirty="0" smtClean="0">
                <a:solidFill>
                  <a:schemeClr val="bg1">
                    <a:lumMod val="75000"/>
                  </a:schemeClr>
                </a:solidFill>
                <a:latin typeface="Courier New" charset="0"/>
                <a:ea typeface="Courier New" charset="0"/>
                <a:cs typeface="Courier New" charset="0"/>
              </a:rPr>
              <a:t>")</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p = figure(tools="</a:t>
            </a:r>
            <a:r>
              <a:rPr lang="en-US" sz="2000" dirty="0" err="1" smtClean="0">
                <a:solidFill>
                  <a:schemeClr val="bg1">
                    <a:lumMod val="75000"/>
                  </a:schemeClr>
                </a:solidFill>
                <a:latin typeface="Courier New" charset="0"/>
                <a:ea typeface="Courier New" charset="0"/>
                <a:cs typeface="Courier New" charset="0"/>
              </a:rPr>
              <a:t>pan,box_zoom,reset,save</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y_axis_type</a:t>
            </a:r>
            <a:r>
              <a:rPr lang="en-US" sz="2000" dirty="0" smtClean="0">
                <a:solidFill>
                  <a:schemeClr val="bg1">
                    <a:lumMod val="75000"/>
                  </a:schemeClr>
                </a:solidFill>
                <a:latin typeface="Courier New" charset="0"/>
                <a:ea typeface="Courier New" charset="0"/>
                <a:cs typeface="Courier New" charset="0"/>
              </a:rPr>
              <a:t>="log",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y_range</a:t>
            </a:r>
            <a:r>
              <a:rPr lang="en-US" sz="2000" dirty="0" smtClean="0">
                <a:solidFill>
                  <a:schemeClr val="bg1">
                    <a:lumMod val="75000"/>
                  </a:schemeClr>
                </a:solidFill>
                <a:latin typeface="Courier New" charset="0"/>
                <a:ea typeface="Courier New" charset="0"/>
                <a:cs typeface="Courier New" charset="0"/>
              </a:rPr>
              <a:t>=[0.001, 10**11], title="</a:t>
            </a:r>
            <a:r>
              <a:rPr lang="en-US" sz="2000" dirty="0" err="1" smtClean="0">
                <a:solidFill>
                  <a:schemeClr val="bg1">
                    <a:lumMod val="75000"/>
                  </a:schemeClr>
                </a:solidFill>
                <a:latin typeface="Courier New" charset="0"/>
                <a:ea typeface="Courier New" charset="0"/>
                <a:cs typeface="Courier New" charset="0"/>
              </a:rPr>
              <a:t>Bokeh</a:t>
            </a:r>
            <a:r>
              <a:rPr lang="en-US" sz="2000" dirty="0" smtClean="0">
                <a:solidFill>
                  <a:schemeClr val="bg1">
                    <a:lumMod val="75000"/>
                  </a:schemeClr>
                </a:solidFill>
                <a:latin typeface="Courier New" charset="0"/>
                <a:ea typeface="Courier New" charset="0"/>
                <a:cs typeface="Courier New" charset="0"/>
              </a:rPr>
              <a:t> with log axis",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x_axis_label</a:t>
            </a:r>
            <a:r>
              <a:rPr lang="en-US" sz="2000" dirty="0" smtClean="0">
                <a:solidFill>
                  <a:schemeClr val="bg1">
                    <a:lumMod val="75000"/>
                  </a:schemeClr>
                </a:solidFill>
                <a:latin typeface="Courier New" charset="0"/>
                <a:ea typeface="Courier New" charset="0"/>
                <a:cs typeface="Courier New" charset="0"/>
              </a:rPr>
              <a:t>='sections', </a:t>
            </a:r>
            <a:r>
              <a:rPr lang="en-US" sz="2000" dirty="0" err="1" smtClean="0">
                <a:solidFill>
                  <a:schemeClr val="bg1">
                    <a:lumMod val="75000"/>
                  </a:schemeClr>
                </a:solidFill>
                <a:latin typeface="Courier New" charset="0"/>
                <a:ea typeface="Courier New" charset="0"/>
                <a:cs typeface="Courier New" charset="0"/>
              </a:rPr>
              <a:t>y_axis_label</a:t>
            </a:r>
            <a:r>
              <a:rPr lang="en-US" sz="2000" dirty="0" smtClean="0">
                <a:solidFill>
                  <a:schemeClr val="bg1">
                    <a:lumMod val="75000"/>
                  </a:schemeClr>
                </a:solidFill>
                <a:latin typeface="Courier New" charset="0"/>
                <a:ea typeface="Courier New" charset="0"/>
                <a:cs typeface="Courier New" charset="0"/>
              </a:rPr>
              <a:t>='particles')</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x, legend="y=x")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x, legend="y=x",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="white", size=8)</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y0, legend="y=x^2", </a:t>
            </a:r>
            <a:r>
              <a:rPr lang="en-US" sz="2000" dirty="0" err="1" smtClean="0">
                <a:solidFill>
                  <a:schemeClr val="bg1">
                    <a:lumMod val="75000"/>
                  </a:schemeClr>
                </a:solidFill>
                <a:latin typeface="Courier New" charset="0"/>
                <a:ea typeface="Courier New" charset="0"/>
                <a:cs typeface="Courier New" charset="0"/>
              </a:rPr>
              <a:t>line_width</a:t>
            </a:r>
            <a:r>
              <a:rPr lang="en-US" sz="2000" dirty="0" smtClean="0">
                <a:solidFill>
                  <a:schemeClr val="bg1">
                    <a:lumMod val="75000"/>
                  </a:schemeClr>
                </a:solidFill>
                <a:latin typeface="Courier New" charset="0"/>
                <a:ea typeface="Courier New" charset="0"/>
                <a:cs typeface="Courier New" charset="0"/>
              </a:rPr>
              <a:t>=3)</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y1, legend="y=10^x",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y1, legend="y=10^x", </a:t>
            </a:r>
          </a:p>
          <a:p>
            <a:pPr marL="0" lvl="0" indent="0">
              <a:lnSpc>
                <a:spcPct val="100000"/>
              </a:lnSpc>
              <a:spcBef>
                <a:spcPts val="0"/>
              </a:spcBef>
              <a:buNone/>
            </a:pPr>
            <a:r>
              <a:rPr lang="en-US" sz="2000">
                <a:solidFill>
                  <a:schemeClr val="bg1">
                    <a:lumMod val="75000"/>
                  </a:schemeClr>
                </a:solidFill>
                <a:latin typeface="Courier New" charset="0"/>
                <a:ea typeface="Courier New" charset="0"/>
                <a:cs typeface="Courier New" charset="0"/>
              </a:rPr>
              <a:t> </a:t>
            </a:r>
            <a:r>
              <a:rPr lang="en-US" sz="2000" smtClean="0">
                <a:solidFill>
                  <a:schemeClr val="bg1">
                    <a:lumMod val="75000"/>
                  </a:schemeClr>
                </a:solidFill>
                <a:latin typeface="Courier New" charset="0"/>
                <a:ea typeface="Courier New" charset="0"/>
                <a:cs typeface="Courier New" charset="0"/>
              </a:rPr>
              <a:t>         fill_color</a:t>
            </a:r>
            <a:r>
              <a:rPr lang="en-US" sz="2000" dirty="0" smtClean="0">
                <a:solidFill>
                  <a:schemeClr val="bg1">
                    <a:lumMod val="75000"/>
                  </a:schemeClr>
                </a:solidFill>
                <a:latin typeface="Courier New" charset="0"/>
                <a:ea typeface="Courier New" charset="0"/>
                <a:cs typeface="Courier New" charset="0"/>
              </a:rPr>
              <a:t>="red",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 size=6)</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y2, legend="y=10^x^2",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="orange", </a:t>
            </a:r>
            <a:r>
              <a:rPr lang="en-US" sz="2000" dirty="0" err="1" smtClean="0">
                <a:solidFill>
                  <a:schemeClr val="bg1">
                    <a:lumMod val="75000"/>
                  </a:schemeClr>
                </a:solidFill>
                <a:latin typeface="Courier New" charset="0"/>
                <a:ea typeface="Courier New" charset="0"/>
                <a:cs typeface="Courier New" charset="0"/>
              </a:rPr>
              <a:t>line_dash</a:t>
            </a:r>
            <a:r>
              <a:rPr lang="en-US" sz="2000" dirty="0" smtClean="0">
                <a:solidFill>
                  <a:schemeClr val="bg1">
                    <a:lumMod val="75000"/>
                  </a:schemeClr>
                </a:solidFill>
                <a:latin typeface="Courier New" charset="0"/>
                <a:ea typeface="Courier New" charset="0"/>
                <a:cs typeface="Courier New" charset="0"/>
              </a:rPr>
              <a:t>="4 4")</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show(p)</a:t>
            </a:r>
            <a:endParaRPr lang="en-US" sz="2000"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430135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4 visualizations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410799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an Interactive </a:t>
            </a:r>
            <a:r>
              <a:rPr lang="en-US" dirty="0" err="1" smtClean="0"/>
              <a:t>Bokeh</a:t>
            </a:r>
            <a:r>
              <a:rPr lang="en-US" dirty="0" smtClean="0"/>
              <a:t> App</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100" y="1357228"/>
            <a:ext cx="7103782" cy="5500772"/>
          </a:xfrm>
          <a:prstGeom prst="rect">
            <a:avLst/>
          </a:prstGeom>
        </p:spPr>
      </p:pic>
    </p:spTree>
    <p:extLst>
      <p:ext uri="{BB962C8B-B14F-4D97-AF65-F5344CB8AC3E}">
        <p14:creationId xmlns:p14="http://schemas.microsoft.com/office/powerpoint/2010/main" val="20651845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lstStyle/>
          <a:p>
            <a:r>
              <a:rPr lang="en-US" dirty="0" err="1" smtClean="0"/>
              <a:t>Matplotlib</a:t>
            </a:r>
            <a:endParaRPr lang="en-US" dirty="0" smtClean="0"/>
          </a:p>
          <a:p>
            <a:r>
              <a:rPr lang="en-US" dirty="0" err="1" smtClean="0"/>
              <a:t>Bokeh</a:t>
            </a:r>
            <a:endParaRPr lang="en-US" dirty="0" smtClean="0"/>
          </a:p>
          <a:p>
            <a:r>
              <a:rPr lang="en-US" b="1" dirty="0" smtClean="0"/>
              <a:t>Tableau</a:t>
            </a:r>
          </a:p>
          <a:p>
            <a:r>
              <a:rPr lang="en-US" dirty="0" smtClean="0"/>
              <a:t>Final Project</a:t>
            </a:r>
            <a:endParaRPr lang="en-US" dirty="0"/>
          </a:p>
        </p:txBody>
      </p:sp>
    </p:spTree>
    <p:extLst>
      <p:ext uri="{BB962C8B-B14F-4D97-AF65-F5344CB8AC3E}">
        <p14:creationId xmlns:p14="http://schemas.microsoft.com/office/powerpoint/2010/main" val="19650049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900" y="0"/>
            <a:ext cx="10986496" cy="6858000"/>
          </a:xfrm>
          <a:prstGeom prst="rect">
            <a:avLst/>
          </a:prstGeom>
        </p:spPr>
      </p:pic>
    </p:spTree>
    <p:extLst>
      <p:ext uri="{BB962C8B-B14F-4D97-AF65-F5344CB8AC3E}">
        <p14:creationId xmlns:p14="http://schemas.microsoft.com/office/powerpoint/2010/main" val="10771428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Ingestion</a:t>
            </a:r>
            <a:endParaRPr lang="en-US" dirty="0"/>
          </a:p>
        </p:txBody>
      </p:sp>
      <p:sp>
        <p:nvSpPr>
          <p:cNvPr id="3" name="Content Placeholder 2"/>
          <p:cNvSpPr>
            <a:spLocks noGrp="1"/>
          </p:cNvSpPr>
          <p:nvPr>
            <p:ph idx="1"/>
          </p:nvPr>
        </p:nvSpPr>
        <p:spPr/>
        <p:txBody>
          <a:bodyPr/>
          <a:lstStyle/>
          <a:p>
            <a:r>
              <a:rPr lang="en-US" dirty="0" smtClean="0"/>
              <a:t>Joins: inner, left, right, full</a:t>
            </a:r>
          </a:p>
          <a:p>
            <a:r>
              <a:rPr lang="en-US" dirty="0" smtClean="0"/>
              <a:t>Extract – Transform – Load (ETL)</a:t>
            </a:r>
          </a:p>
          <a:p>
            <a:r>
              <a:rPr lang="en-US" dirty="0" smtClean="0"/>
              <a:t>Field Transformation</a:t>
            </a:r>
          </a:p>
          <a:p>
            <a:r>
              <a:rPr lang="en-US" dirty="0" smtClean="0"/>
              <a:t>Live / Extract</a:t>
            </a:r>
          </a:p>
          <a:p>
            <a:r>
              <a:rPr lang="en-US" dirty="0" smtClean="0"/>
              <a:t>Filtering</a:t>
            </a:r>
          </a:p>
          <a:p>
            <a:r>
              <a:rPr lang="en-US" dirty="0" smtClean="0"/>
              <a:t>Large dataset &amp; role of Tableau</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900" y="1825625"/>
            <a:ext cx="4914900" cy="787400"/>
          </a:xfrm>
          <a:prstGeom prst="rect">
            <a:avLst/>
          </a:prstGeom>
          <a:effectLst>
            <a:softEdge rad="25400"/>
          </a:effectLst>
        </p:spPr>
      </p:pic>
    </p:spTree>
    <p:extLst>
      <p:ext uri="{BB962C8B-B14F-4D97-AF65-F5344CB8AC3E}">
        <p14:creationId xmlns:p14="http://schemas.microsoft.com/office/powerpoint/2010/main" val="102225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linds(horizont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blinds(horizontal)">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Dimensions &amp; Measures</a:t>
            </a:r>
            <a:endParaRPr lang="en-US" dirty="0"/>
          </a:p>
        </p:txBody>
      </p:sp>
      <p:sp>
        <p:nvSpPr>
          <p:cNvPr id="3" name="Content Placeholder 2"/>
          <p:cNvSpPr>
            <a:spLocks noGrp="1"/>
          </p:cNvSpPr>
          <p:nvPr>
            <p:ph idx="1"/>
          </p:nvPr>
        </p:nvSpPr>
        <p:spPr>
          <a:xfrm>
            <a:off x="838200" y="1825625"/>
            <a:ext cx="4917141" cy="4351338"/>
          </a:xfrm>
        </p:spPr>
        <p:txBody>
          <a:bodyPr/>
          <a:lstStyle/>
          <a:p>
            <a:r>
              <a:rPr lang="en-US" dirty="0" smtClean="0"/>
              <a:t>Dimensions : categorical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Measures : numerical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0575" y="1690688"/>
            <a:ext cx="2552700" cy="34925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9900" y="3766802"/>
            <a:ext cx="2540000" cy="2324100"/>
          </a:xfrm>
          <a:prstGeom prst="rect">
            <a:avLst/>
          </a:prstGeom>
        </p:spPr>
      </p:pic>
    </p:spTree>
    <p:extLst>
      <p:ext uri="{BB962C8B-B14F-4D97-AF65-F5344CB8AC3E}">
        <p14:creationId xmlns:p14="http://schemas.microsoft.com/office/powerpoint/2010/main" val="206742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Rows &amp; Columns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7763" y="2245065"/>
            <a:ext cx="3119665" cy="3476642"/>
          </a:xfrm>
        </p:spPr>
      </p:pic>
    </p:spTree>
    <p:extLst>
      <p:ext uri="{BB962C8B-B14F-4D97-AF65-F5344CB8AC3E}">
        <p14:creationId xmlns:p14="http://schemas.microsoft.com/office/powerpoint/2010/main" val="11509112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4757" y="2307771"/>
            <a:ext cx="2919186" cy="2881999"/>
          </a:xfrm>
          <a:prstGeom prst="rect">
            <a:avLst/>
          </a:prstGeom>
        </p:spPr>
      </p:pic>
    </p:spTree>
    <p:extLst>
      <p:ext uri="{BB962C8B-B14F-4D97-AF65-F5344CB8AC3E}">
        <p14:creationId xmlns:p14="http://schemas.microsoft.com/office/powerpoint/2010/main" val="19324288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Analysis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5756" y="1534886"/>
            <a:ext cx="6101443" cy="5063888"/>
          </a:xfrm>
          <a:prstGeom prst="rect">
            <a:avLst/>
          </a:prstGeom>
        </p:spPr>
      </p:pic>
    </p:spTree>
    <p:extLst>
      <p:ext uri="{BB962C8B-B14F-4D97-AF65-F5344CB8AC3E}">
        <p14:creationId xmlns:p14="http://schemas.microsoft.com/office/powerpoint/2010/main" val="10025236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Exercise</a:t>
            </a:r>
            <a:endParaRPr lang="en-US" dirty="0"/>
          </a:p>
        </p:txBody>
      </p:sp>
      <p:sp>
        <p:nvSpPr>
          <p:cNvPr id="3" name="Content Placeholder 2"/>
          <p:cNvSpPr>
            <a:spLocks noGrp="1"/>
          </p:cNvSpPr>
          <p:nvPr>
            <p:ph idx="1"/>
          </p:nvPr>
        </p:nvSpPr>
        <p:spPr/>
        <p:txBody>
          <a:bodyPr/>
          <a:lstStyle/>
          <a:p>
            <a:r>
              <a:rPr lang="en-US" dirty="0" smtClean="0"/>
              <a:t>Load the </a:t>
            </a:r>
            <a:r>
              <a:rPr lang="en-US" dirty="0" smtClean="0"/>
              <a:t>“</a:t>
            </a:r>
            <a:r>
              <a:rPr lang="en-US" dirty="0" err="1" smtClean="0"/>
              <a:t>office_supplies</a:t>
            </a:r>
            <a:r>
              <a:rPr lang="en-US" dirty="0" err="1"/>
              <a:t>.</a:t>
            </a:r>
            <a:r>
              <a:rPr lang="en-US" dirty="0" err="1" smtClean="0"/>
              <a:t>xls</a:t>
            </a:r>
            <a:r>
              <a:rPr lang="en-US" dirty="0" smtClean="0"/>
              <a:t>” dataset into Tableau</a:t>
            </a:r>
          </a:p>
          <a:p>
            <a:r>
              <a:rPr lang="en-US" dirty="0" smtClean="0"/>
              <a:t>Answer the following questions:</a:t>
            </a:r>
          </a:p>
          <a:p>
            <a:pPr marL="914400" lvl="1" indent="-457200">
              <a:buFont typeface="+mj-lt"/>
              <a:buAutoNum type="arabicPeriod"/>
            </a:pPr>
            <a:r>
              <a:rPr lang="en-US" dirty="0" smtClean="0"/>
              <a:t>	</a:t>
            </a:r>
          </a:p>
          <a:p>
            <a:endParaRPr lang="en-US" dirty="0"/>
          </a:p>
        </p:txBody>
      </p:sp>
    </p:spTree>
    <p:extLst>
      <p:ext uri="{BB962C8B-B14F-4D97-AF65-F5344CB8AC3E}">
        <p14:creationId xmlns:p14="http://schemas.microsoft.com/office/powerpoint/2010/main" val="8944423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lstStyle/>
          <a:p>
            <a:r>
              <a:rPr lang="en-US" dirty="0" err="1" smtClean="0"/>
              <a:t>Matplotlib</a:t>
            </a:r>
            <a:endParaRPr lang="en-US" dirty="0" smtClean="0"/>
          </a:p>
          <a:p>
            <a:r>
              <a:rPr lang="en-US" dirty="0" err="1" smtClean="0"/>
              <a:t>Bokeh</a:t>
            </a:r>
            <a:endParaRPr lang="en-US" dirty="0" smtClean="0"/>
          </a:p>
          <a:p>
            <a:r>
              <a:rPr lang="en-US" dirty="0" smtClean="0"/>
              <a:t>Tableau</a:t>
            </a:r>
          </a:p>
          <a:p>
            <a:r>
              <a:rPr lang="en-US" b="1" dirty="0" smtClean="0"/>
              <a:t>Final Project</a:t>
            </a:r>
            <a:endParaRPr lang="en-US" b="1" dirty="0"/>
          </a:p>
        </p:txBody>
      </p:sp>
    </p:spTree>
    <p:extLst>
      <p:ext uri="{BB962C8B-B14F-4D97-AF65-F5344CB8AC3E}">
        <p14:creationId xmlns:p14="http://schemas.microsoft.com/office/powerpoint/2010/main" val="12940730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among visualization tools</a:t>
            </a:r>
            <a:endParaRPr lang="en-US" dirty="0"/>
          </a:p>
        </p:txBody>
      </p:sp>
      <p:sp>
        <p:nvSpPr>
          <p:cNvPr id="3" name="Content Placeholder 2"/>
          <p:cNvSpPr>
            <a:spLocks noGrp="1"/>
          </p:cNvSpPr>
          <p:nvPr>
            <p:ph idx="1"/>
          </p:nvPr>
        </p:nvSpPr>
        <p:spPr/>
        <p:txBody>
          <a:bodyPr/>
          <a:lstStyle/>
          <a:p>
            <a:r>
              <a:rPr lang="en-US" b="1" dirty="0" smtClean="0"/>
              <a:t>Tableau</a:t>
            </a:r>
            <a:r>
              <a:rPr lang="en-US" dirty="0" smtClean="0"/>
              <a:t> </a:t>
            </a:r>
            <a:r>
              <a:rPr lang="en-US" smtClean="0"/>
              <a:t>: no-code, </a:t>
            </a:r>
            <a:r>
              <a:rPr lang="en-US" dirty="0" smtClean="0"/>
              <a:t>drag and drop Excel type analysis</a:t>
            </a:r>
            <a:endParaRPr lang="en-US" b="1" dirty="0" smtClean="0"/>
          </a:p>
          <a:p>
            <a:r>
              <a:rPr lang="en-US" b="1" dirty="0" err="1"/>
              <a:t>M</a:t>
            </a:r>
            <a:r>
              <a:rPr lang="en-US" b="1" dirty="0" err="1" smtClean="0"/>
              <a:t>atplotlib</a:t>
            </a:r>
            <a:r>
              <a:rPr lang="en-US" dirty="0" smtClean="0"/>
              <a:t> : basic </a:t>
            </a:r>
            <a:r>
              <a:rPr lang="en-US" dirty="0"/>
              <a:t>plotting -- bars, pies, lines, scatter plots, etc.</a:t>
            </a:r>
          </a:p>
          <a:p>
            <a:r>
              <a:rPr lang="en-US" b="1" dirty="0" err="1"/>
              <a:t>Seaborn</a:t>
            </a:r>
            <a:r>
              <a:rPr lang="en-US" dirty="0"/>
              <a:t> </a:t>
            </a:r>
            <a:r>
              <a:rPr lang="en-US" dirty="0" smtClean="0"/>
              <a:t>: statistical </a:t>
            </a:r>
            <a:r>
              <a:rPr lang="en-US" dirty="0"/>
              <a:t>visualization -- use it if you're creating </a:t>
            </a:r>
            <a:r>
              <a:rPr lang="en-US" dirty="0" err="1"/>
              <a:t>heatmaps</a:t>
            </a:r>
            <a:r>
              <a:rPr lang="en-US" dirty="0"/>
              <a:t> or somehow summarizing your data and still want to show the distribution of your data</a:t>
            </a:r>
          </a:p>
          <a:p>
            <a:r>
              <a:rPr lang="en-US" b="1" dirty="0" err="1"/>
              <a:t>Bokeh</a:t>
            </a:r>
            <a:r>
              <a:rPr lang="en-US" dirty="0"/>
              <a:t> </a:t>
            </a:r>
            <a:r>
              <a:rPr lang="en-US" dirty="0" smtClean="0"/>
              <a:t>: </a:t>
            </a:r>
            <a:r>
              <a:rPr lang="en-US" dirty="0"/>
              <a:t>interactive visualization -- if your data is so complex (or you haven't yet found the "message" in your data), then use </a:t>
            </a:r>
            <a:r>
              <a:rPr lang="en-US" dirty="0" err="1"/>
              <a:t>Bokeh</a:t>
            </a:r>
            <a:r>
              <a:rPr lang="en-US" dirty="0"/>
              <a:t> to create interactive visualizations that will allow your viewers to explore the data themselves</a:t>
            </a:r>
          </a:p>
          <a:p>
            <a:endParaRPr lang="en-US" dirty="0"/>
          </a:p>
        </p:txBody>
      </p:sp>
    </p:spTree>
    <p:extLst>
      <p:ext uri="{BB962C8B-B14F-4D97-AF65-F5344CB8AC3E}">
        <p14:creationId xmlns:p14="http://schemas.microsoft.com/office/powerpoint/2010/main" val="16438859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final project : guidelines</a:t>
            </a:r>
            <a:endParaRPr lang="en-US" dirty="0"/>
          </a:p>
        </p:txBody>
      </p:sp>
      <p:sp>
        <p:nvSpPr>
          <p:cNvPr id="3" name="Content Placeholder 2"/>
          <p:cNvSpPr>
            <a:spLocks noGrp="1"/>
          </p:cNvSpPr>
          <p:nvPr>
            <p:ph idx="1"/>
          </p:nvPr>
        </p:nvSpPr>
        <p:spPr/>
        <p:txBody>
          <a:bodyPr/>
          <a:lstStyle/>
          <a:p>
            <a:r>
              <a:rPr lang="en-US" dirty="0" smtClean="0"/>
              <a:t>Goal: </a:t>
            </a:r>
            <a:r>
              <a:rPr lang="en-US" b="1" dirty="0" smtClean="0"/>
              <a:t>apply</a:t>
            </a:r>
            <a:r>
              <a:rPr lang="en-US" dirty="0" smtClean="0"/>
              <a:t> what you have learned in this class to a realistic data science challenge + exercise your creativity + have fun!</a:t>
            </a:r>
          </a:p>
          <a:p>
            <a:r>
              <a:rPr lang="en-US" dirty="0" smtClean="0"/>
              <a:t>This is meant to be a significant </a:t>
            </a:r>
            <a:r>
              <a:rPr lang="en-US" b="1" dirty="0" smtClean="0"/>
              <a:t>individual effort </a:t>
            </a:r>
            <a:r>
              <a:rPr lang="en-US" dirty="0" smtClean="0"/>
              <a:t>to learn by practicing what you are learning to a real-world data science problem.</a:t>
            </a:r>
          </a:p>
          <a:p>
            <a:r>
              <a:rPr lang="en-US" dirty="0" smtClean="0"/>
              <a:t>The </a:t>
            </a:r>
            <a:r>
              <a:rPr lang="en-US" b="1" dirty="0" err="1" smtClean="0"/>
              <a:t>writeup</a:t>
            </a:r>
            <a:r>
              <a:rPr lang="en-US" dirty="0" smtClean="0"/>
              <a:t> of your final project is in the form of a </a:t>
            </a:r>
            <a:r>
              <a:rPr lang="en-US" dirty="0" err="1" smtClean="0"/>
              <a:t>Jupyter</a:t>
            </a:r>
            <a:r>
              <a:rPr lang="en-US" dirty="0" smtClean="0"/>
              <a:t> notebook and associated data – to be uploaded to the final project assignment in Camino.</a:t>
            </a:r>
          </a:p>
          <a:p>
            <a:r>
              <a:rPr lang="en-US" dirty="0" smtClean="0"/>
              <a:t>You are to submit your final notebook by September 3 @ 11:59pm.</a:t>
            </a:r>
          </a:p>
          <a:p>
            <a:endParaRPr lang="en-US" dirty="0"/>
          </a:p>
        </p:txBody>
      </p:sp>
    </p:spTree>
    <p:extLst>
      <p:ext uri="{BB962C8B-B14F-4D97-AF65-F5344CB8AC3E}">
        <p14:creationId xmlns:p14="http://schemas.microsoft.com/office/powerpoint/2010/main" val="9539529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final project : topic selection</a:t>
            </a:r>
            <a:endParaRPr lang="en-US" dirty="0"/>
          </a:p>
        </p:txBody>
      </p:sp>
      <p:sp>
        <p:nvSpPr>
          <p:cNvPr id="3" name="Content Placeholder 2"/>
          <p:cNvSpPr>
            <a:spLocks noGrp="1"/>
          </p:cNvSpPr>
          <p:nvPr>
            <p:ph idx="1"/>
          </p:nvPr>
        </p:nvSpPr>
        <p:spPr/>
        <p:txBody>
          <a:bodyPr/>
          <a:lstStyle/>
          <a:p>
            <a:r>
              <a:rPr lang="en-US" dirty="0" smtClean="0"/>
              <a:t>Goal: </a:t>
            </a:r>
            <a:r>
              <a:rPr lang="en-US" b="1" dirty="0" smtClean="0"/>
              <a:t>apply</a:t>
            </a:r>
            <a:r>
              <a:rPr lang="en-US" dirty="0" smtClean="0"/>
              <a:t> what you have learned in this class to a realistic data science challenge + exercise your creativity + have fun!</a:t>
            </a:r>
          </a:p>
          <a:p>
            <a:r>
              <a:rPr lang="en-US" dirty="0" smtClean="0"/>
              <a:t>You can choose any ”significant” data set via downloadable sites, APIs, or use any of the datasets from the class.</a:t>
            </a:r>
          </a:p>
          <a:p>
            <a:r>
              <a:rPr lang="en-US" dirty="0" smtClean="0"/>
              <a:t>You need to propose an interesting data insight investigation that you would like to explore, analyze the data, visualize the data, and finally write up your conclusion on what insights you have reached.</a:t>
            </a:r>
          </a:p>
          <a:p>
            <a:r>
              <a:rPr lang="en-US" dirty="0" smtClean="0"/>
              <a:t>Grading of your final project will be based on the following rubric.</a:t>
            </a:r>
          </a:p>
          <a:p>
            <a:endParaRPr lang="en-US" dirty="0"/>
          </a:p>
        </p:txBody>
      </p:sp>
    </p:spTree>
    <p:extLst>
      <p:ext uri="{BB962C8B-B14F-4D97-AF65-F5344CB8AC3E}">
        <p14:creationId xmlns:p14="http://schemas.microsoft.com/office/powerpoint/2010/main" val="13729928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final project : grading rubric</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8157867"/>
              </p:ext>
            </p:extLst>
          </p:nvPr>
        </p:nvGraphicFramePr>
        <p:xfrm>
          <a:off x="838200" y="1825625"/>
          <a:ext cx="10515600" cy="3205480"/>
        </p:xfrm>
        <a:graphic>
          <a:graphicData uri="http://schemas.openxmlformats.org/drawingml/2006/table">
            <a:tbl>
              <a:tblPr firstRow="1" bandRow="1">
                <a:tableStyleId>{7E9639D4-E3E2-4D34-9284-5A2195B3D0D7}</a:tableStyleId>
              </a:tblPr>
              <a:tblGrid>
                <a:gridCol w="1969546"/>
                <a:gridCol w="5040854"/>
                <a:gridCol w="3505200"/>
              </a:tblGrid>
              <a:tr h="370840">
                <a:tc>
                  <a:txBody>
                    <a:bodyPr/>
                    <a:lstStyle/>
                    <a:p>
                      <a:r>
                        <a:rPr lang="en-US" dirty="0" smtClean="0"/>
                        <a:t>Area</a:t>
                      </a:r>
                      <a:endParaRPr lang="en-US" dirty="0"/>
                    </a:p>
                  </a:txBody>
                  <a:tcPr/>
                </a:tc>
                <a:tc>
                  <a:txBody>
                    <a:bodyPr/>
                    <a:lstStyle/>
                    <a:p>
                      <a:r>
                        <a:rPr lang="en-US" dirty="0" smtClean="0"/>
                        <a:t>Details</a:t>
                      </a:r>
                      <a:endParaRPr lang="en-US" dirty="0"/>
                    </a:p>
                  </a:txBody>
                  <a:tcPr/>
                </a:tc>
                <a:tc>
                  <a:txBody>
                    <a:bodyPr/>
                    <a:lstStyle/>
                    <a:p>
                      <a:r>
                        <a:rPr lang="en-US" dirty="0" smtClean="0"/>
                        <a:t>Grading %</a:t>
                      </a:r>
                      <a:endParaRPr lang="en-US" dirty="0"/>
                    </a:p>
                  </a:txBody>
                  <a:tcPr/>
                </a:tc>
              </a:tr>
              <a:tr h="370840">
                <a:tc>
                  <a:txBody>
                    <a:bodyPr/>
                    <a:lstStyle/>
                    <a:p>
                      <a:r>
                        <a:rPr lang="en-US" dirty="0" smtClean="0"/>
                        <a:t>Topic</a:t>
                      </a:r>
                      <a:r>
                        <a:rPr lang="en-US" baseline="0" dirty="0" smtClean="0"/>
                        <a:t> Selection</a:t>
                      </a:r>
                      <a:endParaRPr lang="en-US" dirty="0"/>
                    </a:p>
                  </a:txBody>
                  <a:tcPr/>
                </a:tc>
                <a:tc>
                  <a:txBody>
                    <a:bodyPr/>
                    <a:lstStyle/>
                    <a:p>
                      <a:r>
                        <a:rPr lang="en-US" dirty="0" smtClean="0"/>
                        <a:t>Did you create a reasonably</a:t>
                      </a:r>
                      <a:r>
                        <a:rPr lang="en-US" baseline="0" dirty="0" smtClean="0"/>
                        <a:t> interesting data insight</a:t>
                      </a:r>
                      <a:r>
                        <a:rPr lang="en-US" dirty="0" smtClean="0"/>
                        <a:t> hypothesis for your investigation?</a:t>
                      </a:r>
                      <a:endParaRPr lang="en-US" dirty="0"/>
                    </a:p>
                  </a:txBody>
                  <a:tcPr/>
                </a:tc>
                <a:tc>
                  <a:txBody>
                    <a:bodyPr/>
                    <a:lstStyle/>
                    <a:p>
                      <a:r>
                        <a:rPr lang="en-US" dirty="0" smtClean="0"/>
                        <a:t>10%</a:t>
                      </a:r>
                      <a:endParaRPr lang="en-US" dirty="0"/>
                    </a:p>
                  </a:txBody>
                  <a:tcPr/>
                </a:tc>
              </a:tr>
              <a:tr h="370840">
                <a:tc>
                  <a:txBody>
                    <a:bodyPr/>
                    <a:lstStyle/>
                    <a:p>
                      <a:r>
                        <a:rPr lang="en-US" dirty="0" smtClean="0"/>
                        <a:t>Packaging</a:t>
                      </a:r>
                      <a:endParaRPr lang="en-US" dirty="0"/>
                    </a:p>
                  </a:txBody>
                  <a:tcPr/>
                </a:tc>
                <a:tc>
                  <a:txBody>
                    <a:bodyPr/>
                    <a:lstStyle/>
                    <a:p>
                      <a:r>
                        <a:rPr lang="en-US" dirty="0" smtClean="0"/>
                        <a:t>Did</a:t>
                      </a:r>
                      <a:r>
                        <a:rPr lang="en-US" baseline="0" dirty="0" smtClean="0"/>
                        <a:t> you create a </a:t>
                      </a:r>
                      <a:r>
                        <a:rPr lang="en-US" baseline="0" dirty="0" err="1" smtClean="0"/>
                        <a:t>Jupyter</a:t>
                      </a:r>
                      <a:r>
                        <a:rPr lang="en-US" baseline="0" dirty="0" smtClean="0"/>
                        <a:t> project packaging that looks professional and understandable?</a:t>
                      </a:r>
                      <a:endParaRPr lang="en-US" dirty="0"/>
                    </a:p>
                  </a:txBody>
                  <a:tcPr/>
                </a:tc>
                <a:tc>
                  <a:txBody>
                    <a:bodyPr/>
                    <a:lstStyle/>
                    <a:p>
                      <a:r>
                        <a:rPr lang="en-US" dirty="0" smtClean="0"/>
                        <a:t>10%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Analysis</a:t>
                      </a:r>
                      <a:r>
                        <a:rPr lang="en-US" baseline="0" dirty="0" smtClean="0"/>
                        <a:t> Competence</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Does your notebook show competence</a:t>
                      </a:r>
                      <a:r>
                        <a:rPr lang="en-US" baseline="0" dirty="0" smtClean="0"/>
                        <a:t> in using the data science tools we learned in class?</a:t>
                      </a:r>
                      <a:endParaRPr lang="en-US" dirty="0" smtClean="0"/>
                    </a:p>
                    <a:p>
                      <a:endParaRPr lang="en-US" dirty="0"/>
                    </a:p>
                  </a:txBody>
                  <a:tcPr/>
                </a:tc>
                <a:tc>
                  <a:txBody>
                    <a:bodyPr/>
                    <a:lstStyle/>
                    <a:p>
                      <a:r>
                        <a:rPr lang="en-US" dirty="0" smtClean="0"/>
                        <a:t>40%</a:t>
                      </a:r>
                      <a:endParaRPr lang="en-US" dirty="0"/>
                    </a:p>
                  </a:txBody>
                  <a:tcPr/>
                </a:tc>
              </a:tr>
              <a:tr h="370840">
                <a:tc>
                  <a:txBody>
                    <a:bodyPr/>
                    <a:lstStyle/>
                    <a:p>
                      <a:r>
                        <a:rPr lang="en-US" dirty="0" smtClean="0"/>
                        <a:t>Insight</a:t>
                      </a:r>
                      <a:endParaRPr lang="en-US" dirty="0"/>
                    </a:p>
                  </a:txBody>
                  <a:tcPr/>
                </a:tc>
                <a:tc>
                  <a:txBody>
                    <a:bodyPr/>
                    <a:lstStyle/>
                    <a:p>
                      <a:r>
                        <a:rPr lang="en-US" dirty="0" smtClean="0"/>
                        <a:t>Does</a:t>
                      </a:r>
                      <a:r>
                        <a:rPr lang="en-US" baseline="0" dirty="0" smtClean="0"/>
                        <a:t> your project show useful or interesting insights from the data analysis you have done?</a:t>
                      </a:r>
                      <a:endParaRPr lang="en-US" dirty="0"/>
                    </a:p>
                  </a:txBody>
                  <a:tcPr/>
                </a:tc>
                <a:tc>
                  <a:txBody>
                    <a:bodyPr/>
                    <a:lstStyle/>
                    <a:p>
                      <a:r>
                        <a:rPr lang="en-US" dirty="0" smtClean="0"/>
                        <a:t>40%</a:t>
                      </a:r>
                      <a:endParaRPr lang="en-US" dirty="0"/>
                    </a:p>
                  </a:txBody>
                  <a:tcPr/>
                </a:tc>
              </a:tr>
            </a:tbl>
          </a:graphicData>
        </a:graphic>
      </p:graphicFrame>
    </p:spTree>
    <p:extLst>
      <p:ext uri="{BB962C8B-B14F-4D97-AF65-F5344CB8AC3E}">
        <p14:creationId xmlns:p14="http://schemas.microsoft.com/office/powerpoint/2010/main" val="1410586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lstStyle/>
          <a:p>
            <a:r>
              <a:rPr lang="en-US" b="1" dirty="0" err="1" smtClean="0"/>
              <a:t>Matplotlib</a:t>
            </a:r>
            <a:endParaRPr lang="en-US" b="1" dirty="0" smtClean="0"/>
          </a:p>
          <a:p>
            <a:r>
              <a:rPr lang="en-US" dirty="0" err="1" smtClean="0"/>
              <a:t>Seaborn</a:t>
            </a:r>
            <a:endParaRPr lang="en-US" dirty="0" smtClean="0"/>
          </a:p>
          <a:p>
            <a:r>
              <a:rPr lang="en-US" dirty="0" err="1" smtClean="0"/>
              <a:t>Bokeh</a:t>
            </a:r>
            <a:endParaRPr lang="en-US" dirty="0" smtClean="0"/>
          </a:p>
          <a:p>
            <a:r>
              <a:rPr lang="en-US" dirty="0" smtClean="0"/>
              <a:t>Tableau</a:t>
            </a:r>
          </a:p>
          <a:p>
            <a:r>
              <a:rPr lang="en-US" dirty="0" smtClean="0"/>
              <a:t>Final Project</a:t>
            </a:r>
            <a:endParaRPr lang="en-US" dirty="0"/>
          </a:p>
        </p:txBody>
      </p:sp>
    </p:spTree>
    <p:extLst>
      <p:ext uri="{BB962C8B-B14F-4D97-AF65-F5344CB8AC3E}">
        <p14:creationId xmlns:p14="http://schemas.microsoft.com/office/powerpoint/2010/main" val="698004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a:t>
            </a:r>
            <a:r>
              <a:rPr lang="en-US" dirty="0" err="1" smtClean="0"/>
              <a:t>matplotlib</a:t>
            </a:r>
            <a:r>
              <a:rPr lang="en-US" dirty="0" smtClean="0"/>
              <a:t> plot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133" y="1539442"/>
            <a:ext cx="6217472" cy="4927845"/>
          </a:xfrm>
          <a:prstGeom prst="rect">
            <a:avLst/>
          </a:prstGeom>
        </p:spPr>
      </p:pic>
    </p:spTree>
    <p:extLst>
      <p:ext uri="{BB962C8B-B14F-4D97-AF65-F5344CB8AC3E}">
        <p14:creationId xmlns:p14="http://schemas.microsoft.com/office/powerpoint/2010/main" val="1720223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a:t>
            </a:r>
            <a:r>
              <a:rPr lang="en-US" dirty="0" err="1" smtClean="0"/>
              <a:t>matplotlib</a:t>
            </a:r>
            <a:r>
              <a:rPr lang="en-US" dirty="0" smtClean="0"/>
              <a:t> plot</a:t>
            </a:r>
            <a:endParaRPr lang="en-US" dirty="0"/>
          </a:p>
        </p:txBody>
      </p:sp>
      <p:sp>
        <p:nvSpPr>
          <p:cNvPr id="3" name="Content Placeholder 2"/>
          <p:cNvSpPr>
            <a:spLocks noGrp="1"/>
          </p:cNvSpPr>
          <p:nvPr>
            <p:ph idx="1"/>
          </p:nvPr>
        </p:nvSpPr>
        <p:spPr>
          <a:xfrm>
            <a:off x="838200" y="1559860"/>
            <a:ext cx="10515600" cy="5298140"/>
          </a:xfrm>
        </p:spPr>
        <p:txBody>
          <a:bodyPr>
            <a:normAutofit fontScale="92500" lnSpcReduction="20000"/>
          </a:bodyPr>
          <a:lstStyle/>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numpy</a:t>
            </a:r>
            <a:r>
              <a:rPr lang="en-US" dirty="0" smtClean="0">
                <a:solidFill>
                  <a:schemeClr val="bg1">
                    <a:lumMod val="75000"/>
                  </a:schemeClr>
                </a:solidFill>
                <a:latin typeface="Courier New" charset="0"/>
                <a:ea typeface="Courier New" charset="0"/>
                <a:cs typeface="Courier New" charset="0"/>
              </a:rPr>
              <a:t> as np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matplotlib.pyplot</a:t>
            </a:r>
            <a:r>
              <a:rPr lang="en-US" dirty="0" smtClean="0">
                <a:solidFill>
                  <a:schemeClr val="bg1">
                    <a:lumMod val="75000"/>
                  </a:schemeClr>
                </a:solidFill>
                <a:latin typeface="Courier New" charset="0"/>
                <a:ea typeface="Courier New" charset="0"/>
                <a:cs typeface="Courier New" charset="0"/>
              </a:rPr>
              <a:t> as </a:t>
            </a:r>
            <a:r>
              <a:rPr lang="en-US" dirty="0" err="1" smtClean="0">
                <a:solidFill>
                  <a:schemeClr val="bg1">
                    <a:lumMod val="75000"/>
                  </a:schemeClr>
                </a:solidFill>
                <a:latin typeface="Courier New" charset="0"/>
                <a:ea typeface="Courier New" charset="0"/>
                <a:cs typeface="Courier New" charset="0"/>
              </a:rPr>
              <a:t>plt</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x1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(0.0, 5.0)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x2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(0.0, 2.0)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y1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x1) * </a:t>
            </a:r>
            <a:r>
              <a:rPr lang="en-US" dirty="0" err="1" smtClean="0">
                <a:solidFill>
                  <a:schemeClr val="bg1">
                    <a:lumMod val="75000"/>
                  </a:schemeClr>
                </a:solidFill>
                <a:latin typeface="Courier New" charset="0"/>
                <a:ea typeface="Courier New" charset="0"/>
                <a:cs typeface="Courier New" charset="0"/>
              </a:rPr>
              <a:t>np.exp</a:t>
            </a:r>
            <a:r>
              <a:rPr lang="en-US" dirty="0" smtClean="0">
                <a:solidFill>
                  <a:schemeClr val="bg1">
                    <a:lumMod val="75000"/>
                  </a:schemeClr>
                </a:solidFill>
                <a:latin typeface="Courier New" charset="0"/>
                <a:ea typeface="Courier New" charset="0"/>
                <a:cs typeface="Courier New" charset="0"/>
              </a:rPr>
              <a:t>(-x1)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y2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(2, 1, 1)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(x1, y1, '</a:t>
            </a:r>
            <a:r>
              <a:rPr lang="en-US" dirty="0" err="1" smtClean="0">
                <a:solidFill>
                  <a:schemeClr val="bg1">
                    <a:lumMod val="75000"/>
                  </a:schemeClr>
                </a:solidFill>
                <a:latin typeface="Courier New" charset="0"/>
                <a:ea typeface="Courier New" charset="0"/>
                <a:cs typeface="Courier New" charset="0"/>
              </a:rPr>
              <a:t>ko</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plt.title</a:t>
            </a:r>
            <a:r>
              <a:rPr lang="en-US" dirty="0" smtClean="0">
                <a:solidFill>
                  <a:schemeClr val="bg1">
                    <a:lumMod val="75000"/>
                  </a:schemeClr>
                </a:solidFill>
                <a:latin typeface="Courier New" charset="0"/>
                <a:ea typeface="Courier New" charset="0"/>
                <a:cs typeface="Courier New" charset="0"/>
              </a:rPr>
              <a:t>('A tale of 2 subplots')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('Damped oscillation')</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(x2, y2, 'r.-')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plt.xlabel</a:t>
            </a:r>
            <a:r>
              <a:rPr lang="en-US" dirty="0" smtClean="0">
                <a:solidFill>
                  <a:schemeClr val="bg1">
                    <a:lumMod val="75000"/>
                  </a:schemeClr>
                </a:solidFill>
                <a:latin typeface="Courier New" charset="0"/>
                <a:ea typeface="Courier New" charset="0"/>
                <a:cs typeface="Courier New" charset="0"/>
              </a:rPr>
              <a:t>('time (s)')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('Undamped')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plt.show</a:t>
            </a:r>
            <a:r>
              <a:rPr lang="en-US" dirty="0" smtClean="0">
                <a:solidFill>
                  <a:schemeClr val="bg1">
                    <a:lumMod val="75000"/>
                  </a:schemeClr>
                </a:solidFill>
                <a:latin typeface="Courier New" charset="0"/>
                <a:ea typeface="Courier New" charset="0"/>
                <a:cs typeface="Courier New" charset="0"/>
              </a:rPr>
              <a:t>()</a:t>
            </a:r>
            <a:endParaRPr lang="en-US"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927731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libraries</a:t>
            </a:r>
            <a:endParaRPr lang="en-US" dirty="0"/>
          </a:p>
        </p:txBody>
      </p:sp>
      <p:sp>
        <p:nvSpPr>
          <p:cNvPr id="3" name="Content Placeholder 2"/>
          <p:cNvSpPr>
            <a:spLocks noGrp="1"/>
          </p:cNvSpPr>
          <p:nvPr>
            <p:ph idx="1"/>
          </p:nvPr>
        </p:nvSpPr>
        <p:spPr>
          <a:xfrm>
            <a:off x="838200" y="1559860"/>
            <a:ext cx="10515600" cy="5298140"/>
          </a:xfrm>
        </p:spPr>
        <p:txBody>
          <a:bodyPr>
            <a:normAutofit fontScale="92500" lnSpcReduction="20000"/>
          </a:bodyPr>
          <a:lstStyle/>
          <a:p>
            <a:pPr marL="0" indent="0">
              <a:lnSpc>
                <a:spcPct val="100000"/>
              </a:lnSpc>
              <a:spcBef>
                <a:spcPts val="0"/>
              </a:spcBef>
              <a:buNone/>
            </a:pPr>
            <a:r>
              <a:rPr lang="en-US" dirty="0" smtClean="0">
                <a:latin typeface="Courier New" charset="0"/>
                <a:ea typeface="Courier New" charset="0"/>
                <a:cs typeface="Courier New" charset="0"/>
              </a:rPr>
              <a:t>import </a:t>
            </a:r>
            <a:r>
              <a:rPr lang="en-US" dirty="0" err="1" smtClean="0">
                <a:latin typeface="Courier New" charset="0"/>
                <a:ea typeface="Courier New" charset="0"/>
                <a:cs typeface="Courier New" charset="0"/>
              </a:rPr>
              <a:t>numpy</a:t>
            </a:r>
            <a:r>
              <a:rPr lang="en-US" dirty="0" smtClean="0">
                <a:latin typeface="Courier New" charset="0"/>
                <a:ea typeface="Courier New" charset="0"/>
                <a:cs typeface="Courier New" charset="0"/>
              </a:rPr>
              <a:t> as np </a:t>
            </a:r>
          </a:p>
          <a:p>
            <a:pPr marL="0" indent="0">
              <a:lnSpc>
                <a:spcPct val="100000"/>
              </a:lnSpc>
              <a:spcBef>
                <a:spcPts val="0"/>
              </a:spcBef>
              <a:buNone/>
            </a:pPr>
            <a:r>
              <a:rPr lang="en-US" dirty="0" smtClean="0">
                <a:latin typeface="Courier New" charset="0"/>
                <a:ea typeface="Courier New" charset="0"/>
                <a:cs typeface="Courier New" charset="0"/>
              </a:rPr>
              <a:t>import </a:t>
            </a:r>
            <a:r>
              <a:rPr lang="en-US" dirty="0" err="1" smtClean="0">
                <a:latin typeface="Courier New" charset="0"/>
                <a:ea typeface="Courier New" charset="0"/>
                <a:cs typeface="Courier New" charset="0"/>
              </a:rPr>
              <a:t>matplotlib.pyplot</a:t>
            </a:r>
            <a:r>
              <a:rPr lang="en-US" dirty="0" smtClean="0">
                <a:latin typeface="Courier New" charset="0"/>
                <a:ea typeface="Courier New" charset="0"/>
                <a:cs typeface="Courier New" charset="0"/>
              </a:rPr>
              <a:t> as </a:t>
            </a:r>
            <a:r>
              <a:rPr lang="en-US" dirty="0" err="1" smtClean="0">
                <a:latin typeface="Courier New" charset="0"/>
                <a:ea typeface="Courier New" charset="0"/>
                <a:cs typeface="Courier New" charset="0"/>
              </a:rPr>
              <a:t>plt</a:t>
            </a:r>
            <a:r>
              <a:rPr lang="en-US" dirty="0" smtClean="0">
                <a:latin typeface="Courier New" charset="0"/>
                <a:ea typeface="Courier New" charset="0"/>
                <a:cs typeface="Courier New" charset="0"/>
              </a:rPr>
              <a:t>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x1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(0.0, 5.0)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x2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(0.0, 2.0)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y1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x1) * </a:t>
            </a:r>
            <a:r>
              <a:rPr lang="en-US" dirty="0" err="1" smtClean="0">
                <a:solidFill>
                  <a:schemeClr val="bg1">
                    <a:lumMod val="75000"/>
                  </a:schemeClr>
                </a:solidFill>
                <a:latin typeface="Courier New" charset="0"/>
                <a:ea typeface="Courier New" charset="0"/>
                <a:cs typeface="Courier New" charset="0"/>
              </a:rPr>
              <a:t>np.exp</a:t>
            </a:r>
            <a:r>
              <a:rPr lang="en-US" dirty="0" smtClean="0">
                <a:solidFill>
                  <a:schemeClr val="bg1">
                    <a:lumMod val="75000"/>
                  </a:schemeClr>
                </a:solidFill>
                <a:latin typeface="Courier New" charset="0"/>
                <a:ea typeface="Courier New" charset="0"/>
                <a:cs typeface="Courier New" charset="0"/>
              </a:rPr>
              <a:t>(-x1)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y2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(2, 1, 1)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(x1, y1, '</a:t>
            </a:r>
            <a:r>
              <a:rPr lang="en-US" dirty="0" err="1" smtClean="0">
                <a:solidFill>
                  <a:schemeClr val="bg1">
                    <a:lumMod val="75000"/>
                  </a:schemeClr>
                </a:solidFill>
                <a:latin typeface="Courier New" charset="0"/>
                <a:ea typeface="Courier New" charset="0"/>
                <a:cs typeface="Courier New" charset="0"/>
              </a:rPr>
              <a:t>ko</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plt.title</a:t>
            </a:r>
            <a:r>
              <a:rPr lang="en-US" dirty="0" smtClean="0">
                <a:solidFill>
                  <a:schemeClr val="bg1">
                    <a:lumMod val="75000"/>
                  </a:schemeClr>
                </a:solidFill>
                <a:latin typeface="Courier New" charset="0"/>
                <a:ea typeface="Courier New" charset="0"/>
                <a:cs typeface="Courier New" charset="0"/>
              </a:rPr>
              <a:t>('A tale of 2 subplots')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('Damped oscillation')</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(x2, y2, 'r.-')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plt.xlabel</a:t>
            </a:r>
            <a:r>
              <a:rPr lang="en-US" dirty="0" smtClean="0">
                <a:solidFill>
                  <a:schemeClr val="bg1">
                    <a:lumMod val="75000"/>
                  </a:schemeClr>
                </a:solidFill>
                <a:latin typeface="Courier New" charset="0"/>
                <a:ea typeface="Courier New" charset="0"/>
                <a:cs typeface="Courier New" charset="0"/>
              </a:rPr>
              <a:t>('time (s)')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('Undamped')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plt.show</a:t>
            </a:r>
            <a:r>
              <a:rPr lang="en-US" dirty="0" smtClean="0">
                <a:solidFill>
                  <a:schemeClr val="bg1">
                    <a:lumMod val="75000"/>
                  </a:schemeClr>
                </a:solidFill>
                <a:latin typeface="Courier New" charset="0"/>
                <a:ea typeface="Courier New" charset="0"/>
                <a:cs typeface="Courier New" charset="0"/>
              </a:rPr>
              <a:t>()</a:t>
            </a:r>
            <a:endParaRPr lang="en-US"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1982446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TotalTime>
  <Words>2930</Words>
  <Application>Microsoft Macintosh PowerPoint</Application>
  <PresentationFormat>Widescreen</PresentationFormat>
  <Paragraphs>415</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Calibri</vt:lpstr>
      <vt:lpstr>Calibri Light</vt:lpstr>
      <vt:lpstr>Courier New</vt:lpstr>
      <vt:lpstr>Arial</vt:lpstr>
      <vt:lpstr>Office Theme</vt:lpstr>
      <vt:lpstr>visualizations</vt:lpstr>
      <vt:lpstr>Midterm Take-Home Assignment</vt:lpstr>
      <vt:lpstr>Midterm Take-Home Questions:</vt:lpstr>
      <vt:lpstr>4 visualizations</vt:lpstr>
      <vt:lpstr>Choosing among visualization tools</vt:lpstr>
      <vt:lpstr>Agenda</vt:lpstr>
      <vt:lpstr>Anatomy of a matplotlib plot</vt:lpstr>
      <vt:lpstr>Anatomy of a matplotlib plot</vt:lpstr>
      <vt:lpstr>Import libraries</vt:lpstr>
      <vt:lpstr>Anatomy of a matplotlib plot</vt:lpstr>
      <vt:lpstr>Define 2 x-axis ranges in linear space</vt:lpstr>
      <vt:lpstr>Create 2 sinusoidal functions</vt:lpstr>
      <vt:lpstr>Plot subplot #1</vt:lpstr>
      <vt:lpstr>Plot subplot #2</vt:lpstr>
      <vt:lpstr>Finally: show it!</vt:lpstr>
      <vt:lpstr>Anatomy of a matplotlib plot</vt:lpstr>
      <vt:lpstr>Agenda</vt:lpstr>
      <vt:lpstr>Seaborn</vt:lpstr>
      <vt:lpstr>Seaborn : how attractive?</vt:lpstr>
      <vt:lpstr>Seaborn : how attractive?</vt:lpstr>
      <vt:lpstr>matplotlib_seaborn.ipynb</vt:lpstr>
      <vt:lpstr>Agenda</vt:lpstr>
      <vt:lpstr>Bokeh: web interactive display</vt:lpstr>
      <vt:lpstr>Anatomy of a Simple Bokeh App</vt:lpstr>
      <vt:lpstr>Anatomy of a Simple Bokeh App</vt:lpstr>
      <vt:lpstr>Import the libraries</vt:lpstr>
      <vt:lpstr>Define the x and y ranges</vt:lpstr>
      <vt:lpstr>Define name of the HTML file</vt:lpstr>
      <vt:lpstr>Create the actual figure</vt:lpstr>
      <vt:lpstr>Finally, show it!</vt:lpstr>
      <vt:lpstr>Anatomy of a Simple Bokeh App</vt:lpstr>
      <vt:lpstr>Anatomy of an Interactive Bokeh App</vt:lpstr>
      <vt:lpstr>Anatomy of an Interactive Bokeh App</vt:lpstr>
      <vt:lpstr>Define x-range</vt:lpstr>
      <vt:lpstr>Define 3 separate functions in terms of x</vt:lpstr>
      <vt:lpstr>Specify name of output HTML file</vt:lpstr>
      <vt:lpstr>Specify the exact set of “tools” on graph</vt:lpstr>
      <vt:lpstr>Actually creating the 3 separate graphs</vt:lpstr>
      <vt:lpstr>Finally, show it!</vt:lpstr>
      <vt:lpstr>Anatomy of an Interactive Bokeh App</vt:lpstr>
      <vt:lpstr>Agenda</vt:lpstr>
      <vt:lpstr>PowerPoint Presentation</vt:lpstr>
      <vt:lpstr>Data Ingestion</vt:lpstr>
      <vt:lpstr>Dimensions &amp; Measures</vt:lpstr>
      <vt:lpstr>Rows &amp; Columns</vt:lpstr>
      <vt:lpstr>Marks</vt:lpstr>
      <vt:lpstr>Multi-level Analysis</vt:lpstr>
      <vt:lpstr>Group Exercise</vt:lpstr>
      <vt:lpstr>Agenda</vt:lpstr>
      <vt:lpstr>Your final project : guidelines</vt:lpstr>
      <vt:lpstr>Your final project : topic selection</vt:lpstr>
      <vt:lpstr>Your final project : grading rubric</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visualizations</dc:title>
  <dc:creator>Microsoft Office User</dc:creator>
  <cp:lastModifiedBy>Microsoft Office User</cp:lastModifiedBy>
  <cp:revision>19</cp:revision>
  <cp:lastPrinted>2016-08-13T08:50:49Z</cp:lastPrinted>
  <dcterms:created xsi:type="dcterms:W3CDTF">2016-08-13T08:09:25Z</dcterms:created>
  <dcterms:modified xsi:type="dcterms:W3CDTF">2016-11-05T18:11:17Z</dcterms:modified>
</cp:coreProperties>
</file>