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3"/>
  </p:notesMasterIdLst>
  <p:sldIdLst>
    <p:sldId id="256" r:id="rId2"/>
    <p:sldId id="322" r:id="rId3"/>
    <p:sldId id="323" r:id="rId4"/>
    <p:sldId id="324" r:id="rId5"/>
    <p:sldId id="315" r:id="rId6"/>
    <p:sldId id="316" r:id="rId7"/>
    <p:sldId id="317" r:id="rId8"/>
    <p:sldId id="318" r:id="rId9"/>
    <p:sldId id="297" r:id="rId10"/>
    <p:sldId id="319" r:id="rId11"/>
    <p:sldId id="300" r:id="rId12"/>
    <p:sldId id="301" r:id="rId13"/>
    <p:sldId id="302" r:id="rId14"/>
    <p:sldId id="303" r:id="rId15"/>
    <p:sldId id="304" r:id="rId16"/>
    <p:sldId id="305" r:id="rId17"/>
    <p:sldId id="306" r:id="rId18"/>
    <p:sldId id="307" r:id="rId19"/>
    <p:sldId id="308" r:id="rId20"/>
    <p:sldId id="309" r:id="rId21"/>
    <p:sldId id="310" r:id="rId22"/>
    <p:sldId id="311" r:id="rId23"/>
    <p:sldId id="312" r:id="rId24"/>
    <p:sldId id="313" r:id="rId25"/>
    <p:sldId id="333" r:id="rId26"/>
    <p:sldId id="325" r:id="rId27"/>
    <p:sldId id="326" r:id="rId28"/>
    <p:sldId id="327" r:id="rId29"/>
    <p:sldId id="328" r:id="rId30"/>
    <p:sldId id="329" r:id="rId31"/>
    <p:sldId id="330" r:id="rId32"/>
    <p:sldId id="331" r:id="rId33"/>
    <p:sldId id="332" r:id="rId34"/>
    <p:sldId id="314" r:id="rId35"/>
    <p:sldId id="320" r:id="rId36"/>
    <p:sldId id="278" r:id="rId37"/>
    <p:sldId id="279" r:id="rId38"/>
    <p:sldId id="280" r:id="rId39"/>
    <p:sldId id="281" r:id="rId40"/>
    <p:sldId id="282" r:id="rId41"/>
    <p:sldId id="283" r:id="rId42"/>
    <p:sldId id="284" r:id="rId43"/>
    <p:sldId id="285" r:id="rId44"/>
    <p:sldId id="286" r:id="rId45"/>
    <p:sldId id="321" r:id="rId46"/>
    <p:sldId id="291" r:id="rId47"/>
    <p:sldId id="292" r:id="rId48"/>
    <p:sldId id="293" r:id="rId49"/>
    <p:sldId id="294" r:id="rId50"/>
    <p:sldId id="295" r:id="rId51"/>
    <p:sldId id="296"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21"/>
    <p:restoredTop sz="94640"/>
  </p:normalViewPr>
  <p:slideViewPr>
    <p:cSldViewPr snapToGrid="0" snapToObjects="1">
      <p:cViewPr varScale="1">
        <p:scale>
          <a:sx n="112" d="100"/>
          <a:sy n="112" d="100"/>
        </p:scale>
        <p:origin x="24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notesMaster" Target="notesMasters/notesMaster1.xml"/><Relationship Id="rId54" Type="http://schemas.openxmlformats.org/officeDocument/2006/relationships/presProps" Target="presProps.xml"/><Relationship Id="rId55" Type="http://schemas.openxmlformats.org/officeDocument/2006/relationships/viewProps" Target="viewProps.xml"/><Relationship Id="rId56" Type="http://schemas.openxmlformats.org/officeDocument/2006/relationships/theme" Target="theme/theme1.xml"/><Relationship Id="rId57"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FC40F0-B60A-C14D-8B4D-60FFB3E6F5B7}" type="datetimeFigureOut">
              <a:rPr lang="en-US" smtClean="0"/>
              <a:t>10/29/16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F90020-BB76-3140-9DD7-BD13ED44FD13}" type="slidenum">
              <a:rPr lang="en-US" smtClean="0"/>
              <a:t>‹#›</a:t>
            </a:fld>
            <a:endParaRPr lang="en-US"/>
          </a:p>
        </p:txBody>
      </p:sp>
    </p:spTree>
    <p:extLst>
      <p:ext uri="{BB962C8B-B14F-4D97-AF65-F5344CB8AC3E}">
        <p14:creationId xmlns:p14="http://schemas.microsoft.com/office/powerpoint/2010/main" val="1025108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8BAFBB8-7F33-3545-ADBA-911ADAFE78D5}" type="datetimeFigureOut">
              <a:rPr lang="en-US" smtClean="0"/>
              <a:t>10/29/16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B3E9FD-4DA8-6041-B853-E3F4BCAC8BA0}" type="slidenum">
              <a:rPr lang="en-US" smtClean="0"/>
              <a:t>‹#›</a:t>
            </a:fld>
            <a:endParaRPr lang="en-US"/>
          </a:p>
        </p:txBody>
      </p:sp>
    </p:spTree>
    <p:extLst>
      <p:ext uri="{BB962C8B-B14F-4D97-AF65-F5344CB8AC3E}">
        <p14:creationId xmlns:p14="http://schemas.microsoft.com/office/powerpoint/2010/main" val="862033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BAFBB8-7F33-3545-ADBA-911ADAFE78D5}" type="datetimeFigureOut">
              <a:rPr lang="en-US" smtClean="0"/>
              <a:t>10/29/16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B3E9FD-4DA8-6041-B853-E3F4BCAC8BA0}" type="slidenum">
              <a:rPr lang="en-US" smtClean="0"/>
              <a:t>‹#›</a:t>
            </a:fld>
            <a:endParaRPr lang="en-US"/>
          </a:p>
        </p:txBody>
      </p:sp>
    </p:spTree>
    <p:extLst>
      <p:ext uri="{BB962C8B-B14F-4D97-AF65-F5344CB8AC3E}">
        <p14:creationId xmlns:p14="http://schemas.microsoft.com/office/powerpoint/2010/main" val="580733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BAFBB8-7F33-3545-ADBA-911ADAFE78D5}" type="datetimeFigureOut">
              <a:rPr lang="en-US" smtClean="0"/>
              <a:t>10/29/16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B3E9FD-4DA8-6041-B853-E3F4BCAC8BA0}" type="slidenum">
              <a:rPr lang="en-US" smtClean="0"/>
              <a:t>‹#›</a:t>
            </a:fld>
            <a:endParaRPr lang="en-US"/>
          </a:p>
        </p:txBody>
      </p:sp>
    </p:spTree>
    <p:extLst>
      <p:ext uri="{BB962C8B-B14F-4D97-AF65-F5344CB8AC3E}">
        <p14:creationId xmlns:p14="http://schemas.microsoft.com/office/powerpoint/2010/main" val="78809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BAFBB8-7F33-3545-ADBA-911ADAFE78D5}" type="datetimeFigureOut">
              <a:rPr lang="en-US" smtClean="0"/>
              <a:t>10/29/16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B3E9FD-4DA8-6041-B853-E3F4BCAC8BA0}" type="slidenum">
              <a:rPr lang="en-US" smtClean="0"/>
              <a:t>‹#›</a:t>
            </a:fld>
            <a:endParaRPr lang="en-US"/>
          </a:p>
        </p:txBody>
      </p:sp>
    </p:spTree>
    <p:extLst>
      <p:ext uri="{BB962C8B-B14F-4D97-AF65-F5344CB8AC3E}">
        <p14:creationId xmlns:p14="http://schemas.microsoft.com/office/powerpoint/2010/main" val="1866050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BAFBB8-7F33-3545-ADBA-911ADAFE78D5}" type="datetimeFigureOut">
              <a:rPr lang="en-US" smtClean="0"/>
              <a:t>10/29/16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B3E9FD-4DA8-6041-B853-E3F4BCAC8BA0}" type="slidenum">
              <a:rPr lang="en-US" smtClean="0"/>
              <a:t>‹#›</a:t>
            </a:fld>
            <a:endParaRPr lang="en-US"/>
          </a:p>
        </p:txBody>
      </p:sp>
    </p:spTree>
    <p:extLst>
      <p:ext uri="{BB962C8B-B14F-4D97-AF65-F5344CB8AC3E}">
        <p14:creationId xmlns:p14="http://schemas.microsoft.com/office/powerpoint/2010/main" val="2134930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8BAFBB8-7F33-3545-ADBA-911ADAFE78D5}" type="datetimeFigureOut">
              <a:rPr lang="en-US" smtClean="0"/>
              <a:t>10/29/16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B3E9FD-4DA8-6041-B853-E3F4BCAC8BA0}" type="slidenum">
              <a:rPr lang="en-US" smtClean="0"/>
              <a:t>‹#›</a:t>
            </a:fld>
            <a:endParaRPr lang="en-US"/>
          </a:p>
        </p:txBody>
      </p:sp>
    </p:spTree>
    <p:extLst>
      <p:ext uri="{BB962C8B-B14F-4D97-AF65-F5344CB8AC3E}">
        <p14:creationId xmlns:p14="http://schemas.microsoft.com/office/powerpoint/2010/main" val="1612727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8BAFBB8-7F33-3545-ADBA-911ADAFE78D5}" type="datetimeFigureOut">
              <a:rPr lang="en-US" smtClean="0"/>
              <a:t>10/29/16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B3E9FD-4DA8-6041-B853-E3F4BCAC8BA0}" type="slidenum">
              <a:rPr lang="en-US" smtClean="0"/>
              <a:t>‹#›</a:t>
            </a:fld>
            <a:endParaRPr lang="en-US"/>
          </a:p>
        </p:txBody>
      </p:sp>
    </p:spTree>
    <p:extLst>
      <p:ext uri="{BB962C8B-B14F-4D97-AF65-F5344CB8AC3E}">
        <p14:creationId xmlns:p14="http://schemas.microsoft.com/office/powerpoint/2010/main" val="1720605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8BAFBB8-7F33-3545-ADBA-911ADAFE78D5}" type="datetimeFigureOut">
              <a:rPr lang="en-US" smtClean="0"/>
              <a:t>10/29/16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B3E9FD-4DA8-6041-B853-E3F4BCAC8BA0}" type="slidenum">
              <a:rPr lang="en-US" smtClean="0"/>
              <a:t>‹#›</a:t>
            </a:fld>
            <a:endParaRPr lang="en-US"/>
          </a:p>
        </p:txBody>
      </p:sp>
    </p:spTree>
    <p:extLst>
      <p:ext uri="{BB962C8B-B14F-4D97-AF65-F5344CB8AC3E}">
        <p14:creationId xmlns:p14="http://schemas.microsoft.com/office/powerpoint/2010/main" val="203058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BAFBB8-7F33-3545-ADBA-911ADAFE78D5}" type="datetimeFigureOut">
              <a:rPr lang="en-US" smtClean="0"/>
              <a:t>10/29/16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B3E9FD-4DA8-6041-B853-E3F4BCAC8BA0}" type="slidenum">
              <a:rPr lang="en-US" smtClean="0"/>
              <a:t>‹#›</a:t>
            </a:fld>
            <a:endParaRPr lang="en-US"/>
          </a:p>
        </p:txBody>
      </p:sp>
    </p:spTree>
    <p:extLst>
      <p:ext uri="{BB962C8B-B14F-4D97-AF65-F5344CB8AC3E}">
        <p14:creationId xmlns:p14="http://schemas.microsoft.com/office/powerpoint/2010/main" val="446005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BAFBB8-7F33-3545-ADBA-911ADAFE78D5}" type="datetimeFigureOut">
              <a:rPr lang="en-US" smtClean="0"/>
              <a:t>10/29/16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B3E9FD-4DA8-6041-B853-E3F4BCAC8BA0}" type="slidenum">
              <a:rPr lang="en-US" smtClean="0"/>
              <a:t>‹#›</a:t>
            </a:fld>
            <a:endParaRPr lang="en-US"/>
          </a:p>
        </p:txBody>
      </p:sp>
    </p:spTree>
    <p:extLst>
      <p:ext uri="{BB962C8B-B14F-4D97-AF65-F5344CB8AC3E}">
        <p14:creationId xmlns:p14="http://schemas.microsoft.com/office/powerpoint/2010/main" val="1291989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BAFBB8-7F33-3545-ADBA-911ADAFE78D5}" type="datetimeFigureOut">
              <a:rPr lang="en-US" smtClean="0"/>
              <a:t>10/29/16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B3E9FD-4DA8-6041-B853-E3F4BCAC8BA0}" type="slidenum">
              <a:rPr lang="en-US" smtClean="0"/>
              <a:t>‹#›</a:t>
            </a:fld>
            <a:endParaRPr lang="en-US"/>
          </a:p>
        </p:txBody>
      </p:sp>
    </p:spTree>
    <p:extLst>
      <p:ext uri="{BB962C8B-B14F-4D97-AF65-F5344CB8AC3E}">
        <p14:creationId xmlns:p14="http://schemas.microsoft.com/office/powerpoint/2010/main" val="125847249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BAFBB8-7F33-3545-ADBA-911ADAFE78D5}" type="datetimeFigureOut">
              <a:rPr lang="en-US" smtClean="0"/>
              <a:t>10/29/16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B3E9FD-4DA8-6041-B853-E3F4BCAC8BA0}" type="slidenum">
              <a:rPr lang="en-US" smtClean="0"/>
              <a:t>‹#›</a:t>
            </a:fld>
            <a:endParaRPr lang="en-US"/>
          </a:p>
        </p:txBody>
      </p:sp>
    </p:spTree>
    <p:extLst>
      <p:ext uri="{BB962C8B-B14F-4D97-AF65-F5344CB8AC3E}">
        <p14:creationId xmlns:p14="http://schemas.microsoft.com/office/powerpoint/2010/main" val="13796181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 Id="rId3" Type="http://schemas.openxmlformats.org/officeDocument/2006/relationships/image" Target="../media/image3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Data Shaping &amp; </a:t>
            </a:r>
            <a:br>
              <a:rPr lang="en-US" dirty="0" smtClean="0"/>
            </a:br>
            <a:r>
              <a:rPr lang="en-US" dirty="0" smtClean="0"/>
              <a:t>Visualization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654945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a:p>
        </p:txBody>
      </p:sp>
      <p:sp>
        <p:nvSpPr>
          <p:cNvPr id="3" name="Content Placeholder 2"/>
          <p:cNvSpPr>
            <a:spLocks noGrp="1"/>
          </p:cNvSpPr>
          <p:nvPr>
            <p:ph idx="1"/>
          </p:nvPr>
        </p:nvSpPr>
        <p:spPr/>
        <p:txBody>
          <a:bodyPr>
            <a:normAutofit/>
          </a:bodyPr>
          <a:lstStyle/>
          <a:p>
            <a:r>
              <a:rPr lang="en-US" dirty="0"/>
              <a:t>Midterm</a:t>
            </a:r>
          </a:p>
          <a:p>
            <a:r>
              <a:rPr lang="en-US" dirty="0" smtClean="0"/>
              <a:t>Final </a:t>
            </a:r>
            <a:r>
              <a:rPr lang="en-US" dirty="0"/>
              <a:t>Project</a:t>
            </a:r>
          </a:p>
          <a:p>
            <a:r>
              <a:rPr lang="en-US" b="1" dirty="0" smtClean="0"/>
              <a:t>Data Shaping</a:t>
            </a:r>
          </a:p>
          <a:p>
            <a:pPr lvl="1"/>
            <a:r>
              <a:rPr lang="en-US" b="1" dirty="0"/>
              <a:t>Merge &amp; joins</a:t>
            </a:r>
          </a:p>
          <a:p>
            <a:pPr lvl="1"/>
            <a:r>
              <a:rPr lang="en-US" b="1" dirty="0" err="1"/>
              <a:t>Concat</a:t>
            </a:r>
            <a:endParaRPr lang="en-US" b="1" dirty="0"/>
          </a:p>
          <a:p>
            <a:pPr lvl="1"/>
            <a:r>
              <a:rPr lang="en-US" b="1" dirty="0" smtClean="0"/>
              <a:t>Clean</a:t>
            </a:r>
          </a:p>
          <a:p>
            <a:r>
              <a:rPr lang="en-US" dirty="0" smtClean="0"/>
              <a:t>Tableau</a:t>
            </a:r>
          </a:p>
          <a:p>
            <a:r>
              <a:rPr lang="en-US" dirty="0" err="1" smtClean="0"/>
              <a:t>Matplotlib</a:t>
            </a:r>
            <a:endParaRPr lang="en-US" dirty="0" smtClean="0"/>
          </a:p>
          <a:p>
            <a:endParaRPr lang="en-US" b="1" dirty="0"/>
          </a:p>
        </p:txBody>
      </p:sp>
    </p:spTree>
    <p:extLst>
      <p:ext uri="{BB962C8B-B14F-4D97-AF65-F5344CB8AC3E}">
        <p14:creationId xmlns:p14="http://schemas.microsoft.com/office/powerpoint/2010/main" val="9451410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Joining Datasets</a:t>
            </a:r>
            <a:endParaRPr lang="en-US" dirty="0"/>
          </a:p>
        </p:txBody>
      </p:sp>
      <p:sp>
        <p:nvSpPr>
          <p:cNvPr id="4" name="Oval 3"/>
          <p:cNvSpPr/>
          <p:nvPr/>
        </p:nvSpPr>
        <p:spPr>
          <a:xfrm>
            <a:off x="2452914" y="2160270"/>
            <a:ext cx="2663372" cy="2803616"/>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solidFill>
                  <a:schemeClr val="tx1"/>
                </a:solidFill>
                <a:latin typeface="Times New Roman" charset="0"/>
                <a:ea typeface="Times New Roman" charset="0"/>
                <a:cs typeface="Times New Roman" charset="0"/>
              </a:rPr>
              <a:t>A</a:t>
            </a:r>
            <a:endParaRPr lang="en-US" sz="4000" b="1" dirty="0">
              <a:solidFill>
                <a:schemeClr val="tx1"/>
              </a:solidFill>
              <a:latin typeface="Times New Roman" charset="0"/>
              <a:ea typeface="Times New Roman" charset="0"/>
              <a:cs typeface="Times New Roman" charset="0"/>
            </a:endParaRPr>
          </a:p>
        </p:txBody>
      </p:sp>
      <p:sp>
        <p:nvSpPr>
          <p:cNvPr id="6" name="Oval 5"/>
          <p:cNvSpPr/>
          <p:nvPr/>
        </p:nvSpPr>
        <p:spPr>
          <a:xfrm>
            <a:off x="6828971" y="2160270"/>
            <a:ext cx="2663372" cy="2803616"/>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solidFill>
                  <a:schemeClr val="tx1"/>
                </a:solidFill>
                <a:latin typeface="Times New Roman" charset="0"/>
                <a:ea typeface="Times New Roman" charset="0"/>
                <a:cs typeface="Times New Roman" charset="0"/>
              </a:rPr>
              <a:t>B</a:t>
            </a:r>
            <a:endParaRPr lang="en-US" sz="4000" b="1" dirty="0">
              <a:solidFill>
                <a:schemeClr val="tx1"/>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3994466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Joining Datasets : Inner Join</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4346" y="1690688"/>
            <a:ext cx="4867854" cy="4630057"/>
          </a:xfrm>
          <a:prstGeom prst="rect">
            <a:avLst/>
          </a:prstGeom>
        </p:spPr>
      </p:pic>
    </p:spTree>
    <p:extLst>
      <p:ext uri="{BB962C8B-B14F-4D97-AF65-F5344CB8AC3E}">
        <p14:creationId xmlns:p14="http://schemas.microsoft.com/office/powerpoint/2010/main" val="4652097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Joining Datasets : Left Outer Join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1637" y="1690688"/>
            <a:ext cx="4652420" cy="4564969"/>
          </a:xfrm>
          <a:prstGeom prst="rect">
            <a:avLst/>
          </a:prstGeom>
        </p:spPr>
      </p:pic>
    </p:spTree>
    <p:extLst>
      <p:ext uri="{BB962C8B-B14F-4D97-AF65-F5344CB8AC3E}">
        <p14:creationId xmlns:p14="http://schemas.microsoft.com/office/powerpoint/2010/main" val="19391713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Joining Datasets : Right Outer Join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2613" y="1690688"/>
            <a:ext cx="4962071" cy="4725781"/>
          </a:xfrm>
          <a:prstGeom prst="rect">
            <a:avLst/>
          </a:prstGeom>
        </p:spPr>
      </p:pic>
    </p:spTree>
    <p:extLst>
      <p:ext uri="{BB962C8B-B14F-4D97-AF65-F5344CB8AC3E}">
        <p14:creationId xmlns:p14="http://schemas.microsoft.com/office/powerpoint/2010/main" val="14403971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Joining Datasets : Full Outer Join</a:t>
            </a:r>
            <a:endParaRPr lang="en-US" dirty="0"/>
          </a:p>
        </p:txBody>
      </p:sp>
      <p:grpSp>
        <p:nvGrpSpPr>
          <p:cNvPr id="10" name="Group 9"/>
          <p:cNvGrpSpPr/>
          <p:nvPr/>
        </p:nvGrpSpPr>
        <p:grpSpPr>
          <a:xfrm>
            <a:off x="1175657" y="1690687"/>
            <a:ext cx="7571650" cy="4675350"/>
            <a:chOff x="2235201" y="1999342"/>
            <a:chExt cx="7137398" cy="4408246"/>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1856" y="1999342"/>
              <a:ext cx="6773183" cy="3559629"/>
            </a:xfrm>
            <a:prstGeom prst="rect">
              <a:avLst/>
            </a:prstGeom>
          </p:spPr>
        </p:pic>
        <p:sp>
          <p:nvSpPr>
            <p:cNvPr id="6" name="Rectangle 5"/>
            <p:cNvSpPr/>
            <p:nvPr/>
          </p:nvSpPr>
          <p:spPr>
            <a:xfrm>
              <a:off x="2293257" y="1999342"/>
              <a:ext cx="2583543" cy="8744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235201" y="4311364"/>
              <a:ext cx="2888343" cy="8744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364014" y="4935168"/>
              <a:ext cx="3731986" cy="8744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410199" y="4961038"/>
              <a:ext cx="3962400" cy="1446550"/>
            </a:xfrm>
            <a:prstGeom prst="rect">
              <a:avLst/>
            </a:prstGeom>
            <a:noFill/>
          </p:spPr>
          <p:txBody>
            <a:bodyPr wrap="square" rtlCol="0">
              <a:spAutoFit/>
            </a:bodyPr>
            <a:lstStyle/>
            <a:p>
              <a:r>
                <a:rPr lang="en-US" sz="2200" b="1" dirty="0" smtClean="0">
                  <a:latin typeface="Times New Roman" charset="0"/>
                  <a:ea typeface="Times New Roman" charset="0"/>
                  <a:cs typeface="Times New Roman" charset="0"/>
                </a:rPr>
                <a:t>SELECT &lt;</a:t>
              </a:r>
              <a:r>
                <a:rPr lang="en-US" sz="2200" b="1" dirty="0" err="1" smtClean="0">
                  <a:latin typeface="Times New Roman" charset="0"/>
                  <a:ea typeface="Times New Roman" charset="0"/>
                  <a:cs typeface="Times New Roman" charset="0"/>
                </a:rPr>
                <a:t>select_list</a:t>
              </a:r>
              <a:r>
                <a:rPr lang="en-US" sz="2200" b="1" dirty="0" smtClean="0">
                  <a:latin typeface="Times New Roman" charset="0"/>
                  <a:ea typeface="Times New Roman" charset="0"/>
                  <a:cs typeface="Times New Roman" charset="0"/>
                </a:rPr>
                <a:t>&gt;</a:t>
              </a:r>
            </a:p>
            <a:p>
              <a:r>
                <a:rPr lang="en-US" sz="2200" b="1" dirty="0" smtClean="0">
                  <a:latin typeface="Times New Roman" charset="0"/>
                  <a:ea typeface="Times New Roman" charset="0"/>
                  <a:cs typeface="Times New Roman" charset="0"/>
                </a:rPr>
                <a:t>FROM </a:t>
              </a:r>
              <a:r>
                <a:rPr lang="en-US" sz="2200" b="1" dirty="0" err="1" smtClean="0">
                  <a:latin typeface="Times New Roman" charset="0"/>
                  <a:ea typeface="Times New Roman" charset="0"/>
                  <a:cs typeface="Times New Roman" charset="0"/>
                </a:rPr>
                <a:t>TableA</a:t>
              </a:r>
              <a:r>
                <a:rPr lang="en-US" sz="2200" b="1" dirty="0" smtClean="0">
                  <a:latin typeface="Times New Roman" charset="0"/>
                  <a:ea typeface="Times New Roman" charset="0"/>
                  <a:cs typeface="Times New Roman" charset="0"/>
                </a:rPr>
                <a:t> A</a:t>
              </a:r>
            </a:p>
            <a:p>
              <a:r>
                <a:rPr lang="en-US" sz="2200" b="1" dirty="0" smtClean="0">
                  <a:latin typeface="Times New Roman" charset="0"/>
                  <a:ea typeface="Times New Roman" charset="0"/>
                  <a:cs typeface="Times New Roman" charset="0"/>
                </a:rPr>
                <a:t>FULL OUTER JOIN </a:t>
              </a:r>
              <a:r>
                <a:rPr lang="en-US" sz="2200" b="1" dirty="0" err="1" smtClean="0">
                  <a:latin typeface="Times New Roman" charset="0"/>
                  <a:ea typeface="Times New Roman" charset="0"/>
                  <a:cs typeface="Times New Roman" charset="0"/>
                </a:rPr>
                <a:t>TableB</a:t>
              </a:r>
              <a:r>
                <a:rPr lang="en-US" sz="2200" b="1" dirty="0" smtClean="0">
                  <a:latin typeface="Times New Roman" charset="0"/>
                  <a:ea typeface="Times New Roman" charset="0"/>
                  <a:cs typeface="Times New Roman" charset="0"/>
                </a:rPr>
                <a:t> B</a:t>
              </a:r>
            </a:p>
            <a:p>
              <a:r>
                <a:rPr lang="en-US" sz="2200" b="1" dirty="0" smtClean="0">
                  <a:latin typeface="Times New Roman" charset="0"/>
                  <a:ea typeface="Times New Roman" charset="0"/>
                  <a:cs typeface="Times New Roman" charset="0"/>
                </a:rPr>
                <a:t>ON </a:t>
              </a:r>
              <a:r>
                <a:rPr lang="en-US" sz="2200" b="1" dirty="0" err="1" smtClean="0">
                  <a:latin typeface="Times New Roman" charset="0"/>
                  <a:ea typeface="Times New Roman" charset="0"/>
                  <a:cs typeface="Times New Roman" charset="0"/>
                </a:rPr>
                <a:t>A.Key</a:t>
              </a:r>
              <a:r>
                <a:rPr lang="en-US" sz="2200" b="1" dirty="0" smtClean="0">
                  <a:latin typeface="Times New Roman" charset="0"/>
                  <a:ea typeface="Times New Roman" charset="0"/>
                  <a:cs typeface="Times New Roman" charset="0"/>
                </a:rPr>
                <a:t> = </a:t>
              </a:r>
              <a:r>
                <a:rPr lang="en-US" sz="2200" b="1" dirty="0" err="1" smtClean="0">
                  <a:latin typeface="Times New Roman" charset="0"/>
                  <a:ea typeface="Times New Roman" charset="0"/>
                  <a:cs typeface="Times New Roman" charset="0"/>
                </a:rPr>
                <a:t>B.Key</a:t>
              </a:r>
              <a:endParaRPr lang="en-US" sz="2200" b="1" dirty="0">
                <a:latin typeface="Times New Roman" charset="0"/>
                <a:ea typeface="Times New Roman" charset="0"/>
                <a:cs typeface="Times New Roman" charset="0"/>
              </a:endParaRPr>
            </a:p>
          </p:txBody>
        </p:sp>
      </p:grpSp>
    </p:spTree>
    <p:extLst>
      <p:ext uri="{BB962C8B-B14F-4D97-AF65-F5344CB8AC3E}">
        <p14:creationId xmlns:p14="http://schemas.microsoft.com/office/powerpoint/2010/main" val="1709911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Merging (inner join)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570" y="1907540"/>
            <a:ext cx="1270000" cy="36703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4590" y="1901190"/>
            <a:ext cx="1270000" cy="18415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44610" y="1907540"/>
            <a:ext cx="2006600" cy="3213100"/>
          </a:xfrm>
          <a:prstGeom prst="rect">
            <a:avLst/>
          </a:prstGeom>
        </p:spPr>
      </p:pic>
      <p:sp>
        <p:nvSpPr>
          <p:cNvPr id="7" name="TextBox 6"/>
          <p:cNvSpPr txBox="1"/>
          <p:nvPr/>
        </p:nvSpPr>
        <p:spPr>
          <a:xfrm>
            <a:off x="3120390" y="2591107"/>
            <a:ext cx="1303020" cy="584775"/>
          </a:xfrm>
          <a:prstGeom prst="rect">
            <a:avLst/>
          </a:prstGeom>
          <a:noFill/>
        </p:spPr>
        <p:txBody>
          <a:bodyPr wrap="square" rtlCol="0">
            <a:spAutoFit/>
          </a:bodyPr>
          <a:lstStyle/>
          <a:p>
            <a:r>
              <a:rPr lang="en-US" sz="3200" dirty="0" smtClean="0">
                <a:solidFill>
                  <a:schemeClr val="tx1">
                    <a:lumMod val="50000"/>
                    <a:lumOff val="50000"/>
                  </a:schemeClr>
                </a:solidFill>
              </a:rPr>
              <a:t>merge</a:t>
            </a:r>
            <a:endParaRPr lang="en-US" sz="3200" dirty="0">
              <a:solidFill>
                <a:schemeClr val="tx1">
                  <a:lumMod val="50000"/>
                  <a:lumOff val="50000"/>
                </a:schemeClr>
              </a:solidFill>
            </a:endParaRPr>
          </a:p>
        </p:txBody>
      </p:sp>
      <p:sp>
        <p:nvSpPr>
          <p:cNvPr id="8" name="TextBox 7"/>
          <p:cNvSpPr txBox="1"/>
          <p:nvPr/>
        </p:nvSpPr>
        <p:spPr>
          <a:xfrm>
            <a:off x="7297420" y="2591107"/>
            <a:ext cx="1303020" cy="584775"/>
          </a:xfrm>
          <a:prstGeom prst="rect">
            <a:avLst/>
          </a:prstGeom>
          <a:noFill/>
        </p:spPr>
        <p:txBody>
          <a:bodyPr wrap="square" rtlCol="0">
            <a:spAutoFit/>
          </a:bodyPr>
          <a:lstStyle/>
          <a:p>
            <a:r>
              <a:rPr lang="en-US" sz="3200" dirty="0" smtClean="0">
                <a:solidFill>
                  <a:schemeClr val="tx1">
                    <a:lumMod val="50000"/>
                    <a:lumOff val="50000"/>
                  </a:schemeClr>
                </a:solidFill>
              </a:rPr>
              <a:t>→</a:t>
            </a:r>
            <a:endParaRPr lang="en-US" sz="3200" dirty="0">
              <a:solidFill>
                <a:schemeClr val="tx1">
                  <a:lumMod val="50000"/>
                  <a:lumOff val="50000"/>
                </a:schemeClr>
              </a:solidFill>
            </a:endParaRPr>
          </a:p>
        </p:txBody>
      </p:sp>
    </p:spTree>
    <p:extLst>
      <p:ext uri="{BB962C8B-B14F-4D97-AF65-F5344CB8AC3E}">
        <p14:creationId xmlns:p14="http://schemas.microsoft.com/office/powerpoint/2010/main" val="5143652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Merging (inner join)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570" y="1907540"/>
            <a:ext cx="1270000" cy="36703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1780" y="1901190"/>
            <a:ext cx="1270000" cy="18415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44610" y="1907540"/>
            <a:ext cx="2006600" cy="3213100"/>
          </a:xfrm>
          <a:prstGeom prst="rect">
            <a:avLst/>
          </a:prstGeom>
        </p:spPr>
      </p:pic>
      <p:sp>
        <p:nvSpPr>
          <p:cNvPr id="7" name="TextBox 6"/>
          <p:cNvSpPr txBox="1"/>
          <p:nvPr/>
        </p:nvSpPr>
        <p:spPr>
          <a:xfrm>
            <a:off x="2847340" y="2591107"/>
            <a:ext cx="1804670" cy="584775"/>
          </a:xfrm>
          <a:prstGeom prst="rect">
            <a:avLst/>
          </a:prstGeom>
          <a:noFill/>
        </p:spPr>
        <p:txBody>
          <a:bodyPr wrap="square" rtlCol="0">
            <a:spAutoFit/>
          </a:bodyPr>
          <a:lstStyle/>
          <a:p>
            <a:r>
              <a:rPr lang="en-US" sz="3200">
                <a:solidFill>
                  <a:schemeClr val="tx1">
                    <a:lumMod val="50000"/>
                    <a:lumOff val="50000"/>
                  </a:schemeClr>
                </a:solidFill>
              </a:rPr>
              <a:t>i</a:t>
            </a:r>
            <a:r>
              <a:rPr lang="en-US" sz="3200" smtClean="0">
                <a:solidFill>
                  <a:schemeClr val="tx1">
                    <a:lumMod val="50000"/>
                    <a:lumOff val="50000"/>
                  </a:schemeClr>
                </a:solidFill>
              </a:rPr>
              <a:t>nner join</a:t>
            </a:r>
            <a:endParaRPr lang="en-US" sz="3200" dirty="0">
              <a:solidFill>
                <a:schemeClr val="tx1">
                  <a:lumMod val="50000"/>
                  <a:lumOff val="50000"/>
                </a:schemeClr>
              </a:solidFill>
            </a:endParaRPr>
          </a:p>
        </p:txBody>
      </p:sp>
      <p:sp>
        <p:nvSpPr>
          <p:cNvPr id="8" name="TextBox 7"/>
          <p:cNvSpPr txBox="1"/>
          <p:nvPr/>
        </p:nvSpPr>
        <p:spPr>
          <a:xfrm>
            <a:off x="7125970" y="2591107"/>
            <a:ext cx="1303020" cy="584775"/>
          </a:xfrm>
          <a:prstGeom prst="rect">
            <a:avLst/>
          </a:prstGeom>
          <a:noFill/>
        </p:spPr>
        <p:txBody>
          <a:bodyPr wrap="square" rtlCol="0">
            <a:spAutoFit/>
          </a:bodyPr>
          <a:lstStyle/>
          <a:p>
            <a:pPr algn="ctr"/>
            <a:r>
              <a:rPr lang="en-US" sz="3200" dirty="0" smtClean="0">
                <a:solidFill>
                  <a:schemeClr val="tx1">
                    <a:lumMod val="50000"/>
                    <a:lumOff val="50000"/>
                  </a:schemeClr>
                </a:solidFill>
              </a:rPr>
              <a:t>→</a:t>
            </a:r>
            <a:endParaRPr lang="en-US" sz="3200" dirty="0">
              <a:solidFill>
                <a:schemeClr val="tx1">
                  <a:lumMod val="50000"/>
                  <a:lumOff val="50000"/>
                </a:schemeClr>
              </a:solidFill>
            </a:endParaRPr>
          </a:p>
        </p:txBody>
      </p:sp>
    </p:spTree>
    <p:extLst>
      <p:ext uri="{BB962C8B-B14F-4D97-AF65-F5344CB8AC3E}">
        <p14:creationId xmlns:p14="http://schemas.microsoft.com/office/powerpoint/2010/main" val="13149431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Merging (left outer join)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570" y="1907540"/>
            <a:ext cx="1270000" cy="36703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1780" y="1901190"/>
            <a:ext cx="1270000" cy="1841500"/>
          </a:xfrm>
          <a:prstGeom prst="rect">
            <a:avLst/>
          </a:prstGeom>
        </p:spPr>
      </p:pic>
      <p:sp>
        <p:nvSpPr>
          <p:cNvPr id="7" name="TextBox 6"/>
          <p:cNvSpPr txBox="1"/>
          <p:nvPr/>
        </p:nvSpPr>
        <p:spPr>
          <a:xfrm>
            <a:off x="2847340" y="2591107"/>
            <a:ext cx="1804670" cy="584775"/>
          </a:xfrm>
          <a:prstGeom prst="rect">
            <a:avLst/>
          </a:prstGeom>
          <a:noFill/>
        </p:spPr>
        <p:txBody>
          <a:bodyPr wrap="square" rtlCol="0">
            <a:spAutoFit/>
          </a:bodyPr>
          <a:lstStyle/>
          <a:p>
            <a:r>
              <a:rPr lang="en-US" sz="3200" dirty="0">
                <a:solidFill>
                  <a:schemeClr val="tx1">
                    <a:lumMod val="50000"/>
                    <a:lumOff val="50000"/>
                  </a:schemeClr>
                </a:solidFill>
              </a:rPr>
              <a:t>o</a:t>
            </a:r>
            <a:r>
              <a:rPr lang="en-US" sz="3200" dirty="0" smtClean="0">
                <a:solidFill>
                  <a:schemeClr val="tx1">
                    <a:lumMod val="50000"/>
                    <a:lumOff val="50000"/>
                  </a:schemeClr>
                </a:solidFill>
              </a:rPr>
              <a:t>uter join</a:t>
            </a:r>
            <a:endParaRPr lang="en-US" sz="3200" dirty="0">
              <a:solidFill>
                <a:schemeClr val="tx1">
                  <a:lumMod val="50000"/>
                  <a:lumOff val="50000"/>
                </a:schemeClr>
              </a:solidFill>
            </a:endParaRPr>
          </a:p>
        </p:txBody>
      </p:sp>
      <p:sp>
        <p:nvSpPr>
          <p:cNvPr id="8" name="TextBox 7"/>
          <p:cNvSpPr txBox="1"/>
          <p:nvPr/>
        </p:nvSpPr>
        <p:spPr>
          <a:xfrm>
            <a:off x="7125970" y="2591107"/>
            <a:ext cx="1303020" cy="584775"/>
          </a:xfrm>
          <a:prstGeom prst="rect">
            <a:avLst/>
          </a:prstGeom>
          <a:noFill/>
        </p:spPr>
        <p:txBody>
          <a:bodyPr wrap="square" rtlCol="0">
            <a:spAutoFit/>
          </a:bodyPr>
          <a:lstStyle/>
          <a:p>
            <a:pPr algn="ctr"/>
            <a:r>
              <a:rPr lang="en-US" sz="3200" dirty="0" smtClean="0">
                <a:solidFill>
                  <a:schemeClr val="tx1">
                    <a:lumMod val="50000"/>
                    <a:lumOff val="50000"/>
                  </a:schemeClr>
                </a:solidFill>
              </a:rPr>
              <a:t>→</a:t>
            </a:r>
            <a:endParaRPr lang="en-US" sz="3200" dirty="0">
              <a:solidFill>
                <a:schemeClr val="tx1">
                  <a:lumMod val="50000"/>
                  <a:lumOff val="50000"/>
                </a:schemeClr>
              </a:solidFill>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33180" y="1901190"/>
            <a:ext cx="2006600" cy="3670300"/>
          </a:xfrm>
          <a:prstGeom prst="rect">
            <a:avLst/>
          </a:prstGeom>
        </p:spPr>
      </p:pic>
    </p:spTree>
    <p:extLst>
      <p:ext uri="{BB962C8B-B14F-4D97-AF65-F5344CB8AC3E}">
        <p14:creationId xmlns:p14="http://schemas.microsoft.com/office/powerpoint/2010/main" val="4947897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Merging (right outer join)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570" y="1907540"/>
            <a:ext cx="1270000" cy="36703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1780" y="1901190"/>
            <a:ext cx="1270000" cy="1841500"/>
          </a:xfrm>
          <a:prstGeom prst="rect">
            <a:avLst/>
          </a:prstGeom>
        </p:spPr>
      </p:pic>
      <p:sp>
        <p:nvSpPr>
          <p:cNvPr id="7" name="TextBox 6"/>
          <p:cNvSpPr txBox="1"/>
          <p:nvPr/>
        </p:nvSpPr>
        <p:spPr>
          <a:xfrm>
            <a:off x="2847340" y="2591107"/>
            <a:ext cx="1804670" cy="584775"/>
          </a:xfrm>
          <a:prstGeom prst="rect">
            <a:avLst/>
          </a:prstGeom>
          <a:noFill/>
        </p:spPr>
        <p:txBody>
          <a:bodyPr wrap="square" rtlCol="0">
            <a:spAutoFit/>
          </a:bodyPr>
          <a:lstStyle/>
          <a:p>
            <a:r>
              <a:rPr lang="en-US" sz="3200" dirty="0">
                <a:solidFill>
                  <a:schemeClr val="tx1">
                    <a:lumMod val="50000"/>
                    <a:lumOff val="50000"/>
                  </a:schemeClr>
                </a:solidFill>
              </a:rPr>
              <a:t>o</a:t>
            </a:r>
            <a:r>
              <a:rPr lang="en-US" sz="3200" dirty="0" smtClean="0">
                <a:solidFill>
                  <a:schemeClr val="tx1">
                    <a:lumMod val="50000"/>
                    <a:lumOff val="50000"/>
                  </a:schemeClr>
                </a:solidFill>
              </a:rPr>
              <a:t>uter join</a:t>
            </a:r>
            <a:endParaRPr lang="en-US" sz="3200" dirty="0">
              <a:solidFill>
                <a:schemeClr val="tx1">
                  <a:lumMod val="50000"/>
                  <a:lumOff val="50000"/>
                </a:schemeClr>
              </a:solidFill>
            </a:endParaRPr>
          </a:p>
        </p:txBody>
      </p:sp>
      <p:sp>
        <p:nvSpPr>
          <p:cNvPr id="8" name="TextBox 7"/>
          <p:cNvSpPr txBox="1"/>
          <p:nvPr/>
        </p:nvSpPr>
        <p:spPr>
          <a:xfrm>
            <a:off x="7125970" y="2591107"/>
            <a:ext cx="1303020" cy="584775"/>
          </a:xfrm>
          <a:prstGeom prst="rect">
            <a:avLst/>
          </a:prstGeom>
          <a:noFill/>
        </p:spPr>
        <p:txBody>
          <a:bodyPr wrap="square" rtlCol="0">
            <a:spAutoFit/>
          </a:bodyPr>
          <a:lstStyle/>
          <a:p>
            <a:pPr algn="ctr"/>
            <a:r>
              <a:rPr lang="en-US" sz="3200" dirty="0" smtClean="0">
                <a:solidFill>
                  <a:schemeClr val="tx1">
                    <a:lumMod val="50000"/>
                    <a:lumOff val="50000"/>
                  </a:schemeClr>
                </a:solidFill>
              </a:rPr>
              <a:t>→</a:t>
            </a:r>
            <a:endParaRPr lang="en-US" sz="3200" dirty="0">
              <a:solidFill>
                <a:schemeClr val="tx1">
                  <a:lumMod val="50000"/>
                  <a:lumOff val="50000"/>
                </a:schemeClr>
              </a:solidFill>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33180" y="1901190"/>
            <a:ext cx="2006600" cy="3670300"/>
          </a:xfrm>
          <a:prstGeom prst="rect">
            <a:avLst/>
          </a:prstGeom>
        </p:spPr>
      </p:pic>
    </p:spTree>
    <p:extLst>
      <p:ext uri="{BB962C8B-B14F-4D97-AF65-F5344CB8AC3E}">
        <p14:creationId xmlns:p14="http://schemas.microsoft.com/office/powerpoint/2010/main" val="8747479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a:p>
        </p:txBody>
      </p:sp>
      <p:sp>
        <p:nvSpPr>
          <p:cNvPr id="3" name="Content Placeholder 2"/>
          <p:cNvSpPr>
            <a:spLocks noGrp="1"/>
          </p:cNvSpPr>
          <p:nvPr>
            <p:ph idx="1"/>
          </p:nvPr>
        </p:nvSpPr>
        <p:spPr/>
        <p:txBody>
          <a:bodyPr>
            <a:normAutofit/>
          </a:bodyPr>
          <a:lstStyle/>
          <a:p>
            <a:r>
              <a:rPr lang="en-US" b="1"/>
              <a:t>Midterm</a:t>
            </a:r>
          </a:p>
          <a:p>
            <a:r>
              <a:rPr lang="en-US" smtClean="0"/>
              <a:t>Final </a:t>
            </a:r>
            <a:r>
              <a:rPr lang="en-US" dirty="0"/>
              <a:t>Project</a:t>
            </a:r>
          </a:p>
          <a:p>
            <a:r>
              <a:rPr lang="en-US" dirty="0" smtClean="0"/>
              <a:t>Data Shaping</a:t>
            </a:r>
          </a:p>
          <a:p>
            <a:pPr lvl="1"/>
            <a:r>
              <a:rPr lang="en-US" dirty="0"/>
              <a:t>Merge &amp; joins</a:t>
            </a:r>
          </a:p>
          <a:p>
            <a:pPr lvl="1"/>
            <a:r>
              <a:rPr lang="en-US" dirty="0" err="1"/>
              <a:t>Concat</a:t>
            </a:r>
            <a:endParaRPr lang="en-US" dirty="0"/>
          </a:p>
          <a:p>
            <a:pPr lvl="1"/>
            <a:r>
              <a:rPr lang="en-US" dirty="0" smtClean="0"/>
              <a:t>Clean</a:t>
            </a:r>
          </a:p>
          <a:p>
            <a:r>
              <a:rPr lang="en-US" dirty="0" smtClean="0"/>
              <a:t>Tableau</a:t>
            </a:r>
          </a:p>
          <a:p>
            <a:r>
              <a:rPr lang="en-US" dirty="0" err="1" smtClean="0"/>
              <a:t>Matplotlib</a:t>
            </a:r>
            <a:endParaRPr lang="en-US" dirty="0" smtClean="0"/>
          </a:p>
          <a:p>
            <a:endParaRPr lang="en-US" b="1" dirty="0"/>
          </a:p>
        </p:txBody>
      </p:sp>
    </p:spTree>
    <p:extLst>
      <p:ext uri="{BB962C8B-B14F-4D97-AF65-F5344CB8AC3E}">
        <p14:creationId xmlns:p14="http://schemas.microsoft.com/office/powerpoint/2010/main" val="19442944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Merging (full outer join)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570" y="1907540"/>
            <a:ext cx="1270000" cy="36703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1780" y="1901190"/>
            <a:ext cx="1270000" cy="1841500"/>
          </a:xfrm>
          <a:prstGeom prst="rect">
            <a:avLst/>
          </a:prstGeom>
        </p:spPr>
      </p:pic>
      <p:sp>
        <p:nvSpPr>
          <p:cNvPr id="7" name="TextBox 6"/>
          <p:cNvSpPr txBox="1"/>
          <p:nvPr/>
        </p:nvSpPr>
        <p:spPr>
          <a:xfrm>
            <a:off x="2847340" y="2591107"/>
            <a:ext cx="1804670" cy="584775"/>
          </a:xfrm>
          <a:prstGeom prst="rect">
            <a:avLst/>
          </a:prstGeom>
          <a:noFill/>
        </p:spPr>
        <p:txBody>
          <a:bodyPr wrap="square" rtlCol="0">
            <a:spAutoFit/>
          </a:bodyPr>
          <a:lstStyle/>
          <a:p>
            <a:r>
              <a:rPr lang="en-US" sz="3200" dirty="0">
                <a:solidFill>
                  <a:schemeClr val="tx1">
                    <a:lumMod val="50000"/>
                    <a:lumOff val="50000"/>
                  </a:schemeClr>
                </a:solidFill>
              </a:rPr>
              <a:t>o</a:t>
            </a:r>
            <a:r>
              <a:rPr lang="en-US" sz="3200" dirty="0" smtClean="0">
                <a:solidFill>
                  <a:schemeClr val="tx1">
                    <a:lumMod val="50000"/>
                    <a:lumOff val="50000"/>
                  </a:schemeClr>
                </a:solidFill>
              </a:rPr>
              <a:t>uter join</a:t>
            </a:r>
            <a:endParaRPr lang="en-US" sz="3200" dirty="0">
              <a:solidFill>
                <a:schemeClr val="tx1">
                  <a:lumMod val="50000"/>
                  <a:lumOff val="50000"/>
                </a:schemeClr>
              </a:solidFill>
            </a:endParaRPr>
          </a:p>
        </p:txBody>
      </p:sp>
      <p:sp>
        <p:nvSpPr>
          <p:cNvPr id="8" name="TextBox 7"/>
          <p:cNvSpPr txBox="1"/>
          <p:nvPr/>
        </p:nvSpPr>
        <p:spPr>
          <a:xfrm>
            <a:off x="7125970" y="2591107"/>
            <a:ext cx="1303020" cy="584775"/>
          </a:xfrm>
          <a:prstGeom prst="rect">
            <a:avLst/>
          </a:prstGeom>
          <a:noFill/>
        </p:spPr>
        <p:txBody>
          <a:bodyPr wrap="square" rtlCol="0">
            <a:spAutoFit/>
          </a:bodyPr>
          <a:lstStyle/>
          <a:p>
            <a:pPr algn="ctr"/>
            <a:r>
              <a:rPr lang="en-US" sz="3200" dirty="0" smtClean="0">
                <a:solidFill>
                  <a:schemeClr val="tx1">
                    <a:lumMod val="50000"/>
                    <a:lumOff val="50000"/>
                  </a:schemeClr>
                </a:solidFill>
              </a:rPr>
              <a:t>→</a:t>
            </a:r>
            <a:endParaRPr lang="en-US" sz="3200" dirty="0">
              <a:solidFill>
                <a:schemeClr val="tx1">
                  <a:lumMod val="50000"/>
                  <a:lumOff val="50000"/>
                </a:schemeClr>
              </a:solidFill>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33180" y="1907540"/>
            <a:ext cx="2006600" cy="4127500"/>
          </a:xfrm>
          <a:prstGeom prst="rect">
            <a:avLst/>
          </a:prstGeom>
        </p:spPr>
      </p:pic>
    </p:spTree>
    <p:extLst>
      <p:ext uri="{BB962C8B-B14F-4D97-AF65-F5344CB8AC3E}">
        <p14:creationId xmlns:p14="http://schemas.microsoft.com/office/powerpoint/2010/main" val="2150423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GroupBy</a:t>
            </a:r>
            <a:r>
              <a:rPr lang="en-US" dirty="0" smtClean="0"/>
              <a:t> : setup</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7771" y="1690688"/>
            <a:ext cx="8001000" cy="22479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7771" y="4229101"/>
            <a:ext cx="3403600" cy="2070100"/>
          </a:xfrm>
          <a:prstGeom prst="rect">
            <a:avLst/>
          </a:prstGeom>
        </p:spPr>
      </p:pic>
    </p:spTree>
    <p:extLst>
      <p:ext uri="{BB962C8B-B14F-4D97-AF65-F5344CB8AC3E}">
        <p14:creationId xmlns:p14="http://schemas.microsoft.com/office/powerpoint/2010/main" val="2538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GroupBy</a:t>
            </a:r>
            <a:r>
              <a:rPr lang="en-US" dirty="0" smtClean="0"/>
              <a:t> : by teacher</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9750" y="2164329"/>
            <a:ext cx="6032500" cy="4318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9750" y="2953657"/>
            <a:ext cx="2628900" cy="1689100"/>
          </a:xfrm>
          <a:prstGeom prst="rect">
            <a:avLst/>
          </a:prstGeom>
        </p:spPr>
      </p:pic>
    </p:spTree>
    <p:extLst>
      <p:ext uri="{BB962C8B-B14F-4D97-AF65-F5344CB8AC3E}">
        <p14:creationId xmlns:p14="http://schemas.microsoft.com/office/powerpoint/2010/main" val="18549347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GroupBy</a:t>
            </a:r>
            <a:r>
              <a:rPr lang="en-US" dirty="0" smtClean="0"/>
              <a:t> : by teacher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5614" y="2184400"/>
            <a:ext cx="7886700" cy="4318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5614" y="3306762"/>
            <a:ext cx="2120900" cy="1663700"/>
          </a:xfrm>
          <a:prstGeom prst="rect">
            <a:avLst/>
          </a:prstGeom>
        </p:spPr>
      </p:pic>
    </p:spTree>
    <p:extLst>
      <p:ext uri="{BB962C8B-B14F-4D97-AF65-F5344CB8AC3E}">
        <p14:creationId xmlns:p14="http://schemas.microsoft.com/office/powerpoint/2010/main" val="867500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GroupBy</a:t>
            </a:r>
            <a:r>
              <a:rPr lang="en-US" dirty="0" smtClean="0"/>
              <a:t> : specific aggregations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1172" y="2432844"/>
            <a:ext cx="7226300" cy="5080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1172" y="3405415"/>
            <a:ext cx="4635500" cy="2857500"/>
          </a:xfrm>
          <a:prstGeom prst="rect">
            <a:avLst/>
          </a:prstGeom>
        </p:spPr>
      </p:pic>
    </p:spTree>
    <p:extLst>
      <p:ext uri="{BB962C8B-B14F-4D97-AF65-F5344CB8AC3E}">
        <p14:creationId xmlns:p14="http://schemas.microsoft.com/office/powerpoint/2010/main" val="810104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Stacking &amp; Unstacking</a:t>
            </a:r>
            <a:endParaRPr lang="en-US" dirty="0"/>
          </a:p>
        </p:txBody>
      </p:sp>
      <p:sp>
        <p:nvSpPr>
          <p:cNvPr id="3" name="Content Placeholder 2"/>
          <p:cNvSpPr>
            <a:spLocks noGrp="1"/>
          </p:cNvSpPr>
          <p:nvPr>
            <p:ph idx="1"/>
          </p:nvPr>
        </p:nvSpPr>
        <p:spPr/>
        <p:txBody>
          <a:bodyPr/>
          <a:lstStyle/>
          <a:p>
            <a:r>
              <a:rPr lang="en-US" b="1" dirty="0"/>
              <a:t>stack</a:t>
            </a:r>
            <a:r>
              <a:rPr lang="en-US" dirty="0"/>
              <a:t>: this “rotates” or pivots from the columns in the data to the rows</a:t>
            </a:r>
          </a:p>
          <a:p>
            <a:r>
              <a:rPr lang="en-US" b="1" dirty="0"/>
              <a:t>unstack</a:t>
            </a:r>
            <a:r>
              <a:rPr lang="en-US" dirty="0"/>
              <a:t>: this pivots from the rows into the columns</a:t>
            </a:r>
          </a:p>
          <a:p>
            <a:endParaRPr lang="en-US" dirty="0"/>
          </a:p>
        </p:txBody>
      </p:sp>
    </p:spTree>
    <p:extLst>
      <p:ext uri="{BB962C8B-B14F-4D97-AF65-F5344CB8AC3E}">
        <p14:creationId xmlns:p14="http://schemas.microsoft.com/office/powerpoint/2010/main" val="6304493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Stacking</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300" y="1714500"/>
            <a:ext cx="10172700" cy="3416300"/>
          </a:xfrm>
          <a:prstGeom prst="rect">
            <a:avLst/>
          </a:prstGeom>
        </p:spPr>
      </p:pic>
    </p:spTree>
    <p:extLst>
      <p:ext uri="{BB962C8B-B14F-4D97-AF65-F5344CB8AC3E}">
        <p14:creationId xmlns:p14="http://schemas.microsoft.com/office/powerpoint/2010/main" val="3113724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Stacking</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5800" y="1828800"/>
            <a:ext cx="8267700" cy="3200400"/>
          </a:xfrm>
          <a:prstGeom prst="rect">
            <a:avLst/>
          </a:prstGeom>
        </p:spPr>
      </p:pic>
    </p:spTree>
    <p:extLst>
      <p:ext uri="{BB962C8B-B14F-4D97-AF65-F5344CB8AC3E}">
        <p14:creationId xmlns:p14="http://schemas.microsoft.com/office/powerpoint/2010/main" val="13962151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Stacking</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0900" y="2108200"/>
            <a:ext cx="7950200" cy="2628900"/>
          </a:xfrm>
          <a:prstGeom prst="rect">
            <a:avLst/>
          </a:prstGeom>
        </p:spPr>
      </p:pic>
    </p:spTree>
    <p:extLst>
      <p:ext uri="{BB962C8B-B14F-4D97-AF65-F5344CB8AC3E}">
        <p14:creationId xmlns:p14="http://schemas.microsoft.com/office/powerpoint/2010/main" val="6335934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Stacking</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2800" y="1905000"/>
            <a:ext cx="8026400" cy="3048000"/>
          </a:xfrm>
          <a:prstGeom prst="rect">
            <a:avLst/>
          </a:prstGeom>
        </p:spPr>
      </p:pic>
    </p:spTree>
    <p:extLst>
      <p:ext uri="{BB962C8B-B14F-4D97-AF65-F5344CB8AC3E}">
        <p14:creationId xmlns:p14="http://schemas.microsoft.com/office/powerpoint/2010/main" val="1580721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350" y="2411095"/>
            <a:ext cx="10515600" cy="1325563"/>
          </a:xfrm>
        </p:spPr>
        <p:txBody>
          <a:bodyPr/>
          <a:lstStyle/>
          <a:p>
            <a:pPr algn="ctr"/>
            <a:r>
              <a:rPr lang="en-US" dirty="0" smtClean="0"/>
              <a:t>Midterm</a:t>
            </a:r>
            <a:endParaRPr lang="en-US" dirty="0"/>
          </a:p>
        </p:txBody>
      </p:sp>
    </p:spTree>
    <p:extLst>
      <p:ext uri="{BB962C8B-B14F-4D97-AF65-F5344CB8AC3E}">
        <p14:creationId xmlns:p14="http://schemas.microsoft.com/office/powerpoint/2010/main" val="16463710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Stacking</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9300" y="1803400"/>
            <a:ext cx="8140700" cy="3238500"/>
          </a:xfrm>
          <a:prstGeom prst="rect">
            <a:avLst/>
          </a:prstGeom>
        </p:spPr>
      </p:pic>
    </p:spTree>
    <p:extLst>
      <p:ext uri="{BB962C8B-B14F-4D97-AF65-F5344CB8AC3E}">
        <p14:creationId xmlns:p14="http://schemas.microsoft.com/office/powerpoint/2010/main" val="6698854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Stacking : may introduce Missing Values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0800" y="1917700"/>
            <a:ext cx="9550400" cy="3022600"/>
          </a:xfrm>
          <a:prstGeom prst="rect">
            <a:avLst/>
          </a:prstGeom>
        </p:spPr>
      </p:pic>
    </p:spTree>
    <p:extLst>
      <p:ext uri="{BB962C8B-B14F-4D97-AF65-F5344CB8AC3E}">
        <p14:creationId xmlns:p14="http://schemas.microsoft.com/office/powerpoint/2010/main" val="16556318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Stacking : may </a:t>
            </a:r>
            <a:r>
              <a:rPr lang="en-US" smtClean="0"/>
              <a:t>introduce Missing Values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6100" y="2006600"/>
            <a:ext cx="8547100" cy="2844800"/>
          </a:xfrm>
          <a:prstGeom prst="rect">
            <a:avLst/>
          </a:prstGeom>
        </p:spPr>
      </p:pic>
    </p:spTree>
    <p:extLst>
      <p:ext uri="{BB962C8B-B14F-4D97-AF65-F5344CB8AC3E}">
        <p14:creationId xmlns:p14="http://schemas.microsoft.com/office/powerpoint/2010/main" val="1749398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Stacking : may </a:t>
            </a:r>
            <a:r>
              <a:rPr lang="en-US" smtClean="0"/>
              <a:t>introduce Missing Values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4050" y="1894840"/>
            <a:ext cx="8686800" cy="3924300"/>
          </a:xfrm>
          <a:prstGeom prst="rect">
            <a:avLst/>
          </a:prstGeom>
        </p:spPr>
      </p:pic>
    </p:spTree>
    <p:extLst>
      <p:ext uri="{BB962C8B-B14F-4D97-AF65-F5344CB8AC3E}">
        <p14:creationId xmlns:p14="http://schemas.microsoft.com/office/powerpoint/2010/main" val="3091310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515" y="2765425"/>
            <a:ext cx="10515600" cy="1325563"/>
          </a:xfrm>
        </p:spPr>
        <p:txBody>
          <a:bodyPr/>
          <a:lstStyle/>
          <a:p>
            <a:r>
              <a:rPr lang="en-US" dirty="0" smtClean="0"/>
              <a:t>Open notebook: “lecture05.data.shaping”</a:t>
            </a:r>
            <a:endParaRPr lang="en-US" dirty="0"/>
          </a:p>
        </p:txBody>
      </p:sp>
    </p:spTree>
    <p:extLst>
      <p:ext uri="{BB962C8B-B14F-4D97-AF65-F5344CB8AC3E}">
        <p14:creationId xmlns:p14="http://schemas.microsoft.com/office/powerpoint/2010/main" val="38199274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a:p>
        </p:txBody>
      </p:sp>
      <p:sp>
        <p:nvSpPr>
          <p:cNvPr id="3" name="Content Placeholder 2"/>
          <p:cNvSpPr>
            <a:spLocks noGrp="1"/>
          </p:cNvSpPr>
          <p:nvPr>
            <p:ph idx="1"/>
          </p:nvPr>
        </p:nvSpPr>
        <p:spPr/>
        <p:txBody>
          <a:bodyPr>
            <a:normAutofit/>
          </a:bodyPr>
          <a:lstStyle/>
          <a:p>
            <a:r>
              <a:rPr lang="en-US" dirty="0"/>
              <a:t>Midterm</a:t>
            </a:r>
          </a:p>
          <a:p>
            <a:r>
              <a:rPr lang="en-US" dirty="0" smtClean="0"/>
              <a:t>Final </a:t>
            </a:r>
            <a:r>
              <a:rPr lang="en-US" dirty="0"/>
              <a:t>Project</a:t>
            </a:r>
          </a:p>
          <a:p>
            <a:r>
              <a:rPr lang="en-US" dirty="0" smtClean="0"/>
              <a:t>Data Shaping</a:t>
            </a:r>
          </a:p>
          <a:p>
            <a:pPr lvl="1"/>
            <a:r>
              <a:rPr lang="en-US" dirty="0"/>
              <a:t>Merge &amp; joins</a:t>
            </a:r>
          </a:p>
          <a:p>
            <a:pPr lvl="1"/>
            <a:r>
              <a:rPr lang="en-US" dirty="0" err="1"/>
              <a:t>Concat</a:t>
            </a:r>
            <a:endParaRPr lang="en-US" dirty="0"/>
          </a:p>
          <a:p>
            <a:pPr lvl="1"/>
            <a:r>
              <a:rPr lang="en-US" dirty="0" smtClean="0"/>
              <a:t>Clean</a:t>
            </a:r>
          </a:p>
          <a:p>
            <a:r>
              <a:rPr lang="en-US" b="1" dirty="0" smtClean="0"/>
              <a:t>Tableau</a:t>
            </a:r>
          </a:p>
          <a:p>
            <a:r>
              <a:rPr lang="en-US" dirty="0" err="1" smtClean="0"/>
              <a:t>Matplotlib</a:t>
            </a:r>
            <a:endParaRPr lang="en-US" dirty="0" smtClean="0"/>
          </a:p>
          <a:p>
            <a:endParaRPr lang="en-US" b="1" dirty="0"/>
          </a:p>
        </p:txBody>
      </p:sp>
    </p:spTree>
    <p:extLst>
      <p:ext uri="{BB962C8B-B14F-4D97-AF65-F5344CB8AC3E}">
        <p14:creationId xmlns:p14="http://schemas.microsoft.com/office/powerpoint/2010/main" val="211920942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3920" y="2399665"/>
            <a:ext cx="10515600" cy="1325563"/>
          </a:xfrm>
        </p:spPr>
        <p:txBody>
          <a:bodyPr/>
          <a:lstStyle/>
          <a:p>
            <a:pPr algn="ctr"/>
            <a:r>
              <a:rPr lang="en-US" dirty="0" smtClean="0"/>
              <a:t>Tableau</a:t>
            </a:r>
            <a:endParaRPr lang="en-US" dirty="0"/>
          </a:p>
        </p:txBody>
      </p:sp>
    </p:spTree>
    <p:extLst>
      <p:ext uri="{BB962C8B-B14F-4D97-AF65-F5344CB8AC3E}">
        <p14:creationId xmlns:p14="http://schemas.microsoft.com/office/powerpoint/2010/main" val="14529269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900" y="0"/>
            <a:ext cx="10986496" cy="6858000"/>
          </a:xfrm>
          <a:prstGeom prst="rect">
            <a:avLst/>
          </a:prstGeom>
        </p:spPr>
      </p:pic>
    </p:spTree>
    <p:extLst>
      <p:ext uri="{BB962C8B-B14F-4D97-AF65-F5344CB8AC3E}">
        <p14:creationId xmlns:p14="http://schemas.microsoft.com/office/powerpoint/2010/main" val="30600952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Student Tableau License</a:t>
            </a:r>
            <a:endParaRPr lang="en-US" dirty="0"/>
          </a:p>
        </p:txBody>
      </p:sp>
      <p:sp>
        <p:nvSpPr>
          <p:cNvPr id="3" name="Content Placeholder 2"/>
          <p:cNvSpPr>
            <a:spLocks noGrp="1"/>
          </p:cNvSpPr>
          <p:nvPr>
            <p:ph idx="1"/>
          </p:nvPr>
        </p:nvSpPr>
        <p:spPr>
          <a:xfrm>
            <a:off x="838200" y="3357563"/>
            <a:ext cx="10515600" cy="857250"/>
          </a:xfrm>
        </p:spPr>
        <p:txBody>
          <a:bodyPr>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4800" dirty="0" smtClean="0"/>
              <a:t>http://</a:t>
            </a:r>
            <a:r>
              <a:rPr lang="en-US" sz="4800" dirty="0" err="1" smtClean="0"/>
              <a:t>tableau.com</a:t>
            </a:r>
            <a:r>
              <a:rPr lang="en-US" sz="4800" dirty="0" smtClean="0"/>
              <a:t>/students</a:t>
            </a:r>
            <a:endParaRPr lang="en-US" sz="4800" dirty="0"/>
          </a:p>
        </p:txBody>
      </p:sp>
    </p:spTree>
    <p:extLst>
      <p:ext uri="{BB962C8B-B14F-4D97-AF65-F5344CB8AC3E}">
        <p14:creationId xmlns:p14="http://schemas.microsoft.com/office/powerpoint/2010/main" val="20262525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Ingestion</a:t>
            </a:r>
            <a:endParaRPr lang="en-US" dirty="0"/>
          </a:p>
        </p:txBody>
      </p:sp>
      <p:sp>
        <p:nvSpPr>
          <p:cNvPr id="3" name="Content Placeholder 2"/>
          <p:cNvSpPr>
            <a:spLocks noGrp="1"/>
          </p:cNvSpPr>
          <p:nvPr>
            <p:ph idx="1"/>
          </p:nvPr>
        </p:nvSpPr>
        <p:spPr/>
        <p:txBody>
          <a:bodyPr/>
          <a:lstStyle/>
          <a:p>
            <a:r>
              <a:rPr lang="en-US" dirty="0" smtClean="0"/>
              <a:t>Joins: inner, left, right, full</a:t>
            </a:r>
          </a:p>
          <a:p>
            <a:r>
              <a:rPr lang="en-US" dirty="0" smtClean="0"/>
              <a:t>Extract – Transform – Load (ETL)</a:t>
            </a:r>
          </a:p>
          <a:p>
            <a:r>
              <a:rPr lang="en-US" dirty="0" smtClean="0"/>
              <a:t>Field Transformation</a:t>
            </a:r>
          </a:p>
          <a:p>
            <a:r>
              <a:rPr lang="en-US" dirty="0" smtClean="0"/>
              <a:t>Live / Extract</a:t>
            </a:r>
          </a:p>
          <a:p>
            <a:r>
              <a:rPr lang="en-US" dirty="0" smtClean="0"/>
              <a:t>Filtering</a:t>
            </a:r>
          </a:p>
          <a:p>
            <a:r>
              <a:rPr lang="en-US" dirty="0" smtClean="0"/>
              <a:t>Large dataset &amp; role of Tableau</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8900" y="1825625"/>
            <a:ext cx="4914900" cy="787400"/>
          </a:xfrm>
          <a:prstGeom prst="rect">
            <a:avLst/>
          </a:prstGeom>
          <a:effectLst>
            <a:softEdge rad="25400"/>
          </a:effectLst>
        </p:spPr>
      </p:pic>
    </p:spTree>
    <p:extLst>
      <p:ext uri="{BB962C8B-B14F-4D97-AF65-F5344CB8AC3E}">
        <p14:creationId xmlns:p14="http://schemas.microsoft.com/office/powerpoint/2010/main" val="1868800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linds(horizontal)">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linds(horizontal)">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blinds(horizontal)">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blinds(horizontal)">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blinds(horizontal)">
                                      <p:cBhvr>
                                        <p:cTn id="3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Midterm – 2 parts</a:t>
            </a:r>
            <a:endParaRPr lang="en-US" dirty="0"/>
          </a:p>
        </p:txBody>
      </p:sp>
      <p:sp>
        <p:nvSpPr>
          <p:cNvPr id="3" name="Content Placeholder 2"/>
          <p:cNvSpPr>
            <a:spLocks noGrp="1"/>
          </p:cNvSpPr>
          <p:nvPr>
            <p:ph idx="1"/>
          </p:nvPr>
        </p:nvSpPr>
        <p:spPr/>
        <p:txBody>
          <a:bodyPr/>
          <a:lstStyle/>
          <a:p>
            <a:r>
              <a:rPr lang="en-US" dirty="0" smtClean="0"/>
              <a:t>In-class (20 questions, 1 hour)</a:t>
            </a:r>
          </a:p>
          <a:p>
            <a:r>
              <a:rPr lang="en-US" dirty="0" smtClean="0"/>
              <a:t>Take-home (1 dataset)</a:t>
            </a:r>
          </a:p>
          <a:p>
            <a:pPr lvl="1"/>
            <a:r>
              <a:rPr lang="en-US" dirty="0" smtClean="0"/>
              <a:t>Will be in Camino by Sunday</a:t>
            </a:r>
          </a:p>
          <a:p>
            <a:pPr lvl="1"/>
            <a:r>
              <a:rPr lang="en-US" dirty="0" smtClean="0"/>
              <a:t>Due date next Saturday</a:t>
            </a:r>
            <a:br>
              <a:rPr lang="en-US" dirty="0" smtClean="0"/>
            </a:br>
            <a:r>
              <a:rPr lang="en-US" dirty="0" smtClean="0"/>
              <a:t/>
            </a:r>
            <a:br>
              <a:rPr lang="en-US" dirty="0" smtClean="0"/>
            </a:br>
            <a:r>
              <a:rPr lang="en-US" dirty="0" smtClean="0"/>
              <a:t/>
            </a:r>
            <a:br>
              <a:rPr lang="en-US" dirty="0" smtClean="0"/>
            </a:br>
            <a:endParaRPr lang="en-US" dirty="0" smtClean="0"/>
          </a:p>
        </p:txBody>
      </p:sp>
    </p:spTree>
    <p:extLst>
      <p:ext uri="{BB962C8B-B14F-4D97-AF65-F5344CB8AC3E}">
        <p14:creationId xmlns:p14="http://schemas.microsoft.com/office/powerpoint/2010/main" val="23226929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Dimensions &amp; Measures</a:t>
            </a:r>
            <a:endParaRPr lang="en-US" dirty="0"/>
          </a:p>
        </p:txBody>
      </p:sp>
      <p:sp>
        <p:nvSpPr>
          <p:cNvPr id="3" name="Content Placeholder 2"/>
          <p:cNvSpPr>
            <a:spLocks noGrp="1"/>
          </p:cNvSpPr>
          <p:nvPr>
            <p:ph idx="1"/>
          </p:nvPr>
        </p:nvSpPr>
        <p:spPr>
          <a:xfrm>
            <a:off x="838200" y="1825625"/>
            <a:ext cx="4917141" cy="4351338"/>
          </a:xfrm>
        </p:spPr>
        <p:txBody>
          <a:bodyPr/>
          <a:lstStyle/>
          <a:p>
            <a:r>
              <a:rPr lang="en-US" dirty="0" smtClean="0"/>
              <a:t>Dimensions : categorical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a:p>
            <a:r>
              <a:rPr lang="en-US" dirty="0" smtClean="0"/>
              <a:t>Measures : numerical</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0575" y="1690688"/>
            <a:ext cx="2552700" cy="34925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9900" y="3766802"/>
            <a:ext cx="2540000" cy="2324100"/>
          </a:xfrm>
          <a:prstGeom prst="rect">
            <a:avLst/>
          </a:prstGeom>
        </p:spPr>
      </p:pic>
    </p:spTree>
    <p:extLst>
      <p:ext uri="{BB962C8B-B14F-4D97-AF65-F5344CB8AC3E}">
        <p14:creationId xmlns:p14="http://schemas.microsoft.com/office/powerpoint/2010/main" val="1975968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linds(horizontal)">
                                      <p:cBhvr>
                                        <p:cTn id="15" dur="500"/>
                                        <p:tgtEl>
                                          <p:spTgt spid="3">
                                            <p:txEl>
                                              <p:pRg st="1" end="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linds(horizontal)">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Rows &amp; Columns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27763" y="2245065"/>
            <a:ext cx="3119665" cy="3476642"/>
          </a:xfrm>
        </p:spPr>
      </p:pic>
    </p:spTree>
    <p:extLst>
      <p:ext uri="{BB962C8B-B14F-4D97-AF65-F5344CB8AC3E}">
        <p14:creationId xmlns:p14="http://schemas.microsoft.com/office/powerpoint/2010/main" val="141633625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4757" y="2307771"/>
            <a:ext cx="2919186" cy="2881999"/>
          </a:xfrm>
          <a:prstGeom prst="rect">
            <a:avLst/>
          </a:prstGeom>
        </p:spPr>
      </p:pic>
    </p:spTree>
    <p:extLst>
      <p:ext uri="{BB962C8B-B14F-4D97-AF65-F5344CB8AC3E}">
        <p14:creationId xmlns:p14="http://schemas.microsoft.com/office/powerpoint/2010/main" val="165471124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Multi-level Analysis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5756" y="1534886"/>
            <a:ext cx="6101443" cy="5063888"/>
          </a:xfrm>
          <a:prstGeom prst="rect">
            <a:avLst/>
          </a:prstGeom>
        </p:spPr>
      </p:pic>
    </p:spTree>
    <p:extLst>
      <p:ext uri="{BB962C8B-B14F-4D97-AF65-F5344CB8AC3E}">
        <p14:creationId xmlns:p14="http://schemas.microsoft.com/office/powerpoint/2010/main" val="81864925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Exercise</a:t>
            </a:r>
            <a:endParaRPr lang="en-US" dirty="0"/>
          </a:p>
        </p:txBody>
      </p:sp>
      <p:sp>
        <p:nvSpPr>
          <p:cNvPr id="3" name="Content Placeholder 2"/>
          <p:cNvSpPr>
            <a:spLocks noGrp="1"/>
          </p:cNvSpPr>
          <p:nvPr>
            <p:ph idx="1"/>
          </p:nvPr>
        </p:nvSpPr>
        <p:spPr/>
        <p:txBody>
          <a:bodyPr/>
          <a:lstStyle/>
          <a:p>
            <a:r>
              <a:rPr lang="en-US" dirty="0" smtClean="0"/>
              <a:t>Load the “</a:t>
            </a:r>
            <a:r>
              <a:rPr lang="en-US" dirty="0" err="1" smtClean="0"/>
              <a:t>global_superstore.xls</a:t>
            </a:r>
            <a:r>
              <a:rPr lang="en-US" dirty="0" smtClean="0"/>
              <a:t>” dataset into Tableau</a:t>
            </a:r>
          </a:p>
          <a:p>
            <a:r>
              <a:rPr lang="en-US" dirty="0" smtClean="0"/>
              <a:t>Answer the following questions:</a:t>
            </a:r>
          </a:p>
          <a:p>
            <a:pPr marL="914400" lvl="1" indent="-457200">
              <a:buFont typeface="+mj-lt"/>
              <a:buAutoNum type="arabicPeriod"/>
            </a:pPr>
            <a:r>
              <a:rPr lang="en-US" dirty="0" smtClean="0"/>
              <a:t>Which region has the highest sales? </a:t>
            </a:r>
          </a:p>
          <a:p>
            <a:pPr marL="914400" lvl="1" indent="-457200">
              <a:buFont typeface="+mj-lt"/>
              <a:buAutoNum type="arabicPeriod"/>
            </a:pPr>
            <a:r>
              <a:rPr lang="en-US" dirty="0" smtClean="0"/>
              <a:t>For (1), which product segment for that region has the highest sales?</a:t>
            </a:r>
          </a:p>
          <a:p>
            <a:pPr marL="914400" lvl="1" indent="-457200">
              <a:buFont typeface="+mj-lt"/>
              <a:buAutoNum type="arabicPeriod"/>
            </a:pPr>
            <a:r>
              <a:rPr lang="en-US" dirty="0" smtClean="0"/>
              <a:t>Regardless of region, which product segment in a given region has the highest sales?	</a:t>
            </a:r>
          </a:p>
          <a:p>
            <a:r>
              <a:rPr lang="en-US" smtClean="0"/>
              <a:t>Take 15 </a:t>
            </a:r>
            <a:r>
              <a:rPr lang="en-US" dirty="0" smtClean="0"/>
              <a:t>min in your group to decide on extracting </a:t>
            </a:r>
            <a:r>
              <a:rPr lang="en-US" smtClean="0"/>
              <a:t>an interesting insight from this dataset to present to the class.</a:t>
            </a:r>
            <a:endParaRPr lang="en-US" dirty="0"/>
          </a:p>
        </p:txBody>
      </p:sp>
    </p:spTree>
    <p:extLst>
      <p:ext uri="{BB962C8B-B14F-4D97-AF65-F5344CB8AC3E}">
        <p14:creationId xmlns:p14="http://schemas.microsoft.com/office/powerpoint/2010/main" val="11035287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a:p>
        </p:txBody>
      </p:sp>
      <p:sp>
        <p:nvSpPr>
          <p:cNvPr id="3" name="Content Placeholder 2"/>
          <p:cNvSpPr>
            <a:spLocks noGrp="1"/>
          </p:cNvSpPr>
          <p:nvPr>
            <p:ph idx="1"/>
          </p:nvPr>
        </p:nvSpPr>
        <p:spPr/>
        <p:txBody>
          <a:bodyPr>
            <a:normAutofit/>
          </a:bodyPr>
          <a:lstStyle/>
          <a:p>
            <a:r>
              <a:rPr lang="en-US"/>
              <a:t>Midterm</a:t>
            </a:r>
          </a:p>
          <a:p>
            <a:r>
              <a:rPr lang="en-US" smtClean="0"/>
              <a:t>Final </a:t>
            </a:r>
            <a:r>
              <a:rPr lang="en-US" dirty="0"/>
              <a:t>Project</a:t>
            </a:r>
          </a:p>
          <a:p>
            <a:r>
              <a:rPr lang="en-US" dirty="0" smtClean="0"/>
              <a:t>Data Shaping</a:t>
            </a:r>
          </a:p>
          <a:p>
            <a:pPr lvl="1"/>
            <a:r>
              <a:rPr lang="en-US" dirty="0"/>
              <a:t>Merge &amp; joins</a:t>
            </a:r>
          </a:p>
          <a:p>
            <a:pPr lvl="1"/>
            <a:r>
              <a:rPr lang="en-US" dirty="0" err="1"/>
              <a:t>Concat</a:t>
            </a:r>
            <a:endParaRPr lang="en-US" dirty="0"/>
          </a:p>
          <a:p>
            <a:pPr lvl="1"/>
            <a:r>
              <a:rPr lang="en-US" dirty="0" smtClean="0"/>
              <a:t>Clean</a:t>
            </a:r>
          </a:p>
          <a:p>
            <a:r>
              <a:rPr lang="en-US" dirty="0" smtClean="0"/>
              <a:t>Tableau</a:t>
            </a:r>
          </a:p>
          <a:p>
            <a:r>
              <a:rPr lang="en-US" b="1" dirty="0" err="1" smtClean="0"/>
              <a:t>Matplotlib</a:t>
            </a:r>
            <a:endParaRPr lang="en-US" b="1" dirty="0" smtClean="0"/>
          </a:p>
          <a:p>
            <a:endParaRPr lang="en-US" b="1" dirty="0"/>
          </a:p>
        </p:txBody>
      </p:sp>
    </p:spTree>
    <p:extLst>
      <p:ext uri="{BB962C8B-B14F-4D97-AF65-F5344CB8AC3E}">
        <p14:creationId xmlns:p14="http://schemas.microsoft.com/office/powerpoint/2010/main" val="153648686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2490" y="2491105"/>
            <a:ext cx="10515600" cy="1325563"/>
          </a:xfrm>
        </p:spPr>
        <p:txBody>
          <a:bodyPr/>
          <a:lstStyle/>
          <a:p>
            <a:pPr algn="ctr"/>
            <a:r>
              <a:rPr lang="en-US" dirty="0" err="1" smtClean="0"/>
              <a:t>Matplotlib</a:t>
            </a:r>
            <a:endParaRPr lang="en-US" dirty="0"/>
          </a:p>
        </p:txBody>
      </p:sp>
    </p:spTree>
    <p:extLst>
      <p:ext uri="{BB962C8B-B14F-4D97-AF65-F5344CB8AC3E}">
        <p14:creationId xmlns:p14="http://schemas.microsoft.com/office/powerpoint/2010/main" val="188843783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Matplotlib</a:t>
            </a:r>
            <a:r>
              <a:rPr lang="en-US" dirty="0" smtClean="0"/>
              <a:t>	</a:t>
            </a:r>
            <a:endParaRPr lang="en-US" dirty="0"/>
          </a:p>
        </p:txBody>
      </p:sp>
      <p:sp>
        <p:nvSpPr>
          <p:cNvPr id="3" name="Content Placeholder 2"/>
          <p:cNvSpPr>
            <a:spLocks noGrp="1"/>
          </p:cNvSpPr>
          <p:nvPr>
            <p:ph idx="1"/>
          </p:nvPr>
        </p:nvSpPr>
        <p:spPr/>
        <p:txBody>
          <a:bodyPr/>
          <a:lstStyle/>
          <a:p>
            <a:r>
              <a:rPr lang="en-US" altLang="zh-TW" b="1" dirty="0" err="1" smtClean="0"/>
              <a:t>Matplotlib</a:t>
            </a:r>
            <a:r>
              <a:rPr lang="en-US" altLang="zh-TW" dirty="0" smtClean="0"/>
              <a:t> is a python 2D plotting library which produces publication quality figures in a variety of hardcopy formats and interactive environments across platforms.</a:t>
            </a:r>
          </a:p>
          <a:p>
            <a:r>
              <a:rPr lang="en-US" altLang="zh-TW" b="1" dirty="0" err="1" smtClean="0"/>
              <a:t>Matplotlib</a:t>
            </a:r>
            <a:r>
              <a:rPr lang="en-US" altLang="zh-TW" dirty="0" smtClean="0"/>
              <a:t> is the whole package; </a:t>
            </a:r>
            <a:r>
              <a:rPr lang="en-US" altLang="zh-TW" b="1" dirty="0" err="1" smtClean="0"/>
              <a:t>pylab</a:t>
            </a:r>
            <a:r>
              <a:rPr lang="en-US" altLang="zh-TW" dirty="0" smtClean="0"/>
              <a:t> is a module in </a:t>
            </a:r>
            <a:r>
              <a:rPr lang="en-US" altLang="zh-TW" dirty="0" err="1" smtClean="0"/>
              <a:t>matplotlib</a:t>
            </a:r>
            <a:r>
              <a:rPr lang="en-US" altLang="zh-TW" dirty="0" smtClean="0"/>
              <a:t> that gets installed alongside </a:t>
            </a:r>
            <a:r>
              <a:rPr lang="en-US" altLang="zh-TW" dirty="0" err="1" smtClean="0"/>
              <a:t>matplotlib</a:t>
            </a:r>
            <a:r>
              <a:rPr lang="en-US" altLang="zh-TW" dirty="0" smtClean="0"/>
              <a:t>; and </a:t>
            </a:r>
            <a:r>
              <a:rPr lang="en-US" altLang="zh-TW" b="1" dirty="0" err="1" smtClean="0"/>
              <a:t>matplotlib.pyplot</a:t>
            </a:r>
            <a:r>
              <a:rPr lang="en-US" altLang="zh-TW" dirty="0" smtClean="0"/>
              <a:t> is a module in </a:t>
            </a:r>
            <a:r>
              <a:rPr lang="en-US" altLang="zh-TW" dirty="0" err="1" smtClean="0"/>
              <a:t>matplotlib</a:t>
            </a:r>
            <a:endParaRPr lang="en-US" altLang="zh-TW" dirty="0" smtClean="0"/>
          </a:p>
          <a:p>
            <a:r>
              <a:rPr lang="en-US" altLang="zh-TW" b="1" dirty="0" err="1" smtClean="0"/>
              <a:t>Pyplot</a:t>
            </a:r>
            <a:r>
              <a:rPr lang="en-US" altLang="zh-TW" dirty="0" smtClean="0"/>
              <a:t> provides the state-machine interface to the underlying plotting library in </a:t>
            </a:r>
            <a:r>
              <a:rPr lang="en-US" altLang="zh-TW" dirty="0" err="1" smtClean="0"/>
              <a:t>matplotlib</a:t>
            </a:r>
            <a:r>
              <a:rPr lang="en-US" altLang="zh-TW" dirty="0" smtClean="0"/>
              <a:t>. </a:t>
            </a:r>
          </a:p>
        </p:txBody>
      </p:sp>
    </p:spTree>
    <p:extLst>
      <p:ext uri="{BB962C8B-B14F-4D97-AF65-F5344CB8AC3E}">
        <p14:creationId xmlns:p14="http://schemas.microsoft.com/office/powerpoint/2010/main" val="131384021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Subplot</a:t>
            </a:r>
            <a:endParaRPr lang="en-US" dirty="0"/>
          </a:p>
        </p:txBody>
      </p:sp>
      <p:sp>
        <p:nvSpPr>
          <p:cNvPr id="3" name="Content Placeholder 2"/>
          <p:cNvSpPr>
            <a:spLocks noGrp="1"/>
          </p:cNvSpPr>
          <p:nvPr>
            <p:ph idx="1"/>
          </p:nvPr>
        </p:nvSpPr>
        <p:spPr/>
        <p:txBody>
          <a:bodyPr/>
          <a:lstStyle/>
          <a:p>
            <a:r>
              <a:rPr lang="en-US" dirty="0" smtClean="0"/>
              <a:t>Subplot divides the current figure into rectangular panes that are numbered row wise.</a:t>
            </a:r>
          </a:p>
          <a:p>
            <a:r>
              <a:rPr lang="en-US" dirty="0" smtClean="0"/>
              <a:t>Each pane contains an axes object. Subsequent plots are output to the current pane.</a:t>
            </a:r>
          </a:p>
        </p:txBody>
      </p:sp>
    </p:spTree>
    <p:extLst>
      <p:ext uri="{BB962C8B-B14F-4D97-AF65-F5344CB8AC3E}">
        <p14:creationId xmlns:p14="http://schemas.microsoft.com/office/powerpoint/2010/main" val="128568547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Subplot grid 2X1</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8391" y="2052638"/>
            <a:ext cx="4776993" cy="4195762"/>
          </a:xfrm>
        </p:spPr>
      </p:pic>
    </p:spTree>
    <p:extLst>
      <p:ext uri="{BB962C8B-B14F-4D97-AF65-F5344CB8AC3E}">
        <p14:creationId xmlns:p14="http://schemas.microsoft.com/office/powerpoint/2010/main" val="5352717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a:p>
        </p:txBody>
      </p:sp>
      <p:sp>
        <p:nvSpPr>
          <p:cNvPr id="3" name="Content Placeholder 2"/>
          <p:cNvSpPr>
            <a:spLocks noGrp="1"/>
          </p:cNvSpPr>
          <p:nvPr>
            <p:ph idx="1"/>
          </p:nvPr>
        </p:nvSpPr>
        <p:spPr/>
        <p:txBody>
          <a:bodyPr>
            <a:normAutofit/>
          </a:bodyPr>
          <a:lstStyle/>
          <a:p>
            <a:r>
              <a:rPr lang="en-US" dirty="0"/>
              <a:t>Midterm</a:t>
            </a:r>
          </a:p>
          <a:p>
            <a:r>
              <a:rPr lang="en-US" b="1" dirty="0" smtClean="0"/>
              <a:t>Final </a:t>
            </a:r>
            <a:r>
              <a:rPr lang="en-US" b="1" dirty="0"/>
              <a:t>Project</a:t>
            </a:r>
          </a:p>
          <a:p>
            <a:r>
              <a:rPr lang="en-US" dirty="0" smtClean="0"/>
              <a:t>Data Shaping</a:t>
            </a:r>
          </a:p>
          <a:p>
            <a:pPr lvl="1"/>
            <a:r>
              <a:rPr lang="en-US" dirty="0"/>
              <a:t>Merge &amp; joins</a:t>
            </a:r>
          </a:p>
          <a:p>
            <a:pPr lvl="1"/>
            <a:r>
              <a:rPr lang="en-US" dirty="0" err="1"/>
              <a:t>Concat</a:t>
            </a:r>
            <a:endParaRPr lang="en-US" dirty="0"/>
          </a:p>
          <a:p>
            <a:pPr lvl="1"/>
            <a:r>
              <a:rPr lang="en-US" dirty="0" smtClean="0"/>
              <a:t>Clean</a:t>
            </a:r>
          </a:p>
          <a:p>
            <a:r>
              <a:rPr lang="en-US" dirty="0" smtClean="0"/>
              <a:t>Tableau</a:t>
            </a:r>
          </a:p>
          <a:p>
            <a:r>
              <a:rPr lang="en-US" dirty="0" err="1" smtClean="0"/>
              <a:t>Matplotlib</a:t>
            </a:r>
            <a:endParaRPr lang="en-US" dirty="0" smtClean="0"/>
          </a:p>
          <a:p>
            <a:endParaRPr lang="en-US" b="1" dirty="0"/>
          </a:p>
        </p:txBody>
      </p:sp>
    </p:spTree>
    <p:extLst>
      <p:ext uri="{BB962C8B-B14F-4D97-AF65-F5344CB8AC3E}">
        <p14:creationId xmlns:p14="http://schemas.microsoft.com/office/powerpoint/2010/main" val="28935507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Subplot grid 2x2</a:t>
            </a:r>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2932" y="2052638"/>
            <a:ext cx="4767911" cy="4195762"/>
          </a:xfrm>
        </p:spPr>
      </p:pic>
    </p:spTree>
    <p:extLst>
      <p:ext uri="{BB962C8B-B14F-4D97-AF65-F5344CB8AC3E}">
        <p14:creationId xmlns:p14="http://schemas.microsoft.com/office/powerpoint/2010/main" val="50397724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Matplotlib</a:t>
            </a:r>
            <a:r>
              <a:rPr lang="en-US" dirty="0" smtClean="0"/>
              <a:t> Gallery</a:t>
            </a:r>
            <a:endParaRPr lang="en-US" dirty="0"/>
          </a:p>
        </p:txBody>
      </p:sp>
      <p:sp>
        <p:nvSpPr>
          <p:cNvPr id="3" name="Content Placeholder 2"/>
          <p:cNvSpPr>
            <a:spLocks noGrp="1"/>
          </p:cNvSpPr>
          <p:nvPr>
            <p:ph idx="1"/>
          </p:nvPr>
        </p:nvSpPr>
        <p:spPr>
          <a:xfrm>
            <a:off x="838200" y="2986087"/>
            <a:ext cx="10515600" cy="1143001"/>
          </a:xfrm>
        </p:spPr>
        <p:txBody>
          <a:bodyPr>
            <a:normAutofit/>
          </a:bodyPr>
          <a:lstStyle/>
          <a:p>
            <a:pPr marL="0" lvl="0" indent="0">
              <a:lnSpc>
                <a:spcPct val="100000"/>
              </a:lnSpc>
              <a:spcBef>
                <a:spcPts val="0"/>
              </a:spcBef>
              <a:buNone/>
            </a:pPr>
            <a:r>
              <a:rPr lang="en-US" sz="4200" dirty="0" smtClean="0"/>
              <a:t>http://</a:t>
            </a:r>
            <a:r>
              <a:rPr lang="en-US" sz="4200" dirty="0" err="1" smtClean="0"/>
              <a:t>matplotlib.org</a:t>
            </a:r>
            <a:r>
              <a:rPr lang="en-US" sz="4200" dirty="0" smtClean="0"/>
              <a:t>/examples/</a:t>
            </a:r>
            <a:r>
              <a:rPr lang="en-US" sz="4200" dirty="0" err="1" smtClean="0"/>
              <a:t>index.html</a:t>
            </a:r>
            <a:endParaRPr lang="en-US" sz="4200" dirty="0"/>
          </a:p>
        </p:txBody>
      </p:sp>
    </p:spTree>
    <p:extLst>
      <p:ext uri="{BB962C8B-B14F-4D97-AF65-F5344CB8AC3E}">
        <p14:creationId xmlns:p14="http://schemas.microsoft.com/office/powerpoint/2010/main" val="6700865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final project : guidelines</a:t>
            </a:r>
            <a:endParaRPr lang="en-US" dirty="0"/>
          </a:p>
        </p:txBody>
      </p:sp>
      <p:sp>
        <p:nvSpPr>
          <p:cNvPr id="3" name="Content Placeholder 2"/>
          <p:cNvSpPr>
            <a:spLocks noGrp="1"/>
          </p:cNvSpPr>
          <p:nvPr>
            <p:ph idx="1"/>
          </p:nvPr>
        </p:nvSpPr>
        <p:spPr/>
        <p:txBody>
          <a:bodyPr/>
          <a:lstStyle/>
          <a:p>
            <a:r>
              <a:rPr lang="en-US" dirty="0" smtClean="0"/>
              <a:t>Goal: </a:t>
            </a:r>
            <a:r>
              <a:rPr lang="en-US" b="1" dirty="0" smtClean="0"/>
              <a:t>apply</a:t>
            </a:r>
            <a:r>
              <a:rPr lang="en-US" dirty="0" smtClean="0"/>
              <a:t> what you have learned in this class to a realistic data science challenge + exercise your creativity + have fun!</a:t>
            </a:r>
          </a:p>
          <a:p>
            <a:r>
              <a:rPr lang="en-US" dirty="0" smtClean="0"/>
              <a:t>This is meant to be a significant </a:t>
            </a:r>
            <a:r>
              <a:rPr lang="en-US" b="1" dirty="0" smtClean="0"/>
              <a:t>individual effort </a:t>
            </a:r>
            <a:r>
              <a:rPr lang="en-US" dirty="0" smtClean="0"/>
              <a:t>to learn by practicing what you are learning to a real-world data science problem.</a:t>
            </a:r>
          </a:p>
          <a:p>
            <a:r>
              <a:rPr lang="en-US" dirty="0" smtClean="0"/>
              <a:t>The </a:t>
            </a:r>
            <a:r>
              <a:rPr lang="en-US" b="1" dirty="0" err="1" smtClean="0"/>
              <a:t>writeup</a:t>
            </a:r>
            <a:r>
              <a:rPr lang="en-US" dirty="0" smtClean="0"/>
              <a:t> of your final project is in the form of a </a:t>
            </a:r>
            <a:r>
              <a:rPr lang="en-US" dirty="0" err="1" smtClean="0"/>
              <a:t>Jupyter</a:t>
            </a:r>
            <a:r>
              <a:rPr lang="en-US" dirty="0" smtClean="0"/>
              <a:t> notebook and associated data – to be uploaded to the final project assignment in Camino.</a:t>
            </a:r>
          </a:p>
          <a:p>
            <a:r>
              <a:rPr lang="en-US" dirty="0" smtClean="0"/>
              <a:t>You are to submit your final notebook by September 3 @ 11:59pm.</a:t>
            </a:r>
          </a:p>
          <a:p>
            <a:endParaRPr lang="en-US" dirty="0"/>
          </a:p>
        </p:txBody>
      </p:sp>
    </p:spTree>
    <p:extLst>
      <p:ext uri="{BB962C8B-B14F-4D97-AF65-F5344CB8AC3E}">
        <p14:creationId xmlns:p14="http://schemas.microsoft.com/office/powerpoint/2010/main" val="1287835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final project : topic selection</a:t>
            </a:r>
            <a:endParaRPr lang="en-US" dirty="0"/>
          </a:p>
        </p:txBody>
      </p:sp>
      <p:sp>
        <p:nvSpPr>
          <p:cNvPr id="3" name="Content Placeholder 2"/>
          <p:cNvSpPr>
            <a:spLocks noGrp="1"/>
          </p:cNvSpPr>
          <p:nvPr>
            <p:ph idx="1"/>
          </p:nvPr>
        </p:nvSpPr>
        <p:spPr/>
        <p:txBody>
          <a:bodyPr/>
          <a:lstStyle/>
          <a:p>
            <a:r>
              <a:rPr lang="en-US" dirty="0" smtClean="0"/>
              <a:t>Goal: </a:t>
            </a:r>
            <a:r>
              <a:rPr lang="en-US" b="1" dirty="0" smtClean="0"/>
              <a:t>apply</a:t>
            </a:r>
            <a:r>
              <a:rPr lang="en-US" dirty="0" smtClean="0"/>
              <a:t> what you have learned in this class to a realistic data science challenge + exercise your creativity + have fun!</a:t>
            </a:r>
          </a:p>
          <a:p>
            <a:r>
              <a:rPr lang="en-US" dirty="0" smtClean="0"/>
              <a:t>You can choose any ”significant” data set via downloadable sites, APIs, or use any of the datasets from the class.</a:t>
            </a:r>
          </a:p>
          <a:p>
            <a:r>
              <a:rPr lang="en-US" dirty="0" smtClean="0"/>
              <a:t>You need to propose an interesting data insight investigation that you would like to explore, analyze the data, visualize the data, and finally write up your conclusion on what insights you have reached.</a:t>
            </a:r>
          </a:p>
          <a:p>
            <a:r>
              <a:rPr lang="en-US" dirty="0" smtClean="0"/>
              <a:t>Grading of your final project will be based on the following rubric.</a:t>
            </a:r>
          </a:p>
          <a:p>
            <a:endParaRPr lang="en-US" dirty="0"/>
          </a:p>
        </p:txBody>
      </p:sp>
    </p:spTree>
    <p:extLst>
      <p:ext uri="{BB962C8B-B14F-4D97-AF65-F5344CB8AC3E}">
        <p14:creationId xmlns:p14="http://schemas.microsoft.com/office/powerpoint/2010/main" val="171049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final project : grading rubric</a:t>
            </a:r>
            <a:endParaRPr lang="en-US" dirty="0"/>
          </a:p>
        </p:txBody>
      </p:sp>
      <p:graphicFrame>
        <p:nvGraphicFramePr>
          <p:cNvPr id="4" name="Content Placeholder 3"/>
          <p:cNvGraphicFramePr>
            <a:graphicFrameLocks noGrp="1"/>
          </p:cNvGraphicFramePr>
          <p:nvPr>
            <p:ph idx="1"/>
            <p:extLst/>
          </p:nvPr>
        </p:nvGraphicFramePr>
        <p:xfrm>
          <a:off x="838200" y="1825625"/>
          <a:ext cx="10515600" cy="3205480"/>
        </p:xfrm>
        <a:graphic>
          <a:graphicData uri="http://schemas.openxmlformats.org/drawingml/2006/table">
            <a:tbl>
              <a:tblPr firstRow="1" bandRow="1">
                <a:tableStyleId>{7E9639D4-E3E2-4D34-9284-5A2195B3D0D7}</a:tableStyleId>
              </a:tblPr>
              <a:tblGrid>
                <a:gridCol w="1969546"/>
                <a:gridCol w="5040854"/>
                <a:gridCol w="3505200"/>
              </a:tblGrid>
              <a:tr h="370840">
                <a:tc>
                  <a:txBody>
                    <a:bodyPr/>
                    <a:lstStyle/>
                    <a:p>
                      <a:r>
                        <a:rPr lang="en-US" dirty="0" smtClean="0"/>
                        <a:t>Area</a:t>
                      </a:r>
                      <a:endParaRPr lang="en-US" dirty="0"/>
                    </a:p>
                  </a:txBody>
                  <a:tcPr/>
                </a:tc>
                <a:tc>
                  <a:txBody>
                    <a:bodyPr/>
                    <a:lstStyle/>
                    <a:p>
                      <a:r>
                        <a:rPr lang="en-US" dirty="0" smtClean="0"/>
                        <a:t>Details</a:t>
                      </a:r>
                      <a:endParaRPr lang="en-US" dirty="0"/>
                    </a:p>
                  </a:txBody>
                  <a:tcPr/>
                </a:tc>
                <a:tc>
                  <a:txBody>
                    <a:bodyPr/>
                    <a:lstStyle/>
                    <a:p>
                      <a:r>
                        <a:rPr lang="en-US" dirty="0" smtClean="0"/>
                        <a:t>Grading %</a:t>
                      </a:r>
                      <a:endParaRPr lang="en-US" dirty="0"/>
                    </a:p>
                  </a:txBody>
                  <a:tcPr/>
                </a:tc>
              </a:tr>
              <a:tr h="370840">
                <a:tc>
                  <a:txBody>
                    <a:bodyPr/>
                    <a:lstStyle/>
                    <a:p>
                      <a:r>
                        <a:rPr lang="en-US" dirty="0" smtClean="0"/>
                        <a:t>Topic</a:t>
                      </a:r>
                      <a:r>
                        <a:rPr lang="en-US" baseline="0" dirty="0" smtClean="0"/>
                        <a:t> Selection</a:t>
                      </a:r>
                      <a:endParaRPr lang="en-US" dirty="0"/>
                    </a:p>
                  </a:txBody>
                  <a:tcPr/>
                </a:tc>
                <a:tc>
                  <a:txBody>
                    <a:bodyPr/>
                    <a:lstStyle/>
                    <a:p>
                      <a:r>
                        <a:rPr lang="en-US" dirty="0" smtClean="0"/>
                        <a:t>Did you create a reasonably</a:t>
                      </a:r>
                      <a:r>
                        <a:rPr lang="en-US" baseline="0" dirty="0" smtClean="0"/>
                        <a:t> interesting data insight</a:t>
                      </a:r>
                      <a:r>
                        <a:rPr lang="en-US" dirty="0" smtClean="0"/>
                        <a:t> hypothesis for your investigation?</a:t>
                      </a:r>
                      <a:endParaRPr lang="en-US" dirty="0"/>
                    </a:p>
                  </a:txBody>
                  <a:tcPr/>
                </a:tc>
                <a:tc>
                  <a:txBody>
                    <a:bodyPr/>
                    <a:lstStyle/>
                    <a:p>
                      <a:r>
                        <a:rPr lang="en-US" dirty="0" smtClean="0"/>
                        <a:t>10%</a:t>
                      </a:r>
                      <a:endParaRPr lang="en-US" dirty="0"/>
                    </a:p>
                  </a:txBody>
                  <a:tcPr/>
                </a:tc>
              </a:tr>
              <a:tr h="370840">
                <a:tc>
                  <a:txBody>
                    <a:bodyPr/>
                    <a:lstStyle/>
                    <a:p>
                      <a:r>
                        <a:rPr lang="en-US" dirty="0" smtClean="0"/>
                        <a:t>Packaging</a:t>
                      </a:r>
                      <a:endParaRPr lang="en-US" dirty="0"/>
                    </a:p>
                  </a:txBody>
                  <a:tcPr/>
                </a:tc>
                <a:tc>
                  <a:txBody>
                    <a:bodyPr/>
                    <a:lstStyle/>
                    <a:p>
                      <a:r>
                        <a:rPr lang="en-US" dirty="0" smtClean="0"/>
                        <a:t>Did</a:t>
                      </a:r>
                      <a:r>
                        <a:rPr lang="en-US" baseline="0" dirty="0" smtClean="0"/>
                        <a:t> you create a </a:t>
                      </a:r>
                      <a:r>
                        <a:rPr lang="en-US" baseline="0" dirty="0" err="1" smtClean="0"/>
                        <a:t>Jupyter</a:t>
                      </a:r>
                      <a:r>
                        <a:rPr lang="en-US" baseline="0" dirty="0" smtClean="0"/>
                        <a:t> project packaging that looks professional and understandable?</a:t>
                      </a:r>
                      <a:endParaRPr lang="en-US" dirty="0"/>
                    </a:p>
                  </a:txBody>
                  <a:tcPr/>
                </a:tc>
                <a:tc>
                  <a:txBody>
                    <a:bodyPr/>
                    <a:lstStyle/>
                    <a:p>
                      <a:r>
                        <a:rPr lang="en-US" dirty="0" smtClean="0"/>
                        <a:t>10%</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Analysis</a:t>
                      </a:r>
                      <a:r>
                        <a:rPr lang="en-US" baseline="0" dirty="0" smtClean="0"/>
                        <a:t> Competence</a:t>
                      </a:r>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Does your notebook show competence</a:t>
                      </a:r>
                      <a:r>
                        <a:rPr lang="en-US" baseline="0" dirty="0" smtClean="0"/>
                        <a:t> in using the data science tools we learned in class?</a:t>
                      </a:r>
                      <a:endParaRPr lang="en-US" dirty="0" smtClean="0"/>
                    </a:p>
                    <a:p>
                      <a:endParaRPr lang="en-US" dirty="0"/>
                    </a:p>
                  </a:txBody>
                  <a:tcPr/>
                </a:tc>
                <a:tc>
                  <a:txBody>
                    <a:bodyPr/>
                    <a:lstStyle/>
                    <a:p>
                      <a:r>
                        <a:rPr lang="en-US" dirty="0" smtClean="0"/>
                        <a:t>40%</a:t>
                      </a:r>
                      <a:endParaRPr lang="en-US" dirty="0"/>
                    </a:p>
                  </a:txBody>
                  <a:tcPr/>
                </a:tc>
              </a:tr>
              <a:tr h="370840">
                <a:tc>
                  <a:txBody>
                    <a:bodyPr/>
                    <a:lstStyle/>
                    <a:p>
                      <a:r>
                        <a:rPr lang="en-US" dirty="0" smtClean="0"/>
                        <a:t>Insight</a:t>
                      </a:r>
                      <a:endParaRPr lang="en-US" dirty="0"/>
                    </a:p>
                  </a:txBody>
                  <a:tcPr/>
                </a:tc>
                <a:tc>
                  <a:txBody>
                    <a:bodyPr/>
                    <a:lstStyle/>
                    <a:p>
                      <a:r>
                        <a:rPr lang="en-US" dirty="0" smtClean="0"/>
                        <a:t>Does</a:t>
                      </a:r>
                      <a:r>
                        <a:rPr lang="en-US" baseline="0" dirty="0" smtClean="0"/>
                        <a:t> your project show useful or interesting insights from the data analysis you have done?</a:t>
                      </a:r>
                      <a:endParaRPr lang="en-US" dirty="0"/>
                    </a:p>
                  </a:txBody>
                  <a:tcPr/>
                </a:tc>
                <a:tc>
                  <a:txBody>
                    <a:bodyPr/>
                    <a:lstStyle/>
                    <a:p>
                      <a:r>
                        <a:rPr lang="en-US" dirty="0" smtClean="0"/>
                        <a:t>40%</a:t>
                      </a:r>
                      <a:endParaRPr lang="en-US" dirty="0"/>
                    </a:p>
                  </a:txBody>
                  <a:tcPr/>
                </a:tc>
              </a:tr>
            </a:tbl>
          </a:graphicData>
        </a:graphic>
      </p:graphicFrame>
    </p:spTree>
    <p:extLst>
      <p:ext uri="{BB962C8B-B14F-4D97-AF65-F5344CB8AC3E}">
        <p14:creationId xmlns:p14="http://schemas.microsoft.com/office/powerpoint/2010/main" val="1495860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Project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6141" y="1868305"/>
            <a:ext cx="6539718" cy="4483509"/>
          </a:xfrm>
          <a:prstGeom prst="rect">
            <a:avLst/>
          </a:prstGeom>
        </p:spPr>
      </p:pic>
    </p:spTree>
    <p:extLst>
      <p:ext uri="{BB962C8B-B14F-4D97-AF65-F5344CB8AC3E}">
        <p14:creationId xmlns:p14="http://schemas.microsoft.com/office/powerpoint/2010/main" val="1232691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7122</TotalTime>
  <Words>748</Words>
  <Application>Microsoft Macintosh PowerPoint</Application>
  <PresentationFormat>Widescreen</PresentationFormat>
  <Paragraphs>156</Paragraphs>
  <Slides>51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Calibri</vt:lpstr>
      <vt:lpstr>Calibri Light</vt:lpstr>
      <vt:lpstr>Times New Roman</vt:lpstr>
      <vt:lpstr>新細明體</vt:lpstr>
      <vt:lpstr>Arial</vt:lpstr>
      <vt:lpstr>Office Theme</vt:lpstr>
      <vt:lpstr>Data Shaping &amp;  Visualization</vt:lpstr>
      <vt:lpstr>Agenda</vt:lpstr>
      <vt:lpstr>Midterm</vt:lpstr>
      <vt:lpstr>Midterm – 2 parts</vt:lpstr>
      <vt:lpstr>Agenda</vt:lpstr>
      <vt:lpstr>Your final project : guidelines</vt:lpstr>
      <vt:lpstr>Your final project : topic selection</vt:lpstr>
      <vt:lpstr>Your final project : grading rubric</vt:lpstr>
      <vt:lpstr>Final Project</vt:lpstr>
      <vt:lpstr>Agenda</vt:lpstr>
      <vt:lpstr>Joining Datasets</vt:lpstr>
      <vt:lpstr>Joining Datasets : Inner Join</vt:lpstr>
      <vt:lpstr>Joining Datasets : Left Outer Join</vt:lpstr>
      <vt:lpstr>Joining Datasets : Right Outer Join</vt:lpstr>
      <vt:lpstr>Joining Datasets : Full Outer Join</vt:lpstr>
      <vt:lpstr>Merging (inner join)</vt:lpstr>
      <vt:lpstr>Merging (inner join)</vt:lpstr>
      <vt:lpstr>Merging (left outer join)</vt:lpstr>
      <vt:lpstr>Merging (right outer join)</vt:lpstr>
      <vt:lpstr>Merging (full outer join)</vt:lpstr>
      <vt:lpstr>GroupBy : setup</vt:lpstr>
      <vt:lpstr>GroupBy : by teacher</vt:lpstr>
      <vt:lpstr>GroupBy : by teacher</vt:lpstr>
      <vt:lpstr>GroupBy : specific aggregations</vt:lpstr>
      <vt:lpstr>Stacking &amp; Unstacking</vt:lpstr>
      <vt:lpstr>Stacking</vt:lpstr>
      <vt:lpstr>Stacking</vt:lpstr>
      <vt:lpstr>Stacking</vt:lpstr>
      <vt:lpstr>Stacking</vt:lpstr>
      <vt:lpstr>Stacking</vt:lpstr>
      <vt:lpstr>Stacking : may introduce Missing Values</vt:lpstr>
      <vt:lpstr>Stacking : may introduce Missing Values</vt:lpstr>
      <vt:lpstr>Stacking : may introduce Missing Values</vt:lpstr>
      <vt:lpstr>Open notebook: “lecture05.data.shaping”</vt:lpstr>
      <vt:lpstr>Agenda</vt:lpstr>
      <vt:lpstr>Tableau</vt:lpstr>
      <vt:lpstr>PowerPoint Presentation</vt:lpstr>
      <vt:lpstr>Student Tableau License</vt:lpstr>
      <vt:lpstr>Data Ingestion</vt:lpstr>
      <vt:lpstr>Dimensions &amp; Measures</vt:lpstr>
      <vt:lpstr>Rows &amp; Columns</vt:lpstr>
      <vt:lpstr>Marks</vt:lpstr>
      <vt:lpstr>Multi-level Analysis</vt:lpstr>
      <vt:lpstr>Group Exercise</vt:lpstr>
      <vt:lpstr>Agenda</vt:lpstr>
      <vt:lpstr>Matplotlib</vt:lpstr>
      <vt:lpstr>Matplotlib </vt:lpstr>
      <vt:lpstr>Subplot</vt:lpstr>
      <vt:lpstr>Subplot grid 2X1</vt:lpstr>
      <vt:lpstr>Subplot grid 2x2</vt:lpstr>
      <vt:lpstr>Matplotlib Gallery</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&amp; Data Visualization</dc:title>
  <dc:creator>Microsoft Office User</dc:creator>
  <cp:lastModifiedBy>Microsoft Office User</cp:lastModifiedBy>
  <cp:revision>15</cp:revision>
  <cp:lastPrinted>2016-10-29T19:34:14Z</cp:lastPrinted>
  <dcterms:created xsi:type="dcterms:W3CDTF">2016-08-01T23:29:21Z</dcterms:created>
  <dcterms:modified xsi:type="dcterms:W3CDTF">2016-10-29T19:37:30Z</dcterms:modified>
</cp:coreProperties>
</file>