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97" r:id="rId2"/>
    <p:sldId id="298" r:id="rId3"/>
    <p:sldId id="333" r:id="rId4"/>
    <p:sldId id="315" r:id="rId5"/>
    <p:sldId id="311" r:id="rId6"/>
    <p:sldId id="321" r:id="rId7"/>
    <p:sldId id="322" r:id="rId8"/>
    <p:sldId id="312" r:id="rId9"/>
    <p:sldId id="313" r:id="rId10"/>
    <p:sldId id="317" r:id="rId11"/>
    <p:sldId id="331" r:id="rId12"/>
    <p:sldId id="335" r:id="rId13"/>
    <p:sldId id="329" r:id="rId14"/>
    <p:sldId id="323" r:id="rId15"/>
    <p:sldId id="324" r:id="rId16"/>
    <p:sldId id="325" r:id="rId17"/>
    <p:sldId id="330" r:id="rId18"/>
    <p:sldId id="336" r:id="rId19"/>
    <p:sldId id="316" r:id="rId20"/>
    <p:sldId id="293" r:id="rId21"/>
    <p:sldId id="294" r:id="rId22"/>
    <p:sldId id="295" r:id="rId23"/>
    <p:sldId id="296" r:id="rId24"/>
    <p:sldId id="305" r:id="rId25"/>
    <p:sldId id="306" r:id="rId26"/>
    <p:sldId id="307" r:id="rId27"/>
    <p:sldId id="308" r:id="rId28"/>
    <p:sldId id="309" r:id="rId29"/>
    <p:sldId id="310" r:id="rId30"/>
    <p:sldId id="257" r:id="rId31"/>
    <p:sldId id="258" r:id="rId32"/>
    <p:sldId id="292" r:id="rId33"/>
    <p:sldId id="259" r:id="rId34"/>
    <p:sldId id="264" r:id="rId35"/>
    <p:sldId id="265" r:id="rId36"/>
    <p:sldId id="266" r:id="rId37"/>
    <p:sldId id="332" r:id="rId38"/>
    <p:sldId id="267" r:id="rId39"/>
    <p:sldId id="269" r:id="rId40"/>
    <p:sldId id="299" r:id="rId41"/>
    <p:sldId id="284" r:id="rId42"/>
    <p:sldId id="300" r:id="rId43"/>
    <p:sldId id="301" r:id="rId44"/>
    <p:sldId id="303" r:id="rId45"/>
    <p:sldId id="304" r:id="rId46"/>
    <p:sldId id="288" r:id="rId47"/>
    <p:sldId id="289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5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3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image" Target="../media/image21.wmf"/><Relationship Id="rId3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image" Target="../media/image22.wmf"/><Relationship Id="rId1" Type="http://schemas.openxmlformats.org/officeDocument/2006/relationships/image" Target="../media/image24.wmf"/><Relationship Id="rId2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0E864-80C5-47CB-8DCA-271AEA23605C}" type="datetimeFigureOut">
              <a:rPr lang="en-US" smtClean="0"/>
              <a:pPr/>
              <a:t>11/19/16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AE441-CC4A-4D4C-A809-9F4C5C6A3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4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27389-F170-41C9-B69B-48344684A3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36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3AAD21-D45D-4DD8-93A2-39ADE699E24D}" type="slidenum">
              <a:rPr lang="en-US"/>
              <a:pPr/>
              <a:t>31</a:t>
            </a:fld>
            <a:endParaRPr lang="en-US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80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262378-7BC1-415C-A24F-BBB01AE12E5A}" type="slidenum">
              <a:rPr lang="en-US"/>
              <a:pPr/>
              <a:t>33</a:t>
            </a:fld>
            <a:endParaRPr lang="en-US"/>
          </a:p>
        </p:txBody>
      </p:sp>
      <p:sp>
        <p:nvSpPr>
          <p:cNvPr id="112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63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CCFBF94-AE41-4171-9895-5D534ACEDD3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04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CCFBF94-AE41-4171-9895-5D534ACEDD3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58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E1004CC-0359-4D41-A1B2-F4186D1D18C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79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CCFBF94-AE41-4171-9895-5D534ACEDD3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15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CCFBF94-AE41-4171-9895-5D534ACEDD3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7209CF-311C-42D5-A10E-DC4B7A434FF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9079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77239A-CB22-4B3F-A190-2F70A1D994E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94581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B419C4-F225-4528-AAAD-35F11FA46F7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0940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CBC46-DB64-BB4A-853A-CAD56552E96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23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CBC46-DB64-BB4A-853A-CAD56552E96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9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CBC46-DB64-BB4A-853A-CAD56552E96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7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CBC46-DB64-BB4A-853A-CAD56552E96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14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2FB5CB-119C-4382-80AC-D887DC6EBF84}" type="slidenum">
              <a:rPr lang="en-US"/>
              <a:pPr/>
              <a:t>30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4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5C96-F174-4126-BB9B-E8A8F4AA35A0}" type="datetimeFigureOut">
              <a:rPr lang="en-US" smtClean="0"/>
              <a:pPr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A462-54FB-444A-926D-A87B7D5922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8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5C96-F174-4126-BB9B-E8A8F4AA35A0}" type="datetimeFigureOut">
              <a:rPr lang="en-US" smtClean="0"/>
              <a:pPr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A462-54FB-444A-926D-A87B7D5922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1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5C96-F174-4126-BB9B-E8A8F4AA35A0}" type="datetimeFigureOut">
              <a:rPr lang="en-US" smtClean="0"/>
              <a:pPr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A462-54FB-444A-926D-A87B7D5922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5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5C96-F174-4126-BB9B-E8A8F4AA35A0}" type="datetimeFigureOut">
              <a:rPr lang="en-US" smtClean="0"/>
              <a:pPr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A462-54FB-444A-926D-A87B7D5922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9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5C96-F174-4126-BB9B-E8A8F4AA35A0}" type="datetimeFigureOut">
              <a:rPr lang="en-US" smtClean="0"/>
              <a:pPr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A462-54FB-444A-926D-A87B7D5922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7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5C96-F174-4126-BB9B-E8A8F4AA35A0}" type="datetimeFigureOut">
              <a:rPr lang="en-US" smtClean="0"/>
              <a:pPr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A462-54FB-444A-926D-A87B7D5922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5C96-F174-4126-BB9B-E8A8F4AA35A0}" type="datetimeFigureOut">
              <a:rPr lang="en-US" smtClean="0"/>
              <a:pPr/>
              <a:t>11/19/16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A462-54FB-444A-926D-A87B7D5922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3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5C96-F174-4126-BB9B-E8A8F4AA35A0}" type="datetimeFigureOut">
              <a:rPr lang="en-US" smtClean="0"/>
              <a:pPr/>
              <a:t>11/19/16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A462-54FB-444A-926D-A87B7D5922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2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5C96-F174-4126-BB9B-E8A8F4AA35A0}" type="datetimeFigureOut">
              <a:rPr lang="en-US" smtClean="0"/>
              <a:pPr/>
              <a:t>11/19/16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A462-54FB-444A-926D-A87B7D5922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5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5C96-F174-4126-BB9B-E8A8F4AA35A0}" type="datetimeFigureOut">
              <a:rPr lang="en-US" smtClean="0"/>
              <a:pPr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A462-54FB-444A-926D-A87B7D5922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9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5C96-F174-4126-BB9B-E8A8F4AA35A0}" type="datetimeFigureOut">
              <a:rPr lang="en-US" smtClean="0"/>
              <a:pPr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A462-54FB-444A-926D-A87B7D5922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8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B5C96-F174-4126-BB9B-E8A8F4AA35A0}" type="datetimeFigureOut">
              <a:rPr lang="en-US" smtClean="0"/>
              <a:pPr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A462-54FB-444A-926D-A87B7D5922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umiacs.umd.edu/~joseph/support-vector-machines4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6" Type="http://schemas.openxmlformats.org/officeDocument/2006/relationships/hyperlink" Target="http://www.umiacs.umd.edu/~joseph/support-vector-machines4.pdf" TargetMode="External"/><Relationship Id="rId7" Type="http://schemas.openxmlformats.org/officeDocument/2006/relationships/oleObject" Target="../embeddings/oleObject3.bin"/><Relationship Id="rId8" Type="http://schemas.openxmlformats.org/officeDocument/2006/relationships/image" Target="../media/image11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23.png"/><Relationship Id="rId5" Type="http://schemas.openxmlformats.org/officeDocument/2006/relationships/oleObject" Target="../embeddings/oleObject7.bin"/><Relationship Id="rId6" Type="http://schemas.openxmlformats.org/officeDocument/2006/relationships/image" Target="../media/image20.w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21.w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22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wmf"/><Relationship Id="rId12" Type="http://schemas.openxmlformats.org/officeDocument/2006/relationships/oleObject" Target="../embeddings/oleObject13.bin"/><Relationship Id="rId13" Type="http://schemas.openxmlformats.org/officeDocument/2006/relationships/image" Target="../media/image2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23.png"/><Relationship Id="rId5" Type="http://schemas.openxmlformats.org/officeDocument/2006/relationships/oleObject" Target="../embeddings/oleObject10.bin"/><Relationship Id="rId6" Type="http://schemas.openxmlformats.org/officeDocument/2006/relationships/image" Target="../media/image24.wmf"/><Relationship Id="rId7" Type="http://schemas.openxmlformats.org/officeDocument/2006/relationships/image" Target="../media/image26.jpeg"/><Relationship Id="rId8" Type="http://schemas.openxmlformats.org/officeDocument/2006/relationships/oleObject" Target="../embeddings/oleObject11.bin"/><Relationship Id="rId9" Type="http://schemas.openxmlformats.org/officeDocument/2006/relationships/image" Target="../media/image25.wmf"/><Relationship Id="rId10" Type="http://schemas.openxmlformats.org/officeDocument/2006/relationships/oleObject" Target="../embeddings/oleObject1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hyperlink" Target="http://charlesmartin14.wordpress.com/2012/10/09/spectral-clustering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wmf"/><Relationship Id="rId3" Type="http://schemas.openxmlformats.org/officeDocument/2006/relationships/image" Target="../media/image32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harlesmartin14.files.wordpress.com/2012/10/mat1.png" TargetMode="External"/><Relationship Id="rId3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hyperlink" Target="http://charlesmartin14.wordpress.com/2012/10/09/spectral-clustering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95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AF76E-79E5-FE48-A919-6D61FE9C2A8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Balancing generalization and overfitting</a:t>
            </a:r>
          </a:p>
        </p:txBody>
      </p:sp>
      <p:pic>
        <p:nvPicPr>
          <p:cNvPr id="1658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295401"/>
            <a:ext cx="2095500" cy="139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6900863" y="1219200"/>
            <a:ext cx="307173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rgbClr val="FF5050"/>
                </a:solidFill>
              </a:rPr>
              <a:t>which boundary?</a:t>
            </a:r>
          </a:p>
          <a:p>
            <a:r>
              <a:rPr lang="en-US" altLang="en-US" sz="3200">
                <a:solidFill>
                  <a:srgbClr val="FF5050"/>
                </a:solidFill>
              </a:rPr>
              <a:t>go for simplicity</a:t>
            </a:r>
            <a:br>
              <a:rPr lang="en-US" altLang="en-US" sz="3200">
                <a:solidFill>
                  <a:srgbClr val="FF5050"/>
                </a:solidFill>
              </a:rPr>
            </a:br>
            <a:r>
              <a:rPr lang="en-US" altLang="en-US" sz="3200">
                <a:solidFill>
                  <a:srgbClr val="FF5050"/>
                </a:solidFill>
              </a:rPr>
              <a:t>or accuracy?</a:t>
            </a:r>
          </a:p>
        </p:txBody>
      </p:sp>
      <p:grpSp>
        <p:nvGrpSpPr>
          <p:cNvPr id="165903" name="Group 15"/>
          <p:cNvGrpSpPr>
            <a:grpSpLocks/>
          </p:cNvGrpSpPr>
          <p:nvPr/>
        </p:nvGrpSpPr>
        <p:grpSpPr bwMode="auto">
          <a:xfrm>
            <a:off x="2057401" y="2819400"/>
            <a:ext cx="7713663" cy="3200400"/>
            <a:chOff x="336" y="1776"/>
            <a:chExt cx="4859" cy="2016"/>
          </a:xfrm>
        </p:grpSpPr>
        <p:pic>
          <p:nvPicPr>
            <p:cNvPr id="16589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2346"/>
              <a:ext cx="1824" cy="1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505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65896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2321"/>
              <a:ext cx="1770" cy="1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505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5898" name="Text Box 10"/>
            <p:cNvSpPr txBox="1">
              <a:spLocks noChangeArrowheads="1"/>
            </p:cNvSpPr>
            <p:nvPr/>
          </p:nvSpPr>
          <p:spPr bwMode="auto">
            <a:xfrm>
              <a:off x="336" y="3504"/>
              <a:ext cx="48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505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>
                  <a:solidFill>
                    <a:srgbClr val="FF5050"/>
                  </a:solidFill>
                </a:rPr>
                <a:t>more training data makes the choice more obvious</a:t>
              </a:r>
            </a:p>
          </p:txBody>
        </p:sp>
        <p:sp>
          <p:nvSpPr>
            <p:cNvPr id="165899" name="Line 11"/>
            <p:cNvSpPr>
              <a:spLocks noChangeShapeType="1"/>
            </p:cNvSpPr>
            <p:nvPr/>
          </p:nvSpPr>
          <p:spPr bwMode="auto">
            <a:xfrm flipH="1">
              <a:off x="1824" y="1776"/>
              <a:ext cx="336" cy="576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900" name="Line 12"/>
            <p:cNvSpPr>
              <a:spLocks noChangeShapeType="1"/>
            </p:cNvSpPr>
            <p:nvPr/>
          </p:nvSpPr>
          <p:spPr bwMode="auto">
            <a:xfrm>
              <a:off x="2832" y="1776"/>
              <a:ext cx="336" cy="576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901" name="Rectangle 13"/>
            <p:cNvSpPr>
              <a:spLocks noChangeArrowheads="1"/>
            </p:cNvSpPr>
            <p:nvPr/>
          </p:nvSpPr>
          <p:spPr bwMode="auto">
            <a:xfrm>
              <a:off x="2426" y="1938"/>
              <a:ext cx="22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505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olidFill>
                    <a:srgbClr val="FF505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849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169" y="2624231"/>
            <a:ext cx="10515600" cy="1325563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ogistic-</a:t>
            </a:r>
            <a:r>
              <a:rPr lang="en-US" dirty="0" err="1" smtClean="0"/>
              <a:t>regression.ipynb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26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b="1" dirty="0" smtClean="0"/>
              <a:t>Support Vector Machine (SVM)</a:t>
            </a:r>
          </a:p>
          <a:p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K-Means</a:t>
            </a:r>
          </a:p>
          <a:p>
            <a:pPr lvl="1"/>
            <a:r>
              <a:rPr lang="en-US" dirty="0" smtClean="0"/>
              <a:t>Spectral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98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 (SVM)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Maximal Margin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94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16684" y="99218"/>
            <a:ext cx="10515600" cy="1325563"/>
          </a:xfrm>
        </p:spPr>
        <p:txBody>
          <a:bodyPr/>
          <a:lstStyle/>
          <a:p>
            <a:r>
              <a:rPr lang="en-US" dirty="0" smtClean="0"/>
              <a:t>Linear classifiers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6684" y="1269402"/>
            <a:ext cx="11016728" cy="1154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Find linear function (</a:t>
            </a:r>
            <a:r>
              <a:rPr lang="en-US" sz="2200" i="1" dirty="0" smtClean="0"/>
              <a:t>hyperplane</a:t>
            </a:r>
            <a:r>
              <a:rPr lang="en-US" sz="2200" dirty="0" smtClean="0"/>
              <a:t>) to separate positive and negative examples</a:t>
            </a:r>
          </a:p>
        </p:txBody>
      </p:sp>
      <p:graphicFrame>
        <p:nvGraphicFramePr>
          <p:cNvPr id="4098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705601" y="2286001"/>
          <a:ext cx="3351213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4" imgW="1701720" imgH="457200" progId="Equation.3">
                  <p:embed/>
                </p:oleObj>
              </mc:Choice>
              <mc:Fallback>
                <p:oleObj name="Equation" r:id="rId4" imgW="1701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1" y="2286001"/>
                        <a:ext cx="3351213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Oval 8"/>
          <p:cNvSpPr>
            <a:spLocks noChangeArrowheads="1"/>
          </p:cNvSpPr>
          <p:nvPr/>
        </p:nvSpPr>
        <p:spPr bwMode="auto">
          <a:xfrm>
            <a:off x="2362200" y="39624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Oval 9"/>
          <p:cNvSpPr>
            <a:spLocks noChangeArrowheads="1"/>
          </p:cNvSpPr>
          <p:nvPr/>
        </p:nvSpPr>
        <p:spPr bwMode="auto">
          <a:xfrm>
            <a:off x="3048000" y="40386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Oval 10"/>
          <p:cNvSpPr>
            <a:spLocks noChangeArrowheads="1"/>
          </p:cNvSpPr>
          <p:nvPr/>
        </p:nvSpPr>
        <p:spPr bwMode="auto">
          <a:xfrm>
            <a:off x="3048000" y="47244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Oval 11"/>
          <p:cNvSpPr>
            <a:spLocks noChangeArrowheads="1"/>
          </p:cNvSpPr>
          <p:nvPr/>
        </p:nvSpPr>
        <p:spPr bwMode="auto">
          <a:xfrm>
            <a:off x="2286000" y="4267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Oval 12"/>
          <p:cNvSpPr>
            <a:spLocks noChangeArrowheads="1"/>
          </p:cNvSpPr>
          <p:nvPr/>
        </p:nvSpPr>
        <p:spPr bwMode="auto">
          <a:xfrm>
            <a:off x="3810000" y="41148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Oval 13"/>
          <p:cNvSpPr>
            <a:spLocks noChangeArrowheads="1"/>
          </p:cNvSpPr>
          <p:nvPr/>
        </p:nvSpPr>
        <p:spPr bwMode="auto">
          <a:xfrm>
            <a:off x="4419600" y="49530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Oval 14"/>
          <p:cNvSpPr>
            <a:spLocks noChangeArrowheads="1"/>
          </p:cNvSpPr>
          <p:nvPr/>
        </p:nvSpPr>
        <p:spPr bwMode="auto">
          <a:xfrm>
            <a:off x="4648200" y="3048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Oval 15"/>
          <p:cNvSpPr>
            <a:spLocks noChangeArrowheads="1"/>
          </p:cNvSpPr>
          <p:nvPr/>
        </p:nvSpPr>
        <p:spPr bwMode="auto">
          <a:xfrm>
            <a:off x="5410200" y="3352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Oval 16"/>
          <p:cNvSpPr>
            <a:spLocks noChangeArrowheads="1"/>
          </p:cNvSpPr>
          <p:nvPr/>
        </p:nvSpPr>
        <p:spPr bwMode="auto">
          <a:xfrm>
            <a:off x="5638800" y="4038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Oval 17"/>
          <p:cNvSpPr>
            <a:spLocks noChangeArrowheads="1"/>
          </p:cNvSpPr>
          <p:nvPr/>
        </p:nvSpPr>
        <p:spPr bwMode="auto">
          <a:xfrm>
            <a:off x="4953000" y="4038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Oval 18"/>
          <p:cNvSpPr>
            <a:spLocks noChangeArrowheads="1"/>
          </p:cNvSpPr>
          <p:nvPr/>
        </p:nvSpPr>
        <p:spPr bwMode="auto">
          <a:xfrm>
            <a:off x="4191000" y="2743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Oval 19"/>
          <p:cNvSpPr>
            <a:spLocks noChangeArrowheads="1"/>
          </p:cNvSpPr>
          <p:nvPr/>
        </p:nvSpPr>
        <p:spPr bwMode="auto">
          <a:xfrm>
            <a:off x="6248400" y="4800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Oval 20"/>
          <p:cNvSpPr>
            <a:spLocks noChangeArrowheads="1"/>
          </p:cNvSpPr>
          <p:nvPr/>
        </p:nvSpPr>
        <p:spPr bwMode="auto">
          <a:xfrm>
            <a:off x="6477000" y="3657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Oval 21"/>
          <p:cNvSpPr>
            <a:spLocks noChangeArrowheads="1"/>
          </p:cNvSpPr>
          <p:nvPr/>
        </p:nvSpPr>
        <p:spPr bwMode="auto">
          <a:xfrm>
            <a:off x="3810000" y="57150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Oval 22"/>
          <p:cNvSpPr>
            <a:spLocks noChangeArrowheads="1"/>
          </p:cNvSpPr>
          <p:nvPr/>
        </p:nvSpPr>
        <p:spPr bwMode="auto">
          <a:xfrm>
            <a:off x="5638800" y="2514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Oval 23"/>
          <p:cNvSpPr>
            <a:spLocks noChangeArrowheads="1"/>
          </p:cNvSpPr>
          <p:nvPr/>
        </p:nvSpPr>
        <p:spPr bwMode="auto">
          <a:xfrm>
            <a:off x="6934200" y="4572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6680" name="Line 24"/>
          <p:cNvSpPr>
            <a:spLocks noChangeShapeType="1"/>
          </p:cNvSpPr>
          <p:nvPr/>
        </p:nvSpPr>
        <p:spPr bwMode="auto">
          <a:xfrm>
            <a:off x="2895600" y="2743200"/>
            <a:ext cx="3581400" cy="3581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8" name="Oval 25"/>
          <p:cNvSpPr>
            <a:spLocks noChangeArrowheads="1"/>
          </p:cNvSpPr>
          <p:nvPr/>
        </p:nvSpPr>
        <p:spPr bwMode="auto">
          <a:xfrm>
            <a:off x="4495800" y="2133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Oval 26"/>
          <p:cNvSpPr>
            <a:spLocks noChangeArrowheads="1"/>
          </p:cNvSpPr>
          <p:nvPr/>
        </p:nvSpPr>
        <p:spPr bwMode="auto">
          <a:xfrm>
            <a:off x="4648200" y="6172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6683" name="Text Box 27"/>
          <p:cNvSpPr txBox="1">
            <a:spLocks noChangeArrowheads="1"/>
          </p:cNvSpPr>
          <p:nvPr/>
        </p:nvSpPr>
        <p:spPr bwMode="auto">
          <a:xfrm>
            <a:off x="7587322" y="5297489"/>
            <a:ext cx="189891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Which hyperplane</a:t>
            </a:r>
            <a:br>
              <a:rPr lang="en-US"/>
            </a:br>
            <a:r>
              <a:rPr lang="en-US"/>
              <a:t>is best?</a:t>
            </a:r>
          </a:p>
        </p:txBody>
      </p:sp>
      <p:sp>
        <p:nvSpPr>
          <p:cNvPr id="966684" name="Line 28"/>
          <p:cNvSpPr>
            <a:spLocks noChangeShapeType="1"/>
          </p:cNvSpPr>
          <p:nvPr/>
        </p:nvSpPr>
        <p:spPr bwMode="auto">
          <a:xfrm>
            <a:off x="3276600" y="2362200"/>
            <a:ext cx="2438400" cy="403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6685" name="Line 29"/>
          <p:cNvSpPr>
            <a:spLocks noChangeShapeType="1"/>
          </p:cNvSpPr>
          <p:nvPr/>
        </p:nvSpPr>
        <p:spPr bwMode="auto">
          <a:xfrm>
            <a:off x="3810000" y="1981200"/>
            <a:ext cx="1447800" cy="464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6686" name="Line 30"/>
          <p:cNvSpPr>
            <a:spLocks noChangeShapeType="1"/>
          </p:cNvSpPr>
          <p:nvPr/>
        </p:nvSpPr>
        <p:spPr bwMode="auto">
          <a:xfrm>
            <a:off x="2590800" y="3276600"/>
            <a:ext cx="4495800" cy="236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9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6680" grpId="0" animBg="1"/>
      <p:bldP spid="966683" grpId="0"/>
      <p:bldP spid="966684" grpId="0" animBg="1"/>
      <p:bldP spid="966685" grpId="0" animBg="1"/>
      <p:bldP spid="96668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</a:t>
            </a:r>
            <a:r>
              <a:rPr lang="en-US" dirty="0" smtClean="0"/>
              <a:t>machines (SVM)</a:t>
            </a:r>
            <a:endParaRPr 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59865"/>
            <a:ext cx="10515600" cy="799241"/>
          </a:xfrm>
        </p:spPr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en-US" smtClean="0"/>
              <a:t>Find hyperplane that maximizes the </a:t>
            </a:r>
            <a:r>
              <a:rPr lang="en-US" i="1" smtClean="0"/>
              <a:t>margin </a:t>
            </a:r>
            <a:r>
              <a:rPr lang="en-US" smtClean="0"/>
              <a:t>between the positive and negative examples</a:t>
            </a:r>
          </a:p>
        </p:txBody>
      </p:sp>
      <p:sp>
        <p:nvSpPr>
          <p:cNvPr id="19460" name="Text Box 53"/>
          <p:cNvSpPr txBox="1">
            <a:spLocks noChangeArrowheads="1"/>
          </p:cNvSpPr>
          <p:nvPr/>
        </p:nvSpPr>
        <p:spPr bwMode="auto">
          <a:xfrm>
            <a:off x="1524000" y="6208713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C. Burges, </a:t>
            </a:r>
            <a:r>
              <a:rPr lang="en-US">
                <a:hlinkClick r:id="rId3"/>
              </a:rPr>
              <a:t>A Tutorial on Support Vector Machines for Pattern Recognition</a:t>
            </a:r>
            <a:r>
              <a:rPr lang="en-US"/>
              <a:t>,  Data Mining and Knowledge Discovery, 1998 </a:t>
            </a:r>
          </a:p>
        </p:txBody>
      </p:sp>
    </p:spTree>
    <p:extLst>
      <p:ext uri="{BB962C8B-B14F-4D97-AF65-F5344CB8AC3E}">
        <p14:creationId xmlns:p14="http://schemas.microsoft.com/office/powerpoint/2010/main" val="49926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</a:t>
            </a:r>
            <a:r>
              <a:rPr lang="en-US" dirty="0" smtClean="0"/>
              <a:t>machines (SVM)</a:t>
            </a:r>
            <a:endParaRPr lang="en-US" dirty="0" smtClean="0"/>
          </a:p>
        </p:txBody>
      </p:sp>
      <p:graphicFrame>
        <p:nvGraphicFramePr>
          <p:cNvPr id="110490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300788" y="2057401"/>
          <a:ext cx="436721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4" imgW="2336760" imgH="457200" progId="Equation.3">
                  <p:embed/>
                </p:oleObj>
              </mc:Choice>
              <mc:Fallback>
                <p:oleObj name="Equation" r:id="rId4" imgW="2336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057401"/>
                        <a:ext cx="4367212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4901" name="Rectangle 5"/>
          <p:cNvSpPr>
            <a:spLocks noChangeArrowheads="1"/>
          </p:cNvSpPr>
          <p:nvPr/>
        </p:nvSpPr>
        <p:spPr bwMode="auto">
          <a:xfrm>
            <a:off x="5181600" y="5470526"/>
            <a:ext cx="960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Margin</a:t>
            </a:r>
          </a:p>
        </p:txBody>
      </p:sp>
      <p:sp>
        <p:nvSpPr>
          <p:cNvPr id="5128" name="Oval 6"/>
          <p:cNvSpPr>
            <a:spLocks noChangeArrowheads="1"/>
          </p:cNvSpPr>
          <p:nvPr/>
        </p:nvSpPr>
        <p:spPr bwMode="auto">
          <a:xfrm>
            <a:off x="2182813" y="3614739"/>
            <a:ext cx="125412" cy="1238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Oval 7"/>
          <p:cNvSpPr>
            <a:spLocks noChangeArrowheads="1"/>
          </p:cNvSpPr>
          <p:nvPr/>
        </p:nvSpPr>
        <p:spPr bwMode="auto">
          <a:xfrm>
            <a:off x="2751138" y="3676650"/>
            <a:ext cx="127000" cy="12223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Oval 8"/>
          <p:cNvSpPr>
            <a:spLocks noChangeArrowheads="1"/>
          </p:cNvSpPr>
          <p:nvPr/>
        </p:nvSpPr>
        <p:spPr bwMode="auto">
          <a:xfrm>
            <a:off x="2751138" y="4232275"/>
            <a:ext cx="127000" cy="12223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Oval 9"/>
          <p:cNvSpPr>
            <a:spLocks noChangeArrowheads="1"/>
          </p:cNvSpPr>
          <p:nvPr/>
        </p:nvSpPr>
        <p:spPr bwMode="auto">
          <a:xfrm>
            <a:off x="2119313" y="3860801"/>
            <a:ext cx="127000" cy="1238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Oval 10"/>
          <p:cNvSpPr>
            <a:spLocks noChangeArrowheads="1"/>
          </p:cNvSpPr>
          <p:nvPr/>
        </p:nvSpPr>
        <p:spPr bwMode="auto">
          <a:xfrm>
            <a:off x="4079876" y="2873376"/>
            <a:ext cx="125413" cy="1238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Oval 11"/>
          <p:cNvSpPr>
            <a:spLocks noChangeArrowheads="1"/>
          </p:cNvSpPr>
          <p:nvPr/>
        </p:nvSpPr>
        <p:spPr bwMode="auto">
          <a:xfrm>
            <a:off x="4711700" y="3121026"/>
            <a:ext cx="127000" cy="1238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Oval 12"/>
          <p:cNvSpPr>
            <a:spLocks noChangeArrowheads="1"/>
          </p:cNvSpPr>
          <p:nvPr/>
        </p:nvSpPr>
        <p:spPr bwMode="auto">
          <a:xfrm>
            <a:off x="4902201" y="3676650"/>
            <a:ext cx="125413" cy="1222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Oval 13"/>
          <p:cNvSpPr>
            <a:spLocks noChangeArrowheads="1"/>
          </p:cNvSpPr>
          <p:nvPr/>
        </p:nvSpPr>
        <p:spPr bwMode="auto">
          <a:xfrm>
            <a:off x="3700463" y="2627314"/>
            <a:ext cx="125412" cy="1238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Oval 14"/>
          <p:cNvSpPr>
            <a:spLocks noChangeArrowheads="1"/>
          </p:cNvSpPr>
          <p:nvPr/>
        </p:nvSpPr>
        <p:spPr bwMode="auto">
          <a:xfrm>
            <a:off x="5407025" y="4292601"/>
            <a:ext cx="127000" cy="1238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Oval 15"/>
          <p:cNvSpPr>
            <a:spLocks noChangeArrowheads="1"/>
          </p:cNvSpPr>
          <p:nvPr/>
        </p:nvSpPr>
        <p:spPr bwMode="auto">
          <a:xfrm>
            <a:off x="5597526" y="3367089"/>
            <a:ext cx="125413" cy="1238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Oval 16"/>
          <p:cNvSpPr>
            <a:spLocks noChangeArrowheads="1"/>
          </p:cNvSpPr>
          <p:nvPr/>
        </p:nvSpPr>
        <p:spPr bwMode="auto">
          <a:xfrm>
            <a:off x="3384551" y="5033964"/>
            <a:ext cx="125413" cy="1238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9" name="Oval 17"/>
          <p:cNvSpPr>
            <a:spLocks noChangeArrowheads="1"/>
          </p:cNvSpPr>
          <p:nvPr/>
        </p:nvSpPr>
        <p:spPr bwMode="auto">
          <a:xfrm>
            <a:off x="4902201" y="2441576"/>
            <a:ext cx="125413" cy="1238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0" name="Oval 18"/>
          <p:cNvSpPr>
            <a:spLocks noChangeArrowheads="1"/>
          </p:cNvSpPr>
          <p:nvPr/>
        </p:nvSpPr>
        <p:spPr bwMode="auto">
          <a:xfrm>
            <a:off x="5976938" y="4108451"/>
            <a:ext cx="125412" cy="1238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Line 19"/>
          <p:cNvSpPr>
            <a:spLocks noChangeShapeType="1"/>
          </p:cNvSpPr>
          <p:nvPr/>
        </p:nvSpPr>
        <p:spPr bwMode="auto">
          <a:xfrm>
            <a:off x="2941639" y="2441576"/>
            <a:ext cx="2276475" cy="296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Oval 20"/>
          <p:cNvSpPr>
            <a:spLocks noChangeArrowheads="1"/>
          </p:cNvSpPr>
          <p:nvPr/>
        </p:nvSpPr>
        <p:spPr bwMode="auto">
          <a:xfrm>
            <a:off x="3952875" y="2133601"/>
            <a:ext cx="127000" cy="1238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3" name="Oval 21"/>
          <p:cNvSpPr>
            <a:spLocks noChangeArrowheads="1"/>
          </p:cNvSpPr>
          <p:nvPr/>
        </p:nvSpPr>
        <p:spPr bwMode="auto">
          <a:xfrm>
            <a:off x="4079876" y="5403851"/>
            <a:ext cx="125413" cy="1238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4918" name="Line 22"/>
          <p:cNvSpPr>
            <a:spLocks noChangeShapeType="1"/>
          </p:cNvSpPr>
          <p:nvPr/>
        </p:nvSpPr>
        <p:spPr bwMode="auto">
          <a:xfrm>
            <a:off x="2625726" y="2689226"/>
            <a:ext cx="2276475" cy="296227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4919" name="Line 23"/>
          <p:cNvSpPr>
            <a:spLocks noChangeShapeType="1"/>
          </p:cNvSpPr>
          <p:nvPr/>
        </p:nvSpPr>
        <p:spPr bwMode="auto">
          <a:xfrm>
            <a:off x="3257551" y="2257425"/>
            <a:ext cx="2212975" cy="28384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6" name="Oval 24"/>
          <p:cNvSpPr>
            <a:spLocks noChangeArrowheads="1"/>
          </p:cNvSpPr>
          <p:nvPr/>
        </p:nvSpPr>
        <p:spPr bwMode="auto">
          <a:xfrm>
            <a:off x="3384551" y="3738564"/>
            <a:ext cx="125413" cy="1222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7" name="Oval 25"/>
          <p:cNvSpPr>
            <a:spLocks noChangeArrowheads="1"/>
          </p:cNvSpPr>
          <p:nvPr/>
        </p:nvSpPr>
        <p:spPr bwMode="auto">
          <a:xfrm>
            <a:off x="3889375" y="4416426"/>
            <a:ext cx="127000" cy="1238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8" name="Oval 26"/>
          <p:cNvSpPr>
            <a:spLocks noChangeArrowheads="1"/>
          </p:cNvSpPr>
          <p:nvPr/>
        </p:nvSpPr>
        <p:spPr bwMode="auto">
          <a:xfrm>
            <a:off x="4332288" y="3676650"/>
            <a:ext cx="127000" cy="1222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4923" name="Line 27"/>
          <p:cNvSpPr>
            <a:spLocks noChangeShapeType="1"/>
          </p:cNvSpPr>
          <p:nvPr/>
        </p:nvSpPr>
        <p:spPr bwMode="auto">
          <a:xfrm flipV="1">
            <a:off x="4902201" y="5157788"/>
            <a:ext cx="631825" cy="4937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4924" name="Freeform 28"/>
          <p:cNvSpPr>
            <a:spLocks/>
          </p:cNvSpPr>
          <p:nvPr/>
        </p:nvSpPr>
        <p:spPr bwMode="auto">
          <a:xfrm>
            <a:off x="2339976" y="3984626"/>
            <a:ext cx="1044575" cy="1406525"/>
          </a:xfrm>
          <a:custGeom>
            <a:avLst/>
            <a:gdLst>
              <a:gd name="T0" fmla="*/ 2147483647 w 792"/>
              <a:gd name="T1" fmla="*/ 0 h 1094"/>
              <a:gd name="T2" fmla="*/ 2147483647 w 792"/>
              <a:gd name="T3" fmla="*/ 2147483647 h 1094"/>
              <a:gd name="T4" fmla="*/ 0 w 792"/>
              <a:gd name="T5" fmla="*/ 2147483647 h 1094"/>
              <a:gd name="T6" fmla="*/ 0 60000 65536"/>
              <a:gd name="T7" fmla="*/ 0 60000 65536"/>
              <a:gd name="T8" fmla="*/ 0 60000 65536"/>
              <a:gd name="T9" fmla="*/ 0 w 792"/>
              <a:gd name="T10" fmla="*/ 0 h 1094"/>
              <a:gd name="T11" fmla="*/ 792 w 792"/>
              <a:gd name="T12" fmla="*/ 1094 h 10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2" h="1094">
                <a:moveTo>
                  <a:pt x="792" y="0"/>
                </a:moveTo>
                <a:cubicBezTo>
                  <a:pt x="668" y="268"/>
                  <a:pt x="540" y="538"/>
                  <a:pt x="408" y="720"/>
                </a:cubicBezTo>
                <a:cubicBezTo>
                  <a:pt x="276" y="902"/>
                  <a:pt x="85" y="1016"/>
                  <a:pt x="0" y="109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 type="stealth" w="lg" len="lg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4925" name="Freeform 29"/>
          <p:cNvSpPr>
            <a:spLocks/>
          </p:cNvSpPr>
          <p:nvPr/>
        </p:nvSpPr>
        <p:spPr bwMode="auto">
          <a:xfrm>
            <a:off x="2308225" y="4664076"/>
            <a:ext cx="1517650" cy="739775"/>
          </a:xfrm>
          <a:custGeom>
            <a:avLst/>
            <a:gdLst>
              <a:gd name="T0" fmla="*/ 2147483647 w 1152"/>
              <a:gd name="T1" fmla="*/ 0 h 576"/>
              <a:gd name="T2" fmla="*/ 2147483647 w 1152"/>
              <a:gd name="T3" fmla="*/ 2147483647 h 576"/>
              <a:gd name="T4" fmla="*/ 0 w 1152"/>
              <a:gd name="T5" fmla="*/ 2147483647 h 576"/>
              <a:gd name="T6" fmla="*/ 0 60000 65536"/>
              <a:gd name="T7" fmla="*/ 0 60000 65536"/>
              <a:gd name="T8" fmla="*/ 0 60000 65536"/>
              <a:gd name="T9" fmla="*/ 0 w 1152"/>
              <a:gd name="T10" fmla="*/ 0 h 576"/>
              <a:gd name="T11" fmla="*/ 1152 w 115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576">
                <a:moveTo>
                  <a:pt x="1152" y="0"/>
                </a:moveTo>
                <a:cubicBezTo>
                  <a:pt x="1053" y="55"/>
                  <a:pt x="751" y="233"/>
                  <a:pt x="559" y="329"/>
                </a:cubicBezTo>
                <a:cubicBezTo>
                  <a:pt x="367" y="425"/>
                  <a:pt x="117" y="525"/>
                  <a:pt x="0" y="576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 type="stealth" w="lg" len="lg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4926" name="Freeform 30"/>
          <p:cNvSpPr>
            <a:spLocks/>
          </p:cNvSpPr>
          <p:nvPr/>
        </p:nvSpPr>
        <p:spPr bwMode="auto">
          <a:xfrm>
            <a:off x="2339976" y="3922714"/>
            <a:ext cx="1865313" cy="1468437"/>
          </a:xfrm>
          <a:custGeom>
            <a:avLst/>
            <a:gdLst>
              <a:gd name="T0" fmla="*/ 2147483647 w 1416"/>
              <a:gd name="T1" fmla="*/ 0 h 1142"/>
              <a:gd name="T2" fmla="*/ 2147483647 w 1416"/>
              <a:gd name="T3" fmla="*/ 2147483647 h 1142"/>
              <a:gd name="T4" fmla="*/ 0 w 1416"/>
              <a:gd name="T5" fmla="*/ 2147483647 h 1142"/>
              <a:gd name="T6" fmla="*/ 0 60000 65536"/>
              <a:gd name="T7" fmla="*/ 0 60000 65536"/>
              <a:gd name="T8" fmla="*/ 0 60000 65536"/>
              <a:gd name="T9" fmla="*/ 0 w 1416"/>
              <a:gd name="T10" fmla="*/ 0 h 1142"/>
              <a:gd name="T11" fmla="*/ 1416 w 1416"/>
              <a:gd name="T12" fmla="*/ 1142 h 11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16" h="1142">
                <a:moveTo>
                  <a:pt x="1416" y="0"/>
                </a:moveTo>
                <a:cubicBezTo>
                  <a:pt x="1297" y="111"/>
                  <a:pt x="935" y="479"/>
                  <a:pt x="699" y="669"/>
                </a:cubicBezTo>
                <a:cubicBezTo>
                  <a:pt x="463" y="859"/>
                  <a:pt x="146" y="1044"/>
                  <a:pt x="0" y="1142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 type="stealth" w="lg" len="lg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4927" name="Text Box 31"/>
          <p:cNvSpPr txBox="1">
            <a:spLocks noChangeArrowheads="1"/>
          </p:cNvSpPr>
          <p:nvPr/>
        </p:nvSpPr>
        <p:spPr bwMode="auto">
          <a:xfrm>
            <a:off x="1600200" y="5359400"/>
            <a:ext cx="18315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Support vectors</a:t>
            </a:r>
          </a:p>
        </p:txBody>
      </p:sp>
      <p:sp>
        <p:nvSpPr>
          <p:cNvPr id="1104928" name="Oval 32"/>
          <p:cNvSpPr>
            <a:spLocks noChangeArrowheads="1"/>
          </p:cNvSpPr>
          <p:nvPr/>
        </p:nvSpPr>
        <p:spPr bwMode="auto">
          <a:xfrm>
            <a:off x="3257551" y="3614739"/>
            <a:ext cx="379413" cy="3698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4929" name="Oval 33"/>
          <p:cNvSpPr>
            <a:spLocks noChangeArrowheads="1"/>
          </p:cNvSpPr>
          <p:nvPr/>
        </p:nvSpPr>
        <p:spPr bwMode="auto">
          <a:xfrm>
            <a:off x="4205288" y="3552825"/>
            <a:ext cx="379412" cy="3698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4930" name="Oval 34"/>
          <p:cNvSpPr>
            <a:spLocks noChangeArrowheads="1"/>
          </p:cNvSpPr>
          <p:nvPr/>
        </p:nvSpPr>
        <p:spPr bwMode="auto">
          <a:xfrm>
            <a:off x="3763963" y="4292601"/>
            <a:ext cx="379412" cy="3714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7" name="Text Box 35"/>
          <p:cNvSpPr txBox="1">
            <a:spLocks noChangeArrowheads="1"/>
          </p:cNvSpPr>
          <p:nvPr/>
        </p:nvSpPr>
        <p:spPr bwMode="auto">
          <a:xfrm>
            <a:off x="1524000" y="6208713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C. Burges, </a:t>
            </a:r>
            <a:r>
              <a:rPr lang="en-US">
                <a:hlinkClick r:id="rId6"/>
              </a:rPr>
              <a:t>A Tutorial on Support Vector Machines for Pattern Recognition</a:t>
            </a:r>
            <a:r>
              <a:rPr lang="en-US"/>
              <a:t>,  Data Mining and Knowledge Discovery, 1998 </a:t>
            </a:r>
          </a:p>
        </p:txBody>
      </p:sp>
      <p:sp>
        <p:nvSpPr>
          <p:cNvPr id="1104932" name="Text Box 36"/>
          <p:cNvSpPr txBox="1">
            <a:spLocks noChangeArrowheads="1"/>
          </p:cNvSpPr>
          <p:nvPr/>
        </p:nvSpPr>
        <p:spPr bwMode="auto">
          <a:xfrm>
            <a:off x="6248400" y="3886201"/>
            <a:ext cx="297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Distance between point and hyperplane:</a:t>
            </a:r>
          </a:p>
        </p:txBody>
      </p:sp>
      <p:graphicFrame>
        <p:nvGraphicFramePr>
          <p:cNvPr id="1104933" name="Object 37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9372600" y="3870326"/>
          <a:ext cx="12954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7" imgW="698400" imgH="419040" progId="Equation.3">
                  <p:embed/>
                </p:oleObj>
              </mc:Choice>
              <mc:Fallback>
                <p:oleObj name="Equation" r:id="rId7" imgW="698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2600" y="3870326"/>
                        <a:ext cx="1295400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4935" name="Text Box 39"/>
          <p:cNvSpPr txBox="1">
            <a:spLocks noChangeArrowheads="1"/>
          </p:cNvSpPr>
          <p:nvPr/>
        </p:nvSpPr>
        <p:spPr bwMode="auto">
          <a:xfrm>
            <a:off x="6248400" y="3154364"/>
            <a:ext cx="297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For support vectors, </a:t>
            </a:r>
          </a:p>
        </p:txBody>
      </p:sp>
      <p:graphicFrame>
        <p:nvGraphicFramePr>
          <p:cNvPr id="1104936" name="Object 40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8915400" y="3124200"/>
          <a:ext cx="175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9" imgW="876240" imgH="228600" progId="Equation.3">
                  <p:embed/>
                </p:oleObj>
              </mc:Choice>
              <mc:Fallback>
                <p:oleObj name="Equation" r:id="rId9" imgW="876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0" y="3124200"/>
                        <a:ext cx="1752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4938" name="Text Box 42"/>
          <p:cNvSpPr txBox="1">
            <a:spLocks noChangeArrowheads="1"/>
          </p:cNvSpPr>
          <p:nvPr/>
        </p:nvSpPr>
        <p:spPr bwMode="auto">
          <a:xfrm>
            <a:off x="6248400" y="4876800"/>
            <a:ext cx="4114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Therefore, the margin is  </a:t>
            </a:r>
            <a:r>
              <a:rPr lang="en-US">
                <a:latin typeface="Times New Roman" pitchFamily="18" charset="0"/>
              </a:rPr>
              <a:t>2 / ||</a:t>
            </a:r>
            <a:r>
              <a:rPr lang="en-US" b="1">
                <a:latin typeface="Times New Roman" pitchFamily="18" charset="0"/>
              </a:rPr>
              <a:t>w</a:t>
            </a:r>
            <a:r>
              <a:rPr lang="en-US">
                <a:latin typeface="Times New Roman" pitchFamily="18" charset="0"/>
              </a:rPr>
              <a:t>||</a:t>
            </a:r>
            <a:r>
              <a:rPr lang="en-US" sz="2000">
                <a:latin typeface="Times New Roman" pitchFamily="18" charset="0"/>
              </a:rPr>
              <a:t> </a:t>
            </a: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838200" y="1459865"/>
            <a:ext cx="10515600" cy="7992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•"/>
            </a:pPr>
            <a:r>
              <a:rPr lang="en-US" smtClean="0"/>
              <a:t>Find hyperplane that maximizes the </a:t>
            </a:r>
            <a:r>
              <a:rPr lang="en-US" i="1" smtClean="0"/>
              <a:t>margin </a:t>
            </a:r>
            <a:r>
              <a:rPr lang="en-US" smtClean="0"/>
              <a:t>between the positive and negative examples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245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4901" grpId="0"/>
      <p:bldP spid="1104918" grpId="0" animBg="1"/>
      <p:bldP spid="1104919" grpId="0" animBg="1"/>
      <p:bldP spid="1104923" grpId="0" animBg="1"/>
      <p:bldP spid="1104924" grpId="0" animBg="1"/>
      <p:bldP spid="1104925" grpId="0" animBg="1"/>
      <p:bldP spid="1104926" grpId="0" animBg="1"/>
      <p:bldP spid="1104927" grpId="0"/>
      <p:bldP spid="1104928" grpId="0" animBg="1"/>
      <p:bldP spid="1104929" grpId="0" animBg="1"/>
      <p:bldP spid="1104930" grpId="0" animBg="1"/>
      <p:bldP spid="1104932" grpId="0"/>
      <p:bldP spid="1104935" grpId="0"/>
      <p:bldP spid="11049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169" y="2624231"/>
            <a:ext cx="10515600" cy="1325563"/>
          </a:xfrm>
        </p:spPr>
        <p:txBody>
          <a:bodyPr/>
          <a:lstStyle/>
          <a:p>
            <a:r>
              <a:rPr lang="en-US"/>
              <a:t>s</a:t>
            </a:r>
            <a:r>
              <a:rPr lang="en-US" smtClean="0"/>
              <a:t>vm.ipynb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403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Support Vector Machine (SVM)</a:t>
            </a:r>
          </a:p>
          <a:p>
            <a:r>
              <a:rPr lang="en-US" b="1" dirty="0" smtClean="0"/>
              <a:t>Clustering</a:t>
            </a:r>
          </a:p>
          <a:p>
            <a:pPr lvl="1"/>
            <a:r>
              <a:rPr lang="en-US" dirty="0" smtClean="0"/>
              <a:t>K-Means</a:t>
            </a:r>
          </a:p>
          <a:p>
            <a:pPr lvl="1"/>
            <a:r>
              <a:rPr lang="en-US" dirty="0" smtClean="0"/>
              <a:t>Spectral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78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9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Support Vector Machine (SVM)</a:t>
            </a:r>
          </a:p>
          <a:p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K-Means</a:t>
            </a:r>
          </a:p>
          <a:p>
            <a:pPr lvl="1"/>
            <a:r>
              <a:rPr lang="en-US" dirty="0" smtClean="0"/>
              <a:t>Spectral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23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Clustering is an important data mining task.</a:t>
            </a:r>
          </a:p>
          <a:p>
            <a:endParaRPr lang="en-US" dirty="0"/>
          </a:p>
          <a:p>
            <a:r>
              <a:rPr lang="en-US" dirty="0" smtClean="0"/>
              <a:t>Clustering makes it possible to “almost automatically” summarize large amounts of high-dimensional data.</a:t>
            </a:r>
          </a:p>
          <a:p>
            <a:endParaRPr lang="en-US" dirty="0"/>
          </a:p>
          <a:p>
            <a:r>
              <a:rPr lang="en-US" dirty="0" smtClean="0"/>
              <a:t>Clustering (aka segmentation) is applied in many domains: retail, web, image analysis, bioinformatics, psychology, brain science, medical diagnosis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6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: Key </a:t>
            </a:r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Given: (</a:t>
            </a:r>
            <a:r>
              <a:rPr lang="en-US" dirty="0" err="1" smtClean="0"/>
              <a:t>i</a:t>
            </a:r>
            <a:r>
              <a:rPr lang="en-US" dirty="0" smtClean="0"/>
              <a:t>) a data set D and (ii) similarity function </a:t>
            </a:r>
            <a:r>
              <a:rPr lang="en-US" b="1" dirty="0" smtClean="0"/>
              <a:t>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Goal: break up D into groups such that items which are similar to each other end in the same group AND items which are dis-similar to each other end up in different groups.</a:t>
            </a:r>
          </a:p>
          <a:p>
            <a:pPr lvl="1"/>
            <a:r>
              <a:rPr lang="en-US" dirty="0" smtClean="0"/>
              <a:t>Example: customers with similar buying patterns end up in the same cluster.</a:t>
            </a:r>
          </a:p>
          <a:p>
            <a:pPr lvl="1"/>
            <a:r>
              <a:rPr lang="en-US" dirty="0" smtClean="0"/>
              <a:t>People with similar “biological signals” end in the same cluster.</a:t>
            </a:r>
          </a:p>
          <a:p>
            <a:pPr lvl="1"/>
            <a:r>
              <a:rPr lang="en-US" dirty="0" smtClean="0"/>
              <a:t>Regions with similar “weather” patterns.</a:t>
            </a:r>
          </a:p>
          <a:p>
            <a:pPr marL="274320" lvl="1" indent="0">
              <a:buNone/>
            </a:pPr>
            <a:endParaRPr lang="en-US" sz="18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75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Example: Iris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Iris data set is a “very small” data set consisting of attributes of 3 flower types.</a:t>
            </a:r>
          </a:p>
          <a:p>
            <a:pPr lvl="1"/>
            <a:r>
              <a:rPr lang="en-US" dirty="0" smtClean="0"/>
              <a:t>Flower types: </a:t>
            </a:r>
            <a:r>
              <a:rPr lang="en-US" dirty="0" err="1" smtClean="0"/>
              <a:t>Iris_setosa</a:t>
            </a:r>
            <a:r>
              <a:rPr lang="en-US" dirty="0" smtClean="0"/>
              <a:t>; </a:t>
            </a:r>
            <a:r>
              <a:rPr lang="en-US" dirty="0" err="1" smtClean="0"/>
              <a:t>Iris_versicolor</a:t>
            </a:r>
            <a:r>
              <a:rPr lang="en-US" dirty="0" smtClean="0"/>
              <a:t>; Iris-</a:t>
            </a:r>
            <a:r>
              <a:rPr lang="en-US" dirty="0" err="1" smtClean="0"/>
              <a:t>virginica</a:t>
            </a:r>
            <a:endParaRPr lang="en-US" dirty="0" smtClean="0"/>
          </a:p>
          <a:p>
            <a:pPr lvl="1"/>
            <a:r>
              <a:rPr lang="en-US" dirty="0" smtClean="0"/>
              <a:t>4 attributes: sepal-length; sepal-width; petal-length; petal-width</a:t>
            </a:r>
          </a:p>
          <a:p>
            <a:pPr lvl="1"/>
            <a:r>
              <a:rPr lang="en-US" dirty="0" smtClean="0"/>
              <a:t>Thus each flower is “data vector” in a four-dimensional space. The “fifth” dimension is a label.</a:t>
            </a:r>
          </a:p>
          <a:p>
            <a:pPr lvl="1"/>
            <a:r>
              <a:rPr lang="en-US" dirty="0" smtClean="0"/>
              <a:t>Example: [5.1,3.5,1.4,0.2,iris-setosa]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It is hard to visualize in four-dimensions!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1159" y="2954668"/>
            <a:ext cx="3551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is the “best” pair of attributes to distinguish the three flower types 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47" y="257548"/>
            <a:ext cx="7539753" cy="649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and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almost all cases the labels are not given but we can acquire attributes and construct new features.</a:t>
            </a:r>
          </a:p>
          <a:p>
            <a:endParaRPr lang="en-US" dirty="0"/>
          </a:p>
          <a:p>
            <a:r>
              <a:rPr lang="en-US" dirty="0" smtClean="0"/>
              <a:t>Notice the terminology: attributes, features, variables, dimensions – they are often used interchangeably.</a:t>
            </a:r>
          </a:p>
          <a:p>
            <a:endParaRPr lang="en-US" dirty="0"/>
          </a:p>
          <a:p>
            <a:r>
              <a:rPr lang="en-US" dirty="0" smtClean="0"/>
              <a:t>I prefer to distinguish between attributes and features.</a:t>
            </a:r>
          </a:p>
          <a:p>
            <a:pPr lvl="1"/>
            <a:r>
              <a:rPr lang="en-US" dirty="0" smtClean="0"/>
              <a:t>We acquire attributes and construct features. Thus there are finitely many attributes but infinitely many possible features.</a:t>
            </a:r>
          </a:p>
          <a:p>
            <a:pPr lvl="1"/>
            <a:r>
              <a:rPr lang="en-US" dirty="0" smtClean="0"/>
              <a:t>For example, Iris data set had four attributes. Lets construct a new feature: sepal-length/sepal-width. </a:t>
            </a:r>
          </a:p>
        </p:txBody>
      </p:sp>
    </p:spTree>
    <p:extLst>
      <p:ext uri="{BB962C8B-B14F-4D97-AF65-F5344CB8AC3E}">
        <p14:creationId xmlns:p14="http://schemas.microsoft.com/office/powerpoint/2010/main" val="46508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and Distance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already seen the cosine similarity function.</a:t>
            </a:r>
          </a:p>
          <a:p>
            <a:pPr lvl="1"/>
            <a:r>
              <a:rPr lang="en-US" dirty="0" err="1" smtClean="0"/>
              <a:t>sim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= (</a:t>
            </a:r>
            <a:r>
              <a:rPr lang="en-US" dirty="0" err="1" smtClean="0"/>
              <a:t>x.y</a:t>
            </a:r>
            <a:r>
              <a:rPr lang="en-US" dirty="0" smtClean="0"/>
              <a:t>)/||x||||y||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can also define a “distance” function which in some sense is like an “opposite” of similarity.</a:t>
            </a:r>
          </a:p>
          <a:p>
            <a:pPr lvl="1"/>
            <a:r>
              <a:rPr lang="en-US" dirty="0" smtClean="0"/>
              <a:t>Entities which are</a:t>
            </a:r>
            <a:r>
              <a:rPr lang="en-US" dirty="0" smtClean="0">
                <a:solidFill>
                  <a:srgbClr val="FF0000"/>
                </a:solidFill>
              </a:rPr>
              <a:t> highly</a:t>
            </a:r>
            <a:r>
              <a:rPr lang="en-US" dirty="0" smtClean="0"/>
              <a:t> similar to each other have a </a:t>
            </a:r>
            <a:r>
              <a:rPr lang="en-US" dirty="0" smtClean="0">
                <a:solidFill>
                  <a:srgbClr val="FF0000"/>
                </a:solidFill>
              </a:rPr>
              <a:t>small</a:t>
            </a:r>
            <a:r>
              <a:rPr lang="en-US" dirty="0" smtClean="0"/>
              <a:t> distance between them; while items which are </a:t>
            </a:r>
            <a:r>
              <a:rPr lang="en-US" dirty="0" smtClean="0">
                <a:solidFill>
                  <a:srgbClr val="008000"/>
                </a:solidFill>
              </a:rPr>
              <a:t>less</a:t>
            </a:r>
            <a:r>
              <a:rPr lang="en-US" dirty="0" smtClean="0"/>
              <a:t> similar have a </a:t>
            </a:r>
            <a:r>
              <a:rPr lang="en-US" dirty="0" smtClean="0">
                <a:solidFill>
                  <a:srgbClr val="008000"/>
                </a:solidFill>
              </a:rPr>
              <a:t>large</a:t>
            </a:r>
            <a:r>
              <a:rPr lang="en-US" dirty="0" smtClean="0"/>
              <a:t> distance between them.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dist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= 1 – </a:t>
            </a:r>
            <a:r>
              <a:rPr lang="en-US" dirty="0" err="1" smtClean="0"/>
              <a:t>sim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“identical” objects: </a:t>
            </a:r>
            <a:r>
              <a:rPr lang="en-US" dirty="0" err="1" smtClean="0"/>
              <a:t>sim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= 1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dist</a:t>
            </a:r>
            <a:r>
              <a:rPr lang="en-US" dirty="0" smtClean="0">
                <a:sym typeface="Wingdings"/>
              </a:rPr>
              <a:t>(</a:t>
            </a:r>
            <a:r>
              <a:rPr lang="en-US" dirty="0" err="1" smtClean="0">
                <a:sym typeface="Wingdings"/>
              </a:rPr>
              <a:t>x,y</a:t>
            </a:r>
            <a:r>
              <a:rPr lang="en-US" dirty="0" smtClean="0">
                <a:sym typeface="Wingdings"/>
              </a:rPr>
              <a:t>) = 0</a:t>
            </a:r>
          </a:p>
          <a:p>
            <a:pPr lvl="1"/>
            <a:r>
              <a:rPr lang="en-US" dirty="0" err="1">
                <a:sym typeface="Wingdings"/>
              </a:rPr>
              <a:t>s</a:t>
            </a:r>
            <a:r>
              <a:rPr lang="en-US" dirty="0" err="1" smtClean="0">
                <a:sym typeface="Wingdings"/>
              </a:rPr>
              <a:t>im</a:t>
            </a:r>
            <a:r>
              <a:rPr lang="en-US" dirty="0" smtClean="0">
                <a:sym typeface="Wingdings"/>
              </a:rPr>
              <a:t>(</a:t>
            </a:r>
            <a:r>
              <a:rPr lang="en-US" dirty="0" err="1" smtClean="0">
                <a:sym typeface="Wingdings"/>
              </a:rPr>
              <a:t>x,y</a:t>
            </a:r>
            <a:r>
              <a:rPr lang="en-US" dirty="0" smtClean="0">
                <a:sym typeface="Wingdings"/>
              </a:rPr>
              <a:t>) = 0  </a:t>
            </a:r>
            <a:r>
              <a:rPr lang="en-US" dirty="0" err="1" smtClean="0">
                <a:sym typeface="Wingdings"/>
              </a:rPr>
              <a:t>dist</a:t>
            </a:r>
            <a:r>
              <a:rPr lang="en-US" dirty="0" smtClean="0">
                <a:sym typeface="Wingdings"/>
              </a:rPr>
              <a:t>(</a:t>
            </a:r>
            <a:r>
              <a:rPr lang="en-US" dirty="0" err="1" smtClean="0">
                <a:sym typeface="Wingdings"/>
              </a:rPr>
              <a:t>x,y</a:t>
            </a:r>
            <a:r>
              <a:rPr lang="en-US" dirty="0" smtClean="0">
                <a:sym typeface="Wingdings"/>
              </a:rPr>
              <a:t>) = 1</a:t>
            </a:r>
          </a:p>
          <a:p>
            <a:pPr lvl="1"/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3760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Euclidean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Take two data vectors d1 and d2</a:t>
            </a:r>
          </a:p>
          <a:p>
            <a:endParaRPr lang="en-US" dirty="0"/>
          </a:p>
          <a:p>
            <a:r>
              <a:rPr lang="en-US" dirty="0" smtClean="0"/>
              <a:t>D1 = (x1,x2,…,</a:t>
            </a:r>
            <a:r>
              <a:rPr lang="en-US" dirty="0" err="1" smtClean="0"/>
              <a:t>xn</a:t>
            </a:r>
            <a:r>
              <a:rPr lang="en-US" dirty="0" smtClean="0"/>
              <a:t>)</a:t>
            </a:r>
          </a:p>
          <a:p>
            <a:r>
              <a:rPr lang="en-US" dirty="0" smtClean="0"/>
              <a:t>D2 = (y1,y2,…</a:t>
            </a:r>
            <a:r>
              <a:rPr lang="en-US" dirty="0" err="1" smtClean="0"/>
              <a:t>yn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Then Euclidean Distance between D1 and D2 is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794386" y="4759158"/>
          <a:ext cx="6018162" cy="507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3314700" imgH="279400" progId="Equation.3">
                  <p:embed/>
                </p:oleObj>
              </mc:Choice>
              <mc:Fallback>
                <p:oleObj name="Equation" r:id="rId4" imgW="33147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94386" y="4759158"/>
                        <a:ext cx="6018162" cy="5072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248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Euclidean Distance: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D1=(1,1,1); D2=(1,1,1)</a:t>
            </a:r>
          </a:p>
          <a:p>
            <a:pPr lvl="1"/>
            <a:r>
              <a:rPr lang="en-US" dirty="0" err="1" smtClean="0"/>
              <a:t>dist</a:t>
            </a:r>
            <a:r>
              <a:rPr lang="en-US" dirty="0" smtClean="0"/>
              <a:t>(D1,D2) = 0</a:t>
            </a:r>
          </a:p>
          <a:p>
            <a:pPr lvl="1"/>
            <a:endParaRPr lang="en-US" dirty="0"/>
          </a:p>
          <a:p>
            <a:r>
              <a:rPr lang="en-US" dirty="0" smtClean="0"/>
              <a:t>D1=(1,2,1); D2= (2,1,1)</a:t>
            </a:r>
          </a:p>
          <a:p>
            <a:pPr lvl="1"/>
            <a:endParaRPr lang="en-US" baseline="30000" dirty="0"/>
          </a:p>
          <a:p>
            <a:pPr lvl="1"/>
            <a:endParaRPr lang="en-US" baseline="30000" dirty="0" smtClean="0"/>
          </a:p>
          <a:p>
            <a:pPr lvl="1"/>
            <a:endParaRPr lang="en-US" baseline="30000" dirty="0" smtClean="0"/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093122" y="3628119"/>
          <a:ext cx="7024142" cy="666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3" imgW="2946400" imgH="279400" progId="Equation.3">
                  <p:embed/>
                </p:oleObj>
              </mc:Choice>
              <mc:Fallback>
                <p:oleObj name="Equation" r:id="rId3" imgW="29464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93122" y="3628119"/>
                        <a:ext cx="7024142" cy="666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036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Clustering:</a:t>
            </a:r>
            <a:br>
              <a:rPr lang="en-US" dirty="0" smtClean="0"/>
            </a:br>
            <a:r>
              <a:rPr lang="en-US" dirty="0" smtClean="0"/>
              <a:t>One-dimensional/one-centroid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25752" y="2954451"/>
            <a:ext cx="8503920" cy="2182101"/>
          </a:xfrm>
        </p:spPr>
        <p:txBody>
          <a:bodyPr/>
          <a:lstStyle/>
          <a:p>
            <a:r>
              <a:rPr lang="en-US" dirty="0" smtClean="0"/>
              <a:t>Three data points: 1,2 and 6</a:t>
            </a:r>
          </a:p>
          <a:p>
            <a:r>
              <a:rPr lang="en-US" dirty="0" smtClean="0"/>
              <a:t>Want to summarize with one point</a:t>
            </a:r>
          </a:p>
          <a:p>
            <a:r>
              <a:rPr lang="en-US" dirty="0" smtClean="0"/>
              <a:t>The average of (1,2,6) = 9/3 = 3</a:t>
            </a:r>
          </a:p>
          <a:p>
            <a:r>
              <a:rPr lang="en-US" dirty="0" smtClean="0"/>
              <a:t>3 is called the centroid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83761" y="2272632"/>
            <a:ext cx="4304632" cy="133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18000" y="2138948"/>
            <a:ext cx="0" cy="2807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18488" y="2144300"/>
            <a:ext cx="0" cy="2807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868624" y="2136284"/>
            <a:ext cx="0" cy="2807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70952" y="1831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08208" y="18314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871441" y="1844846"/>
            <a:ext cx="31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574633" y="2160706"/>
            <a:ext cx="120315" cy="21621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494424" y="2326112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1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84555" y="1990165"/>
            <a:ext cx="8767483" cy="3173506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Let C = initial k cluster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centroids</a:t>
            </a: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Mark C as unstable</a:t>
            </a:r>
          </a:p>
          <a:p>
            <a:pPr marL="457200" lvl="1" indent="0">
              <a:buNone/>
            </a:pP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While &lt;C is unstable&gt;</a:t>
            </a:r>
          </a:p>
          <a:p>
            <a:pPr marL="1376363" lvl="1" indent="-458788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Assign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all data points to their nearest centroid in C.</a:t>
            </a:r>
          </a:p>
          <a:p>
            <a:pPr marL="1376363" lvl="1" indent="-458788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Compute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the centroids of the points assigned to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each element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of C.</a:t>
            </a:r>
          </a:p>
          <a:p>
            <a:pPr marL="1376363" lvl="1" indent="-458788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Update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C as the set of new centroids.</a:t>
            </a:r>
          </a:p>
          <a:p>
            <a:pPr marL="1376363" lvl="1" indent="-458788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Mark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C as stable or unstable by comparing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with previous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set of centroids. </a:t>
            </a:r>
          </a:p>
          <a:p>
            <a:pPr marL="457200" lvl="1" indent="0">
              <a:buNone/>
            </a:pP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End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While</a:t>
            </a:r>
            <a:endParaRPr lang="en-US" sz="1800" b="1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83745" y="5585482"/>
            <a:ext cx="88714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Where : </a:t>
            </a:r>
            <a:r>
              <a:rPr lang="en-US" b="1" dirty="0" err="1">
                <a:latin typeface="Calibri" charset="0"/>
                <a:ea typeface="Calibri" charset="0"/>
                <a:cs typeface="Calibri" charset="0"/>
              </a:rPr>
              <a:t>n:num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 of points; k: </a:t>
            </a:r>
            <a:r>
              <a:rPr lang="en-US" b="1" dirty="0" err="1">
                <a:latin typeface="Calibri" charset="0"/>
                <a:ea typeface="Calibri" charset="0"/>
                <a:cs typeface="Calibri" charset="0"/>
              </a:rPr>
              <a:t>num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 of clusters; d: dimension; I: </a:t>
            </a:r>
            <a:r>
              <a:rPr lang="en-US" b="1" dirty="0" err="1">
                <a:latin typeface="Calibri" charset="0"/>
                <a:ea typeface="Calibri" charset="0"/>
                <a:cs typeface="Calibri" charset="0"/>
              </a:rPr>
              <a:t>num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 of iterations</a:t>
            </a:r>
          </a:p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Complexity is linear in n.</a:t>
            </a:r>
          </a:p>
        </p:txBody>
      </p:sp>
    </p:spTree>
    <p:extLst>
      <p:ext uri="{BB962C8B-B14F-4D97-AF65-F5344CB8AC3E}">
        <p14:creationId xmlns:p14="http://schemas.microsoft.com/office/powerpoint/2010/main" val="19267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  <a:p>
            <a:pPr lvl="1"/>
            <a:r>
              <a:rPr lang="en-US" b="1" dirty="0" smtClean="0"/>
              <a:t>Logistic Regression</a:t>
            </a:r>
          </a:p>
          <a:p>
            <a:pPr lvl="1"/>
            <a:r>
              <a:rPr lang="en-US" dirty="0" smtClean="0"/>
              <a:t>Support Vector Machine (SVM)</a:t>
            </a:r>
          </a:p>
          <a:p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K-Means</a:t>
            </a:r>
          </a:p>
          <a:p>
            <a:pPr lvl="1"/>
            <a:r>
              <a:rPr lang="en-US" dirty="0" smtClean="0"/>
              <a:t>Spectral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09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273629"/>
            <a:ext cx="8229024" cy="1144921"/>
          </a:xfrm>
          <a:ln/>
        </p:spPr>
        <p:txBody>
          <a:bodyPr vert="horz" lIns="91440" tIns="352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dirty="0" smtClean="0"/>
              <a:t>When does K-means work?</a:t>
            </a:r>
            <a:endParaRPr lang="en-US" dirty="0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763644" y="1628059"/>
            <a:ext cx="12311742" cy="8007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6" tIns="63226" rIns="81646" bIns="40823"/>
          <a:lstStyle/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sz="254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K-means </a:t>
            </a:r>
            <a:r>
              <a:rPr lang="en-US" sz="32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works perfectly when clusters </a:t>
            </a:r>
            <a:r>
              <a:rPr lang="en-US" sz="3200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are</a:t>
            </a:r>
            <a:r>
              <a:rPr lang="en-US" sz="3200" b="1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“linearly separable” </a:t>
            </a:r>
            <a:endParaRPr lang="en-US" sz="3200" b="1" dirty="0" smtClean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sz="3200" b="1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Clusters are compact and well separated</a:t>
            </a:r>
            <a:endParaRPr lang="en-US" sz="3200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9483" y="3084805"/>
            <a:ext cx="3369954" cy="27218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grpSp>
        <p:nvGrpSpPr>
          <p:cNvPr id="8" name="Group 7"/>
          <p:cNvGrpSpPr/>
          <p:nvPr/>
        </p:nvGrpSpPr>
        <p:grpSpPr>
          <a:xfrm>
            <a:off x="4229564" y="3152491"/>
            <a:ext cx="3110727" cy="2557709"/>
            <a:chOff x="2982912" y="3475037"/>
            <a:chExt cx="3429000" cy="2819400"/>
          </a:xfrm>
        </p:grpSpPr>
        <p:sp>
          <p:nvSpPr>
            <p:cNvPr id="5" name="Oval 4"/>
            <p:cNvSpPr/>
            <p:nvPr/>
          </p:nvSpPr>
          <p:spPr bwMode="auto">
            <a:xfrm>
              <a:off x="3592512" y="3475037"/>
              <a:ext cx="1981200" cy="12954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953" tIns="41476" rIns="82953" bIns="41476" numCol="1" rtlCol="0" anchor="t" anchorCtr="0" compatLnSpc="1">
              <a:prstTxWarp prst="textNoShape">
                <a:avLst/>
              </a:prstTxWarp>
            </a:bodyPr>
            <a:lstStyle/>
            <a:p>
              <a:pPr defTabSz="414772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1633"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 rot="676980">
              <a:off x="2982912" y="4999037"/>
              <a:ext cx="1752600" cy="12954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953" tIns="41476" rIns="82953" bIns="41476" numCol="1" rtlCol="0" anchor="t" anchorCtr="0" compatLnSpc="1">
              <a:prstTxWarp prst="textNoShape">
                <a:avLst/>
              </a:prstTxWarp>
            </a:bodyPr>
            <a:lstStyle/>
            <a:p>
              <a:pPr defTabSz="414772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1633">
                <a:latin typeface="Arial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 rot="394347">
              <a:off x="5116512" y="4541837"/>
              <a:ext cx="1295400" cy="13716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953" tIns="41476" rIns="82953" bIns="41476" numCol="1" rtlCol="0" anchor="t" anchorCtr="0" compatLnSpc="1">
              <a:prstTxWarp prst="textNoShape">
                <a:avLst/>
              </a:prstTxWarp>
            </a:bodyPr>
            <a:lstStyle/>
            <a:p>
              <a:pPr defTabSz="414772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1633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9658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273629"/>
            <a:ext cx="8229024" cy="1144921"/>
          </a:xfrm>
          <a:ln/>
        </p:spPr>
        <p:txBody>
          <a:bodyPr vert="horz" lIns="91440" tIns="352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dirty="0" smtClean="0"/>
              <a:t>When does K-means not work?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14595" b="15082"/>
          <a:stretch>
            <a:fillRect/>
          </a:stretch>
        </p:blipFill>
        <p:spPr bwMode="auto">
          <a:xfrm>
            <a:off x="6915446" y="2903345"/>
            <a:ext cx="3732872" cy="311072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 l="14928" t="10052" r="14928" b="20110"/>
          <a:stretch>
            <a:fillRect/>
          </a:stretch>
        </p:blipFill>
        <p:spPr bwMode="auto">
          <a:xfrm>
            <a:off x="2145666" y="3525491"/>
            <a:ext cx="3940254" cy="269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363824" y="1648169"/>
            <a:ext cx="12192000" cy="8007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6" tIns="63226" rIns="81646" bIns="40823"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sz="2800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When clusters are “not-linearly separable”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sz="2800" dirty="0" smtClean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Data contains </a:t>
            </a:r>
            <a:r>
              <a:rPr lang="en-US" sz="28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arbitrarily shaped clusters of different densities</a:t>
            </a:r>
          </a:p>
        </p:txBody>
      </p:sp>
    </p:spTree>
    <p:extLst>
      <p:ext uri="{BB962C8B-B14F-4D97-AF65-F5344CB8AC3E}">
        <p14:creationId xmlns:p14="http://schemas.microsoft.com/office/powerpoint/2010/main" val="10339842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More Advanced Clustering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 smtClean="0"/>
              <a:t>Kernel K-means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3200" dirty="0" smtClean="0"/>
              <a:t>K-means applied in Kernel space</a:t>
            </a:r>
            <a:endParaRPr lang="en-US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 smtClean="0"/>
              <a:t>Spectral clustering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Eigen subspace of the affinity matrix (Kernel matrix</a:t>
            </a:r>
            <a:r>
              <a:rPr lang="en-US" sz="2800" dirty="0" smtClean="0"/>
              <a:t>)</a:t>
            </a:r>
            <a:endParaRPr lang="en-US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273629"/>
            <a:ext cx="8229024" cy="1144921"/>
          </a:xfrm>
          <a:ln/>
        </p:spPr>
        <p:txBody>
          <a:bodyPr vert="horz" lIns="91440" tIns="352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/>
              <a:t>The Kernel Trick Revisited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7755" y="1604329"/>
            <a:ext cx="7736492" cy="4526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662498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768" y="2207752"/>
            <a:ext cx="4424143" cy="3318108"/>
          </a:xfrm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750364" y="1700819"/>
          <a:ext cx="691273" cy="276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Equation" r:id="rId5" imgW="355138" imgH="177569" progId="Equation.3">
                  <p:embed/>
                </p:oleObj>
              </mc:Choice>
              <mc:Fallback>
                <p:oleObj name="Equation" r:id="rId5" imgW="355138" imgH="177569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0364" y="1700819"/>
                        <a:ext cx="691273" cy="2765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1" name="Object 3"/>
          <p:cNvGraphicFramePr>
            <a:graphicFrameLocks noChangeAspect="1"/>
          </p:cNvGraphicFramePr>
          <p:nvPr/>
        </p:nvGraphicFramePr>
        <p:xfrm>
          <a:off x="7202036" y="5295436"/>
          <a:ext cx="138255" cy="195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Equation" r:id="rId7" imgW="152268" imgH="215713" progId="Equation.3">
                  <p:embed/>
                </p:oleObj>
              </mc:Choice>
              <mc:Fallback>
                <p:oleObj name="Equation" r:id="rId7" imgW="152268" imgH="215713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2036" y="5295436"/>
                        <a:ext cx="138255" cy="1958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2" name="Object 4"/>
          <p:cNvGraphicFramePr>
            <a:graphicFrameLocks noChangeAspect="1"/>
          </p:cNvGraphicFramePr>
          <p:nvPr/>
        </p:nvGraphicFramePr>
        <p:xfrm>
          <a:off x="4148915" y="2818376"/>
          <a:ext cx="149776" cy="195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Equation" r:id="rId9" imgW="164885" imgH="215619" progId="Equation.3">
                  <p:embed/>
                </p:oleObj>
              </mc:Choice>
              <mc:Fallback>
                <p:oleObj name="Equation" r:id="rId9" imgW="164885" imgH="215619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915" y="2818376"/>
                        <a:ext cx="149776" cy="1958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4465349" y="2296391"/>
            <a:ext cx="3400569" cy="3059902"/>
            <a:chOff x="3242821" y="2531346"/>
            <a:chExt cx="3759723" cy="3372975"/>
          </a:xfrm>
        </p:grpSpPr>
        <p:sp>
          <p:nvSpPr>
            <p:cNvPr id="12" name="Freeform 11"/>
            <p:cNvSpPr/>
            <p:nvPr/>
          </p:nvSpPr>
          <p:spPr bwMode="auto">
            <a:xfrm>
              <a:off x="3242821" y="2799761"/>
              <a:ext cx="2146168" cy="2806045"/>
            </a:xfrm>
            <a:custGeom>
              <a:avLst/>
              <a:gdLst>
                <a:gd name="connsiteX0" fmla="*/ 160255 w 2146168"/>
                <a:gd name="connsiteY0" fmla="*/ 226243 h 2806045"/>
                <a:gd name="connsiteX1" fmla="*/ 904973 w 2146168"/>
                <a:gd name="connsiteY1" fmla="*/ 9427 h 2806045"/>
                <a:gd name="connsiteX2" fmla="*/ 1828800 w 2146168"/>
                <a:gd name="connsiteY2" fmla="*/ 197963 h 2806045"/>
                <a:gd name="connsiteX3" fmla="*/ 2130457 w 2146168"/>
                <a:gd name="connsiteY3" fmla="*/ 952107 h 2806045"/>
                <a:gd name="connsiteX4" fmla="*/ 1734532 w 2146168"/>
                <a:gd name="connsiteY4" fmla="*/ 2545237 h 2806045"/>
                <a:gd name="connsiteX5" fmla="*/ 282804 w 2146168"/>
                <a:gd name="connsiteY5" fmla="*/ 2516957 h 2806045"/>
                <a:gd name="connsiteX6" fmla="*/ 37707 w 2146168"/>
                <a:gd name="connsiteY6" fmla="*/ 1366886 h 2806045"/>
                <a:gd name="connsiteX7" fmla="*/ 160255 w 2146168"/>
                <a:gd name="connsiteY7" fmla="*/ 226243 h 280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46168" h="2806045">
                  <a:moveTo>
                    <a:pt x="160255" y="226243"/>
                  </a:moveTo>
                  <a:cubicBezTo>
                    <a:pt x="304799" y="0"/>
                    <a:pt x="626882" y="14140"/>
                    <a:pt x="904973" y="9427"/>
                  </a:cubicBezTo>
                  <a:cubicBezTo>
                    <a:pt x="1183064" y="4714"/>
                    <a:pt x="1624553" y="40850"/>
                    <a:pt x="1828800" y="197963"/>
                  </a:cubicBezTo>
                  <a:cubicBezTo>
                    <a:pt x="2033047" y="355076"/>
                    <a:pt x="2146168" y="560895"/>
                    <a:pt x="2130457" y="952107"/>
                  </a:cubicBezTo>
                  <a:cubicBezTo>
                    <a:pt x="2114746" y="1343319"/>
                    <a:pt x="2042474" y="2284429"/>
                    <a:pt x="1734532" y="2545237"/>
                  </a:cubicBezTo>
                  <a:cubicBezTo>
                    <a:pt x="1426590" y="2806045"/>
                    <a:pt x="565608" y="2713349"/>
                    <a:pt x="282804" y="2516957"/>
                  </a:cubicBezTo>
                  <a:cubicBezTo>
                    <a:pt x="0" y="2320565"/>
                    <a:pt x="56561" y="1750243"/>
                    <a:pt x="37707" y="1366886"/>
                  </a:cubicBezTo>
                  <a:cubicBezTo>
                    <a:pt x="18853" y="983529"/>
                    <a:pt x="15711" y="452486"/>
                    <a:pt x="160255" y="226243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953" tIns="41476" rIns="82953" bIns="41476" numCol="1" rtlCol="0" anchor="t" anchorCtr="0" compatLnSpc="1">
              <a:prstTxWarp prst="textNoShape">
                <a:avLst/>
              </a:prstTxWarp>
            </a:bodyPr>
            <a:lstStyle/>
            <a:p>
              <a:pPr defTabSz="414772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1633">
                <a:latin typeface="Arial" charset="0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5375698" y="2531346"/>
              <a:ext cx="1626846" cy="3372975"/>
            </a:xfrm>
            <a:custGeom>
              <a:avLst/>
              <a:gdLst>
                <a:gd name="connsiteX0" fmla="*/ 180680 w 1649690"/>
                <a:gd name="connsiteY0" fmla="*/ 358218 h 3274242"/>
                <a:gd name="connsiteX1" fmla="*/ 1151641 w 1649690"/>
                <a:gd name="connsiteY1" fmla="*/ 735290 h 3274242"/>
                <a:gd name="connsiteX2" fmla="*/ 1613554 w 1649690"/>
                <a:gd name="connsiteY2" fmla="*/ 1640263 h 3274242"/>
                <a:gd name="connsiteX3" fmla="*/ 1368457 w 1649690"/>
                <a:gd name="connsiteY3" fmla="*/ 2677212 h 3274242"/>
                <a:gd name="connsiteX4" fmla="*/ 199534 w 1649690"/>
                <a:gd name="connsiteY4" fmla="*/ 2884601 h 3274242"/>
                <a:gd name="connsiteX5" fmla="*/ 180680 w 1649690"/>
                <a:gd name="connsiteY5" fmla="*/ 358218 h 3274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9690" h="3274242">
                  <a:moveTo>
                    <a:pt x="180680" y="358218"/>
                  </a:moveTo>
                  <a:cubicBezTo>
                    <a:pt x="339364" y="0"/>
                    <a:pt x="912829" y="521616"/>
                    <a:pt x="1151641" y="735290"/>
                  </a:cubicBezTo>
                  <a:cubicBezTo>
                    <a:pt x="1390453" y="948964"/>
                    <a:pt x="1577418" y="1316609"/>
                    <a:pt x="1613554" y="1640263"/>
                  </a:cubicBezTo>
                  <a:cubicBezTo>
                    <a:pt x="1649690" y="1963917"/>
                    <a:pt x="1604127" y="2469822"/>
                    <a:pt x="1368457" y="2677212"/>
                  </a:cubicBezTo>
                  <a:cubicBezTo>
                    <a:pt x="1132787" y="2884602"/>
                    <a:pt x="399068" y="3274242"/>
                    <a:pt x="199534" y="2884601"/>
                  </a:cubicBezTo>
                  <a:cubicBezTo>
                    <a:pt x="0" y="2494960"/>
                    <a:pt x="21996" y="716436"/>
                    <a:pt x="180680" y="35821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953" tIns="41476" rIns="82953" bIns="41476" numCol="1" rtlCol="0" anchor="t" anchorCtr="0" compatLnSpc="1">
              <a:prstTxWarp prst="textNoShape">
                <a:avLst/>
              </a:prstTxWarp>
            </a:bodyPr>
            <a:lstStyle/>
            <a:p>
              <a:pPr defTabSz="414772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1633">
                <a:latin typeface="Arial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312229" y="5525860"/>
            <a:ext cx="188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65350" y="5525856"/>
            <a:ext cx="340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with circular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0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221186" name="AutoShape 2" descr="https://mail-attachment.googleusercontent.com/attachment/u/0/?ui=2&amp;ik=b55dc0eb4f&amp;view=att&amp;th=136c1cf57da61bfa&amp;attid=0.1&amp;disp=inline&amp;realattid=f_h15ctjje1&amp;safe=1&amp;zw&amp;saduie=AG9B_P9fiaJUF2gg12SffvanQZiT&amp;sadet=1334691924802&amp;sads=2IIOBILEjx2_iqHFgnlC_RHXiFA"/>
          <p:cNvSpPr>
            <a:spLocks noChangeAspect="1" noChangeArrowheads="1"/>
          </p:cNvSpPr>
          <p:nvPr/>
        </p:nvSpPr>
        <p:spPr bwMode="auto">
          <a:xfrm>
            <a:off x="1664655" y="-131053"/>
            <a:ext cx="276509" cy="276510"/>
          </a:xfrm>
          <a:prstGeom prst="rect">
            <a:avLst/>
          </a:prstGeom>
          <a:noFill/>
        </p:spPr>
        <p:txBody>
          <a:bodyPr vert="horz" wrap="square" lIns="82953" tIns="41476" rIns="82953" bIns="41476" numCol="1" anchor="t" anchorCtr="0" compatLnSpc="1">
            <a:prstTxWarp prst="textNoShape">
              <a:avLst/>
            </a:prstTxWarp>
          </a:bodyPr>
          <a:lstStyle/>
          <a:p>
            <a:endParaRPr lang="en-US" sz="1633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83" y="1769946"/>
            <a:ext cx="4424143" cy="3318108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4006851" y="1398224"/>
            <a:ext cx="6375040" cy="5405802"/>
            <a:chOff x="2737411" y="1541282"/>
            <a:chExt cx="7027301" cy="5958894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5142024"/>
                </p:ext>
              </p:extLst>
            </p:nvPr>
          </p:nvGraphicFramePr>
          <p:xfrm>
            <a:off x="2737411" y="6255980"/>
            <a:ext cx="4357313" cy="1244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1" name="Equation" r:id="rId5" imgW="1866600" imgH="533160" progId="Equation.3">
                    <p:embed/>
                  </p:oleObj>
                </mc:Choice>
                <mc:Fallback>
                  <p:oleObj name="Equation" r:id="rId5" imgW="1866600" imgH="533160" progId="Equation.3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7411" y="6255980"/>
                          <a:ext cx="4357313" cy="1244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1" name="Picture 10" descr="circularclusters5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87912" y="1722437"/>
              <a:ext cx="4876800" cy="3657600"/>
            </a:xfrm>
            <a:prstGeom prst="rect">
              <a:avLst/>
            </a:prstGeom>
          </p:spPr>
        </p:pic>
        <p:sp>
          <p:nvSpPr>
            <p:cNvPr id="15" name="Freeform 14"/>
            <p:cNvSpPr/>
            <p:nvPr/>
          </p:nvSpPr>
          <p:spPr bwMode="auto">
            <a:xfrm>
              <a:off x="3619893" y="1541282"/>
              <a:ext cx="2253006" cy="740005"/>
            </a:xfrm>
            <a:custGeom>
              <a:avLst/>
              <a:gdLst>
                <a:gd name="connsiteX0" fmla="*/ 0 w 2253006"/>
                <a:gd name="connsiteY0" fmla="*/ 485481 h 740005"/>
                <a:gd name="connsiteX1" fmla="*/ 716437 w 2253006"/>
                <a:gd name="connsiteY1" fmla="*/ 42421 h 740005"/>
                <a:gd name="connsiteX2" fmla="*/ 2253006 w 2253006"/>
                <a:gd name="connsiteY2" fmla="*/ 740005 h 74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3006" h="740005">
                  <a:moveTo>
                    <a:pt x="0" y="485481"/>
                  </a:moveTo>
                  <a:cubicBezTo>
                    <a:pt x="170468" y="242740"/>
                    <a:pt x="340936" y="0"/>
                    <a:pt x="716437" y="42421"/>
                  </a:cubicBezTo>
                  <a:cubicBezTo>
                    <a:pt x="1091938" y="84842"/>
                    <a:pt x="1996911" y="626883"/>
                    <a:pt x="2253006" y="740005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82953" tIns="41476" rIns="82953" bIns="41476" numCol="1" rtlCol="0" anchor="t" anchorCtr="0" compatLnSpc="1">
              <a:prstTxWarp prst="textNoShape">
                <a:avLst/>
              </a:prstTxWarp>
            </a:bodyPr>
            <a:lstStyle/>
            <a:p>
              <a:pPr defTabSz="414772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1633">
                <a:latin typeface="Arial" charset="0"/>
              </a:endParaRPr>
            </a:p>
          </p:txBody>
        </p:sp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4202112" y="1570037"/>
            <a:ext cx="228600" cy="365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2" name="Equation" r:id="rId8" imgW="126835" imgH="202936" progId="Equation.3">
                    <p:embed/>
                  </p:oleObj>
                </mc:Choice>
                <mc:Fallback>
                  <p:oleObj name="Equation" r:id="rId8" imgW="126835" imgH="202936" progId="Equation.3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2112" y="1570037"/>
                          <a:ext cx="228600" cy="3657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0" name="Straight Connector 19"/>
          <p:cNvCxnSpPr/>
          <p:nvPr/>
        </p:nvCxnSpPr>
        <p:spPr bwMode="auto">
          <a:xfrm>
            <a:off x="6096000" y="2945109"/>
            <a:ext cx="3525490" cy="1589927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Freeform 20"/>
          <p:cNvSpPr/>
          <p:nvPr/>
        </p:nvSpPr>
        <p:spPr bwMode="auto">
          <a:xfrm>
            <a:off x="7015218" y="3720045"/>
            <a:ext cx="726906" cy="651364"/>
          </a:xfrm>
          <a:custGeom>
            <a:avLst/>
            <a:gdLst>
              <a:gd name="connsiteX0" fmla="*/ 234099 w 801279"/>
              <a:gd name="connsiteY0" fmla="*/ 18853 h 718008"/>
              <a:gd name="connsiteX1" fmla="*/ 92697 w 801279"/>
              <a:gd name="connsiteY1" fmla="*/ 94268 h 718008"/>
              <a:gd name="connsiteX2" fmla="*/ 102124 w 801279"/>
              <a:gd name="connsiteY2" fmla="*/ 584462 h 718008"/>
              <a:gd name="connsiteX3" fmla="*/ 705440 w 801279"/>
              <a:gd name="connsiteY3" fmla="*/ 650449 h 718008"/>
              <a:gd name="connsiteX4" fmla="*/ 677159 w 801279"/>
              <a:gd name="connsiteY4" fmla="*/ 179109 h 718008"/>
              <a:gd name="connsiteX5" fmla="*/ 234099 w 801279"/>
              <a:gd name="connsiteY5" fmla="*/ 18853 h 7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1279" h="718008">
                <a:moveTo>
                  <a:pt x="234099" y="18853"/>
                </a:moveTo>
                <a:cubicBezTo>
                  <a:pt x="136689" y="4713"/>
                  <a:pt x="114693" y="0"/>
                  <a:pt x="92697" y="94268"/>
                </a:cubicBezTo>
                <a:cubicBezTo>
                  <a:pt x="70701" y="188536"/>
                  <a:pt x="0" y="491765"/>
                  <a:pt x="102124" y="584462"/>
                </a:cubicBezTo>
                <a:cubicBezTo>
                  <a:pt x="204248" y="677159"/>
                  <a:pt x="609601" y="718008"/>
                  <a:pt x="705440" y="650449"/>
                </a:cubicBezTo>
                <a:cubicBezTo>
                  <a:pt x="801279" y="582890"/>
                  <a:pt x="758858" y="285946"/>
                  <a:pt x="677159" y="179109"/>
                </a:cubicBezTo>
                <a:cubicBezTo>
                  <a:pt x="595460" y="72272"/>
                  <a:pt x="331509" y="32993"/>
                  <a:pt x="234099" y="18853"/>
                </a:cubicBezTo>
                <a:close/>
              </a:path>
            </a:pathLst>
          </a:cu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1477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sz="1633">
              <a:latin typeface="Arial" charset="0"/>
            </a:endParaRPr>
          </a:p>
        </p:txBody>
      </p:sp>
      <p:sp>
        <p:nvSpPr>
          <p:cNvPr id="23" name="Freeform 22"/>
          <p:cNvSpPr/>
          <p:nvPr/>
        </p:nvSpPr>
        <p:spPr bwMode="auto">
          <a:xfrm>
            <a:off x="6976735" y="2095198"/>
            <a:ext cx="3020220" cy="1865723"/>
          </a:xfrm>
          <a:custGeom>
            <a:avLst/>
            <a:gdLst>
              <a:gd name="connsiteX0" fmla="*/ 50276 w 3329233"/>
              <a:gd name="connsiteY0" fmla="*/ 584462 h 2056614"/>
              <a:gd name="connsiteX1" fmla="*/ 493336 w 3329233"/>
              <a:gd name="connsiteY1" fmla="*/ 65988 h 2056614"/>
              <a:gd name="connsiteX2" fmla="*/ 3010293 w 3329233"/>
              <a:gd name="connsiteY2" fmla="*/ 980388 h 2056614"/>
              <a:gd name="connsiteX3" fmla="*/ 2406977 w 3329233"/>
              <a:gd name="connsiteY3" fmla="*/ 1998482 h 2056614"/>
              <a:gd name="connsiteX4" fmla="*/ 597031 w 3329233"/>
              <a:gd name="connsiteY4" fmla="*/ 1329179 h 2056614"/>
              <a:gd name="connsiteX5" fmla="*/ 50276 w 3329233"/>
              <a:gd name="connsiteY5" fmla="*/ 584462 h 2056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9233" h="2056614">
                <a:moveTo>
                  <a:pt x="50276" y="584462"/>
                </a:moveTo>
                <a:cubicBezTo>
                  <a:pt x="32993" y="373930"/>
                  <a:pt x="0" y="0"/>
                  <a:pt x="493336" y="65988"/>
                </a:cubicBezTo>
                <a:cubicBezTo>
                  <a:pt x="986672" y="131976"/>
                  <a:pt x="2691353" y="658306"/>
                  <a:pt x="3010293" y="980388"/>
                </a:cubicBezTo>
                <a:cubicBezTo>
                  <a:pt x="3329233" y="1302470"/>
                  <a:pt x="2809187" y="1940350"/>
                  <a:pt x="2406977" y="1998482"/>
                </a:cubicBezTo>
                <a:cubicBezTo>
                  <a:pt x="2004767" y="2056614"/>
                  <a:pt x="992957" y="1567991"/>
                  <a:pt x="597031" y="1329179"/>
                </a:cubicBezTo>
                <a:cubicBezTo>
                  <a:pt x="201105" y="1090367"/>
                  <a:pt x="67559" y="794994"/>
                  <a:pt x="50276" y="584462"/>
                </a:cubicBezTo>
                <a:close/>
              </a:path>
            </a:pathLst>
          </a:cu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1477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sz="1633">
              <a:latin typeface="Arial" charset="0"/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5059091" y="4811545"/>
          <a:ext cx="138255" cy="195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Equation" r:id="rId10" imgW="152268" imgH="215713" progId="Equation.3">
                  <p:embed/>
                </p:oleObj>
              </mc:Choice>
              <mc:Fallback>
                <p:oleObj name="Equation" r:id="rId10" imgW="152268" imgH="215713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091" y="4811545"/>
                        <a:ext cx="138255" cy="1958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4" name="Object 10"/>
          <p:cNvGraphicFramePr>
            <a:graphicFrameLocks noChangeAspect="1"/>
          </p:cNvGraphicFramePr>
          <p:nvPr/>
        </p:nvGraphicFramePr>
        <p:xfrm>
          <a:off x="2011732" y="2322965"/>
          <a:ext cx="149776" cy="195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Equation" r:id="rId12" imgW="164885" imgH="215619" progId="Equation.3">
                  <p:embed/>
                </p:oleObj>
              </mc:Choice>
              <mc:Fallback>
                <p:oleObj name="Equation" r:id="rId12" imgW="164885" imgH="215619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732" y="2322965"/>
                        <a:ext cx="149776" cy="1958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952998" y="5177516"/>
            <a:ext cx="188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Kernel k-means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74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k-means Vs. Kernel k-means</a:t>
            </a:r>
            <a:endParaRPr lang="en-US" b="1" dirty="0"/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1855" y="2115582"/>
            <a:ext cx="4387333" cy="2834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26873" y="2087487"/>
            <a:ext cx="4365099" cy="293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054401" y="1424309"/>
            <a:ext cx="2281199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33" dirty="0"/>
              <a:t>k-means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71164" y="1424309"/>
            <a:ext cx="2281199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33" dirty="0"/>
              <a:t>Kernel k-means</a:t>
            </a:r>
          </a:p>
        </p:txBody>
      </p:sp>
    </p:spTree>
    <p:extLst>
      <p:ext uri="{BB962C8B-B14F-4D97-AF65-F5344CB8AC3E}">
        <p14:creationId xmlns:p14="http://schemas.microsoft.com/office/powerpoint/2010/main" val="360794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169" y="2624231"/>
            <a:ext cx="10515600" cy="1325563"/>
          </a:xfrm>
        </p:spPr>
        <p:txBody>
          <a:bodyPr/>
          <a:lstStyle/>
          <a:p>
            <a:r>
              <a:rPr lang="en-US" dirty="0" err="1" smtClean="0"/>
              <a:t>kmeans.ipynb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44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659"/>
            <a:ext cx="10515600" cy="1325563"/>
          </a:xfrm>
        </p:spPr>
        <p:txBody>
          <a:bodyPr/>
          <a:lstStyle/>
          <a:p>
            <a:r>
              <a:rPr lang="en-US" dirty="0" smtClean="0"/>
              <a:t>Performance of Kernel K-means</a:t>
            </a:r>
            <a:endParaRPr lang="en-US" dirty="0"/>
          </a:p>
        </p:txBody>
      </p:sp>
      <p:pic>
        <p:nvPicPr>
          <p:cNvPr id="2160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02" y="1394847"/>
            <a:ext cx="11909977" cy="4757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1720312" y="2681207"/>
            <a:ext cx="619931" cy="340962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1477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sz="1633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174722" y="2712203"/>
            <a:ext cx="682919" cy="330113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1477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sz="1633">
              <a:latin typeface="Arial" charset="0"/>
            </a:endParaRPr>
          </a:p>
        </p:txBody>
      </p:sp>
      <p:sp>
        <p:nvSpPr>
          <p:cNvPr id="9" name="Text Box 46"/>
          <p:cNvSpPr txBox="1">
            <a:spLocks noChangeArrowheads="1"/>
          </p:cNvSpPr>
          <p:nvPr/>
        </p:nvSpPr>
        <p:spPr bwMode="auto">
          <a:xfrm>
            <a:off x="1227029" y="6380401"/>
            <a:ext cx="9895609" cy="37369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6" tIns="55226" rIns="81646" bIns="40823"/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</a:tabLst>
            </a:pPr>
            <a:r>
              <a:rPr lang="en-US" sz="1633" i="1" dirty="0"/>
              <a:t>Evaluation of the performance of clustering algorithms in kernel-induced feature space, Pattern Recognition, 2005</a:t>
            </a:r>
            <a:endParaRPr lang="en-US" sz="1633" i="1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5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Kernel 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More complex than k-means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Need to compute and store n x n kernel matrix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What is the largest n that can be handled?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Intel Xeon E7-8837 Processor (Q2’11), Oct-core, 2.8GHz, 4TB max memory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&lt; 1 million points with “single” precision numbers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May take several days to compute the kernel matrix alone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Use distributed and approximate versions of kernel k-means to handle large datasets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0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206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1659"/>
            <a:ext cx="10515600" cy="1325563"/>
          </a:xfrm>
        </p:spPr>
        <p:txBody>
          <a:bodyPr/>
          <a:lstStyle/>
          <a:p>
            <a:r>
              <a:rPr lang="en-US" sz="3600" dirty="0">
                <a:latin typeface="Verdana" pitchFamily="34" charset="0"/>
              </a:rPr>
              <a:t>Motivation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470" y="1410346"/>
            <a:ext cx="10700760" cy="4881966"/>
          </a:xfrm>
          <a:prstGeom prst="rect">
            <a:avLst/>
          </a:prstGeom>
          <a:noFill/>
        </p:spPr>
      </p:pic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4165618" y="6324601"/>
            <a:ext cx="670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hlinkClick r:id="rId3"/>
              </a:rPr>
              <a:t>http://charlesmartin14.wordpress.com/2012/10/09/spectral-clustering</a:t>
            </a:r>
            <a:r>
              <a:rPr lang="en-US" sz="900" dirty="0">
                <a:hlinkClick r:id="rId3"/>
              </a:rPr>
              <a:t>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349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Verdana" pitchFamily="34" charset="0"/>
              </a:rPr>
              <a:t>Spectral Clustering &amp; K-means</a:t>
            </a:r>
            <a:endParaRPr lang="en-US" sz="3600" dirty="0">
              <a:latin typeface="Verdana" pitchFamily="34" charset="0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1" y="2116138"/>
            <a:ext cx="5094817" cy="390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1" y="2162176"/>
            <a:ext cx="514350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524000" y="1447801"/>
            <a:ext cx="355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Spectral Clustering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7112000" y="1447801"/>
            <a:ext cx="355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K-means Clustering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7416800" y="6400801"/>
            <a:ext cx="396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Ng et al., NIPS 2001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Verdana" pitchFamily="34" charset="0"/>
              </a:rPr>
              <a:t>Spectral Clustering</a:t>
            </a:r>
            <a:endParaRPr lang="en-US" sz="3600" dirty="0">
              <a:latin typeface="Verdana" pitchFamily="34" charset="0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016000" y="1066800"/>
            <a:ext cx="1016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data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06400" y="1752601"/>
            <a:ext cx="23368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Create an Affinity Matrix </a:t>
            </a:r>
            <a:r>
              <a:rPr lang="en-US" b="1"/>
              <a:t>A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556000" y="1752601"/>
            <a:ext cx="28448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Construct the Graph Laplacian, </a:t>
            </a:r>
            <a:r>
              <a:rPr lang="en-US" b="1"/>
              <a:t>L</a:t>
            </a:r>
            <a:r>
              <a:rPr lang="en-US"/>
              <a:t>, of </a:t>
            </a:r>
            <a:r>
              <a:rPr lang="en-US" b="1"/>
              <a:t>A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7620000" y="1600201"/>
            <a:ext cx="2844800" cy="10618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Solve the eigenvalue problem:</a:t>
            </a:r>
          </a:p>
          <a:p>
            <a:pPr algn="ctr">
              <a:spcBef>
                <a:spcPct val="50000"/>
              </a:spcBef>
            </a:pPr>
            <a:r>
              <a:rPr lang="en-US" b="1"/>
              <a:t>L</a:t>
            </a:r>
            <a:r>
              <a:rPr lang="en-US" i="1">
                <a:latin typeface="Times New Roman" pitchFamily="18" charset="0"/>
              </a:rPr>
              <a:t>v</a:t>
            </a:r>
            <a:r>
              <a:rPr lang="en-US"/>
              <a:t>=</a:t>
            </a:r>
            <a:r>
              <a:rPr lang="el-GR" i="1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v</a:t>
            </a:r>
            <a:endParaRPr lang="el-GR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7112000" y="3657601"/>
            <a:ext cx="37592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Pick </a:t>
            </a:r>
            <a:r>
              <a:rPr lang="en-US" i="1" dirty="0"/>
              <a:t>k</a:t>
            </a:r>
            <a:r>
              <a:rPr lang="en-US" dirty="0"/>
              <a:t> eigenvectors that correspond to </a:t>
            </a:r>
            <a:r>
              <a:rPr lang="en-US" dirty="0" smtClean="0"/>
              <a:t>smallest k </a:t>
            </a:r>
            <a:r>
              <a:rPr lang="en-US" dirty="0" err="1" smtClean="0"/>
              <a:t>eigenvalues</a:t>
            </a:r>
            <a:endParaRPr lang="en-US" b="1" dirty="0"/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1320800" y="3581401"/>
            <a:ext cx="37592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Construct a projection matrix </a:t>
            </a:r>
            <a:r>
              <a:rPr lang="en-US" b="1"/>
              <a:t>P</a:t>
            </a:r>
            <a:r>
              <a:rPr lang="en-US"/>
              <a:t> using these </a:t>
            </a:r>
            <a:r>
              <a:rPr lang="en-US" i="1"/>
              <a:t>k</a:t>
            </a:r>
            <a:r>
              <a:rPr lang="en-US"/>
              <a:t> eigenvectors</a:t>
            </a:r>
            <a:endParaRPr lang="en-US" b="1"/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524000" y="5257800"/>
            <a:ext cx="3149600" cy="78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Project the data:</a:t>
            </a:r>
          </a:p>
          <a:p>
            <a:pPr algn="ctr">
              <a:spcBef>
                <a:spcPct val="50000"/>
              </a:spcBef>
            </a:pPr>
            <a:r>
              <a:rPr lang="en-US" b="1"/>
              <a:t>P</a:t>
            </a:r>
            <a:r>
              <a:rPr lang="en-US" baseline="30000"/>
              <a:t>T</a:t>
            </a:r>
            <a:r>
              <a:rPr lang="en-US" b="1"/>
              <a:t>LP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7010400" y="5181601"/>
            <a:ext cx="37592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Perform clustering (e.g., k-means) in the new space</a:t>
            </a:r>
            <a:endParaRPr lang="en-US" b="1"/>
          </a:p>
        </p:txBody>
      </p:sp>
      <p:cxnSp>
        <p:nvCxnSpPr>
          <p:cNvPr id="33803" name="AutoShape 11"/>
          <p:cNvCxnSpPr>
            <a:cxnSpLocks noChangeShapeType="1"/>
            <a:stCxn id="33796" idx="3"/>
            <a:endCxn id="33797" idx="1"/>
          </p:cNvCxnSpPr>
          <p:nvPr/>
        </p:nvCxnSpPr>
        <p:spPr bwMode="auto">
          <a:xfrm>
            <a:off x="2743200" y="2075767"/>
            <a:ext cx="81280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04" name="AutoShape 12"/>
          <p:cNvCxnSpPr>
            <a:cxnSpLocks noChangeShapeType="1"/>
            <a:stCxn id="33795" idx="2"/>
            <a:endCxn id="33796" idx="0"/>
          </p:cNvCxnSpPr>
          <p:nvPr/>
        </p:nvCxnSpPr>
        <p:spPr bwMode="auto">
          <a:xfrm rot="16200000" flipH="1">
            <a:off x="1394619" y="1572419"/>
            <a:ext cx="309563" cy="508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05" name="AutoShape 13"/>
          <p:cNvCxnSpPr>
            <a:cxnSpLocks noChangeShapeType="1"/>
            <a:stCxn id="33797" idx="3"/>
            <a:endCxn id="33798" idx="1"/>
          </p:cNvCxnSpPr>
          <p:nvPr/>
        </p:nvCxnSpPr>
        <p:spPr bwMode="auto">
          <a:xfrm>
            <a:off x="6400800" y="2075767"/>
            <a:ext cx="1219200" cy="55349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06" name="AutoShape 14"/>
          <p:cNvCxnSpPr>
            <a:cxnSpLocks noChangeShapeType="1"/>
            <a:stCxn id="33798" idx="2"/>
            <a:endCxn id="33799" idx="0"/>
          </p:cNvCxnSpPr>
          <p:nvPr/>
        </p:nvCxnSpPr>
        <p:spPr bwMode="auto">
          <a:xfrm rot="5400000">
            <a:off x="8519215" y="3134415"/>
            <a:ext cx="995571" cy="508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07" name="AutoShape 15"/>
          <p:cNvCxnSpPr>
            <a:cxnSpLocks noChangeShapeType="1"/>
            <a:stCxn id="33799" idx="1"/>
            <a:endCxn id="33800" idx="3"/>
          </p:cNvCxnSpPr>
          <p:nvPr/>
        </p:nvCxnSpPr>
        <p:spPr bwMode="auto">
          <a:xfrm rot="10800000">
            <a:off x="5080000" y="3904567"/>
            <a:ext cx="2032000" cy="762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08" name="AutoShape 16"/>
          <p:cNvCxnSpPr>
            <a:cxnSpLocks noChangeShapeType="1"/>
            <a:stCxn id="33800" idx="2"/>
            <a:endCxn id="33801" idx="0"/>
          </p:cNvCxnSpPr>
          <p:nvPr/>
        </p:nvCxnSpPr>
        <p:spPr bwMode="auto">
          <a:xfrm rot="5400000">
            <a:off x="2634566" y="4691966"/>
            <a:ext cx="1030068" cy="1016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09" name="AutoShape 17"/>
          <p:cNvCxnSpPr>
            <a:cxnSpLocks noChangeShapeType="1"/>
            <a:stCxn id="33801" idx="3"/>
            <a:endCxn id="33802" idx="1"/>
          </p:cNvCxnSpPr>
          <p:nvPr/>
        </p:nvCxnSpPr>
        <p:spPr bwMode="auto">
          <a:xfrm flipV="1">
            <a:off x="4673600" y="5504767"/>
            <a:ext cx="2336800" cy="147527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0537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Verdana" pitchFamily="34" charset="0"/>
              </a:rPr>
              <a:t>Affinity (Similarity matrix)</a:t>
            </a:r>
            <a:endParaRPr lang="en-US" sz="3600" dirty="0">
              <a:latin typeface="Verdana" pitchFamily="34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49831"/>
            <a:ext cx="10515600" cy="4627132"/>
          </a:xfrm>
        </p:spPr>
        <p:txBody>
          <a:bodyPr/>
          <a:lstStyle/>
          <a:p>
            <a:pPr marL="609600" indent="-609600">
              <a:buNone/>
            </a:pPr>
            <a:r>
              <a:rPr lang="en-US" sz="2400" dirty="0" smtClean="0">
                <a:latin typeface="Verdana" pitchFamily="34" charset="0"/>
              </a:rPr>
              <a:t>Some examples</a:t>
            </a:r>
          </a:p>
          <a:p>
            <a:pPr marL="609600" indent="-609600">
              <a:buNone/>
            </a:pPr>
            <a:endParaRPr lang="en-US" sz="2400" dirty="0">
              <a:latin typeface="Verdana" pitchFamily="34" charset="0"/>
            </a:endParaRPr>
          </a:p>
          <a:p>
            <a:pPr marL="609600" indent="-609600">
              <a:buFontTx/>
              <a:buAutoNum type="arabicPeriod"/>
            </a:pPr>
            <a:r>
              <a:rPr lang="en-US" sz="2400" dirty="0">
                <a:latin typeface="Verdana" pitchFamily="34" charset="0"/>
              </a:rPr>
              <a:t>The </a:t>
            </a:r>
            <a:r>
              <a:rPr lang="el-GR" sz="2400" dirty="0">
                <a:latin typeface="Verdana" pitchFamily="34" charset="0"/>
              </a:rPr>
              <a:t>ε</a:t>
            </a:r>
            <a:r>
              <a:rPr lang="en-US" sz="2400" dirty="0">
                <a:latin typeface="Verdana" pitchFamily="34" charset="0"/>
              </a:rPr>
              <a:t>-neighborhood graph: Connect all points whose </a:t>
            </a:r>
            <a:r>
              <a:rPr lang="en-US" sz="2400" dirty="0" err="1">
                <a:latin typeface="Verdana" pitchFamily="34" charset="0"/>
              </a:rPr>
              <a:t>pairwise</a:t>
            </a:r>
            <a:r>
              <a:rPr lang="en-US" sz="2400" dirty="0">
                <a:latin typeface="Verdana" pitchFamily="34" charset="0"/>
              </a:rPr>
              <a:t> distances are smaller than </a:t>
            </a:r>
            <a:r>
              <a:rPr lang="el-GR" sz="2400" dirty="0">
                <a:latin typeface="Verdana" pitchFamily="34" charset="0"/>
              </a:rPr>
              <a:t>ε</a:t>
            </a:r>
            <a:endParaRPr lang="en-US" sz="2400" dirty="0">
              <a:latin typeface="Verdana" pitchFamily="34" charset="0"/>
            </a:endParaRPr>
          </a:p>
          <a:p>
            <a:pPr marL="609600" indent="-609600">
              <a:buFontTx/>
              <a:buAutoNum type="arabicPeriod"/>
            </a:pPr>
            <a:r>
              <a:rPr lang="en-US" sz="2400" dirty="0">
                <a:latin typeface="Verdana" pitchFamily="34" charset="0"/>
              </a:rPr>
              <a:t>K-nearest neighbor </a:t>
            </a:r>
            <a:r>
              <a:rPr lang="en-US" sz="2400" dirty="0" smtClean="0">
                <a:latin typeface="Verdana" pitchFamily="34" charset="0"/>
              </a:rPr>
              <a:t>graph: </a:t>
            </a:r>
            <a:r>
              <a:rPr lang="en-US" sz="2400" dirty="0">
                <a:latin typeface="Verdana" pitchFamily="34" charset="0"/>
              </a:rPr>
              <a:t>connect vertex </a:t>
            </a:r>
            <a:r>
              <a:rPr lang="en-US" sz="2400" i="1" dirty="0" err="1">
                <a:latin typeface="Verdana" pitchFamily="34" charset="0"/>
              </a:rPr>
              <a:t>v</a:t>
            </a:r>
            <a:r>
              <a:rPr lang="en-US" sz="2400" i="1" baseline="-25000" dirty="0" err="1">
                <a:latin typeface="Verdana" pitchFamily="34" charset="0"/>
              </a:rPr>
              <a:t>m</a:t>
            </a:r>
            <a:r>
              <a:rPr lang="en-US" sz="2400" dirty="0">
                <a:latin typeface="Verdana" pitchFamily="34" charset="0"/>
              </a:rPr>
              <a:t> to </a:t>
            </a:r>
            <a:r>
              <a:rPr lang="en-US" sz="2400" i="1" dirty="0" err="1">
                <a:latin typeface="Verdana" pitchFamily="34" charset="0"/>
              </a:rPr>
              <a:t>v</a:t>
            </a:r>
            <a:r>
              <a:rPr lang="en-US" sz="2400" i="1" baseline="-25000" dirty="0" err="1">
                <a:latin typeface="Verdana" pitchFamily="34" charset="0"/>
              </a:rPr>
              <a:t>n</a:t>
            </a:r>
            <a:r>
              <a:rPr lang="en-US" sz="2400" dirty="0">
                <a:latin typeface="Verdana" pitchFamily="34" charset="0"/>
              </a:rPr>
              <a:t> if </a:t>
            </a:r>
            <a:r>
              <a:rPr lang="en-US" sz="2400" i="1" dirty="0" err="1">
                <a:latin typeface="Verdana" pitchFamily="34" charset="0"/>
              </a:rPr>
              <a:t>v</a:t>
            </a:r>
            <a:r>
              <a:rPr lang="en-US" sz="2400" i="1" baseline="-25000" dirty="0" err="1">
                <a:latin typeface="Verdana" pitchFamily="34" charset="0"/>
              </a:rPr>
              <a:t>m</a:t>
            </a:r>
            <a:r>
              <a:rPr lang="en-US" sz="2400" i="1" baseline="-25000" dirty="0">
                <a:latin typeface="Verdana" pitchFamily="34" charset="0"/>
              </a:rPr>
              <a:t> </a:t>
            </a:r>
            <a:r>
              <a:rPr lang="en-US" sz="2400" dirty="0">
                <a:latin typeface="Verdana" pitchFamily="34" charset="0"/>
              </a:rPr>
              <a:t>is one of the</a:t>
            </a:r>
            <a:r>
              <a:rPr lang="en-US" sz="2400" i="1" baseline="-25000" dirty="0">
                <a:latin typeface="Verdana" pitchFamily="34" charset="0"/>
              </a:rPr>
              <a:t> </a:t>
            </a:r>
            <a:r>
              <a:rPr lang="en-US" sz="2400" i="1" dirty="0">
                <a:latin typeface="Verdana" pitchFamily="34" charset="0"/>
              </a:rPr>
              <a:t>k</a:t>
            </a:r>
            <a:r>
              <a:rPr lang="en-US" sz="2400" dirty="0">
                <a:latin typeface="Verdana" pitchFamily="34" charset="0"/>
              </a:rPr>
              <a:t>-nearest neighbors of </a:t>
            </a:r>
            <a:r>
              <a:rPr lang="en-US" sz="2400" i="1" dirty="0" err="1">
                <a:latin typeface="Verdana" pitchFamily="34" charset="0"/>
              </a:rPr>
              <a:t>v</a:t>
            </a:r>
            <a:r>
              <a:rPr lang="en-US" sz="2400" i="1" baseline="-25000" dirty="0" err="1">
                <a:latin typeface="Verdana" pitchFamily="34" charset="0"/>
              </a:rPr>
              <a:t>n</a:t>
            </a:r>
            <a:r>
              <a:rPr lang="en-US" sz="2400" i="1" baseline="-25000" dirty="0">
                <a:latin typeface="Verdana" pitchFamily="34" charset="0"/>
              </a:rPr>
              <a:t>.</a:t>
            </a:r>
            <a:endParaRPr lang="en-US" sz="2400" dirty="0">
              <a:latin typeface="Verdana" pitchFamily="34" charset="0"/>
            </a:endParaRPr>
          </a:p>
          <a:p>
            <a:pPr marL="609600" indent="-609600">
              <a:buFontTx/>
              <a:buAutoNum type="arabicPeriod"/>
            </a:pPr>
            <a:r>
              <a:rPr lang="en-US" sz="2400" dirty="0">
                <a:latin typeface="Verdana" pitchFamily="34" charset="0"/>
              </a:rPr>
              <a:t>The fully connected graph: Connect all points with each other with positive (and symmetric) similarity score, e.g., Gaussian similarity function: </a:t>
            </a:r>
            <a:endParaRPr lang="en-US" sz="2400" i="1" baseline="-25000" dirty="0">
              <a:latin typeface="Verdana" pitchFamily="34" charset="0"/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6197600" y="6248401"/>
            <a:ext cx="538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>
                <a:hlinkClick r:id="rId2"/>
              </a:rPr>
              <a:t>http://charlesmartin14.files.wordpress.com/2012/10/mat1.png</a:t>
            </a:r>
            <a:r>
              <a:rPr lang="en-US"/>
              <a:t> </a:t>
            </a:r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56001" y="5410201"/>
            <a:ext cx="48641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446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Verdana" pitchFamily="34" charset="0"/>
              </a:rPr>
              <a:t>Laplacian Matrix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latin typeface="Verdana" pitchFamily="34" charset="0"/>
              </a:rPr>
              <a:t>For good clustering, we expect to have  block diagonal Laplacian matrix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2590801"/>
            <a:ext cx="11176000" cy="3546475"/>
          </a:xfrm>
          <a:prstGeom prst="rect">
            <a:avLst/>
          </a:prstGeom>
          <a:noFill/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080000" y="6324601"/>
            <a:ext cx="670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>
                <a:hlinkClick r:id="rId3"/>
              </a:rPr>
              <a:t>http://charlesmartin14.wordpress.com/2012/10/09/spectral-clustering/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900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Laplacian</a:t>
            </a:r>
            <a:r>
              <a:rPr lang="en-US" dirty="0" smtClean="0"/>
              <a:t>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56010" cy="541208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Given a graph </a:t>
            </a:r>
            <a:r>
              <a:rPr lang="en-US" i="1" dirty="0" smtClean="0"/>
              <a:t>G</a:t>
            </a:r>
            <a:r>
              <a:rPr lang="en-US" dirty="0" smtClean="0"/>
              <a:t> with </a:t>
            </a:r>
            <a:r>
              <a:rPr lang="en-US" i="1" dirty="0" smtClean="0"/>
              <a:t>n</a:t>
            </a:r>
            <a:r>
              <a:rPr lang="en-US" dirty="0" smtClean="0"/>
              <a:t> vertices, its n x n </a:t>
            </a:r>
            <a:r>
              <a:rPr lang="en-US" dirty="0" err="1" smtClean="0"/>
              <a:t>Laplacian</a:t>
            </a:r>
            <a:r>
              <a:rPr lang="en-US" dirty="0" smtClean="0"/>
              <a:t> matrix L is defined as:</a:t>
            </a:r>
          </a:p>
          <a:p>
            <a:pPr lvl="3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200" dirty="0" smtClean="0"/>
              <a:t>L = D - A</a:t>
            </a: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L is the difference of the degree matrix </a:t>
            </a:r>
            <a:r>
              <a:rPr lang="en-US" i="1" dirty="0" smtClean="0"/>
              <a:t>D</a:t>
            </a:r>
            <a:r>
              <a:rPr lang="en-US" dirty="0" smtClean="0"/>
              <a:t> and the adjacency matrix </a:t>
            </a:r>
            <a:r>
              <a:rPr lang="en-US" i="1" dirty="0" smtClean="0"/>
              <a:t>A</a:t>
            </a:r>
            <a:r>
              <a:rPr lang="en-US" dirty="0" smtClean="0"/>
              <a:t> of the graph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Spectral graph theory studies the properties of graphs via the </a:t>
            </a:r>
            <a:r>
              <a:rPr lang="en-US" dirty="0" err="1" smtClean="0"/>
              <a:t>eigenvalues</a:t>
            </a:r>
            <a:r>
              <a:rPr lang="en-US" dirty="0" smtClean="0"/>
              <a:t> and eigenvectors of their associated graph matrices: adjacency matrix and the graph </a:t>
            </a:r>
            <a:r>
              <a:rPr lang="en-US" dirty="0" err="1" smtClean="0"/>
              <a:t>Laplacian</a:t>
            </a:r>
            <a:r>
              <a:rPr lang="en-US" dirty="0" smtClean="0"/>
              <a:t> and its variants</a:t>
            </a:r>
          </a:p>
          <a:p>
            <a:r>
              <a:rPr lang="en-US" dirty="0" smtClean="0"/>
              <a:t>The most important application of the </a:t>
            </a:r>
            <a:r>
              <a:rPr lang="en-US" dirty="0" err="1" smtClean="0"/>
              <a:t>Laplacian</a:t>
            </a:r>
            <a:r>
              <a:rPr lang="en-US" dirty="0" smtClean="0"/>
              <a:t> is spectral clustering that corresponds to a computationally tractable solution to the graph partitioning problem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6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Verdana" pitchFamily="34" charset="0"/>
              </a:rPr>
              <a:t>Application: social Networks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>
                <a:latin typeface="Verdana" pitchFamily="34" charset="0"/>
              </a:rPr>
              <a:t>Corporate email communication (Adamic and Adar, 2005)</a:t>
            </a:r>
          </a:p>
        </p:txBody>
      </p:sp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5200" y="2209801"/>
            <a:ext cx="7620000" cy="3675063"/>
          </a:xfrm>
          <a:prstGeom prst="rect">
            <a:avLst/>
          </a:prstGeom>
          <a:noFill/>
        </p:spPr>
      </p:pic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8940800" y="6324601"/>
            <a:ext cx="2743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Hein &amp; Luxburg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Verdana" pitchFamily="34" charset="0"/>
              </a:rPr>
              <a:t>Application: Image Segmentation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400">
              <a:latin typeface="Verdana" pitchFamily="34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2362200"/>
            <a:ext cx="11379200" cy="313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8940800" y="6324601"/>
            <a:ext cx="2743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Hein &amp; Luxburg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Logistic regression is a method for analyzing relative probabilities between discrete outcomes (binary or categorical dependent variables)</a:t>
            </a:r>
          </a:p>
          <a:p>
            <a:pPr lvl="1"/>
            <a:r>
              <a:rPr lang="en-US" b="1" dirty="0" smtClean="0"/>
              <a:t>Binary outcome</a:t>
            </a:r>
            <a:r>
              <a:rPr lang="en-US" dirty="0" smtClean="0"/>
              <a:t>:  standard logistic regression</a:t>
            </a:r>
          </a:p>
          <a:p>
            <a:pPr lvl="2"/>
            <a:r>
              <a:rPr lang="en-US" dirty="0" err="1" smtClean="0"/>
              <a:t>ie</a:t>
            </a:r>
            <a:r>
              <a:rPr lang="en-US" dirty="0" smtClean="0"/>
              <a:t>.  Dead (1) or </a:t>
            </a:r>
            <a:r>
              <a:rPr lang="en-US" dirty="0" err="1" smtClean="0"/>
              <a:t>NonDead</a:t>
            </a:r>
            <a:r>
              <a:rPr lang="en-US" dirty="0" smtClean="0"/>
              <a:t> (0)</a:t>
            </a:r>
          </a:p>
          <a:p>
            <a:pPr lvl="1"/>
            <a:r>
              <a:rPr lang="en-US" b="1" dirty="0" smtClean="0"/>
              <a:t>Categorical outcome</a:t>
            </a:r>
            <a:r>
              <a:rPr lang="en-US" dirty="0" smtClean="0"/>
              <a:t>:  multinomial logistic regression</a:t>
            </a:r>
          </a:p>
          <a:p>
            <a:pPr lvl="2"/>
            <a:r>
              <a:rPr lang="en-US" dirty="0" err="1" smtClean="0"/>
              <a:t>ie</a:t>
            </a:r>
            <a:r>
              <a:rPr lang="en-US" dirty="0" smtClean="0"/>
              <a:t>.  Zombie (1) or Vampire (2) or Mummy (3) or Rasputin (4)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⁡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⁡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=1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=1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This is a nonlinear model</a:t>
                </a:r>
              </a:p>
              <a:p>
                <a:pPr lvl="1"/>
                <a:r>
                  <a:rPr lang="en-US" dirty="0" smtClean="0"/>
                  <a:t>A given change in x will often have less impact when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(y=1|x) is close to the extremes (0 or 1) compared to middle values.</a:t>
                </a:r>
              </a:p>
              <a:p>
                <a:r>
                  <a:rPr lang="en-US" dirty="0"/>
                  <a:t>Buying new or used </a:t>
                </a:r>
                <a:r>
                  <a:rPr lang="en-US" dirty="0" smtClean="0"/>
                  <a:t>car (from </a:t>
                </a:r>
                <a:r>
                  <a:rPr lang="en-US" dirty="0" err="1" smtClean="0"/>
                  <a:t>Agresti</a:t>
                </a:r>
                <a:r>
                  <a:rPr lang="en-US" dirty="0" smtClean="0"/>
                  <a:t> 2002)</a:t>
                </a:r>
              </a:p>
              <a:p>
                <a:pPr lvl="1"/>
                <a:r>
                  <a:rPr lang="en-US" dirty="0" smtClean="0"/>
                  <a:t>Increasing family income by $50,000 would have less effect if x=$1,000,000  (for which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(y=1|x) is near 1) compared to x=$50,000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Coefficients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 positive coefficient,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, indicates that higher levels of x are associated with an increase in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(y=1|x).</a:t>
                </a:r>
              </a:p>
              <a:p>
                <a:r>
                  <a:rPr lang="en-US" dirty="0" smtClean="0"/>
                  <a:t>A negative coefficient indicates that higher levels of x are associated with a decrease in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(y=1|x).</a:t>
                </a:r>
              </a:p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=0, y and x are independent of one another.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0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All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logistic equation is written as a function of </a:t>
            </a:r>
            <a:r>
              <a:rPr lang="en-US" i="1" dirty="0" smtClean="0"/>
              <a:t>z</a:t>
            </a:r>
            <a:r>
              <a:rPr lang="en-US" dirty="0" smtClean="0"/>
              <a:t>, where </a:t>
            </a:r>
            <a:r>
              <a:rPr lang="en-US" i="1" dirty="0" smtClean="0"/>
              <a:t>z </a:t>
            </a:r>
            <a:r>
              <a:rPr lang="en-US" dirty="0" smtClean="0"/>
              <a:t>is a measure of the total contribution of each variable </a:t>
            </a:r>
            <a:r>
              <a:rPr lang="en-US" i="1" dirty="0" smtClean="0"/>
              <a:t>x </a:t>
            </a:r>
            <a:r>
              <a:rPr lang="en-US" dirty="0" smtClean="0"/>
              <a:t>used to predict the outcome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Coefficients determined by maximum likelihood estimation (MLE), so larger sample sizes are needed than for OLS </a:t>
            </a:r>
            <a:endParaRPr lang="en-US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86050" y="3048000"/>
            <a:ext cx="2038350" cy="742950"/>
          </a:xfrm>
          <a:prstGeom prst="rect">
            <a:avLst/>
          </a:prstGeom>
          <a:noFill/>
        </p:spPr>
      </p:pic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524001" y="10154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4010026"/>
            <a:ext cx="3429000" cy="409575"/>
          </a:xfrm>
          <a:prstGeom prst="rect">
            <a:avLst/>
          </a:prstGeom>
          <a:noFill/>
        </p:spPr>
      </p:pic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1524001" y="6821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24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of the Logistic Function</a:t>
            </a:r>
            <a:endParaRPr lang="en-US" dirty="0"/>
          </a:p>
        </p:txBody>
      </p:sp>
      <p:pic>
        <p:nvPicPr>
          <p:cNvPr id="6" name="Content Placeholder 5" descr="logisticPlot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561478" y="1600201"/>
            <a:ext cx="6307044" cy="4873625"/>
          </a:xfrm>
        </p:spPr>
      </p:pic>
    </p:spTree>
    <p:extLst>
      <p:ext uri="{BB962C8B-B14F-4D97-AF65-F5344CB8AC3E}">
        <p14:creationId xmlns:p14="http://schemas.microsoft.com/office/powerpoint/2010/main" val="50107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1500</Words>
  <Application>Microsoft Macintosh PowerPoint</Application>
  <PresentationFormat>Widescreen</PresentationFormat>
  <Paragraphs>248</Paragraphs>
  <Slides>47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Calibri</vt:lpstr>
      <vt:lpstr>Calibri Light</vt:lpstr>
      <vt:lpstr>Cambria Math</vt:lpstr>
      <vt:lpstr>Courier New</vt:lpstr>
      <vt:lpstr>Times New Roman</vt:lpstr>
      <vt:lpstr>Verdana</vt:lpstr>
      <vt:lpstr>WenQuanYi Micro Hei</vt:lpstr>
      <vt:lpstr>Wingdings</vt:lpstr>
      <vt:lpstr>Arial</vt:lpstr>
      <vt:lpstr>Office Theme</vt:lpstr>
      <vt:lpstr>Equation</vt:lpstr>
      <vt:lpstr>Machine Learning 2</vt:lpstr>
      <vt:lpstr>Topics for Today</vt:lpstr>
      <vt:lpstr>Topics for Today</vt:lpstr>
      <vt:lpstr>Logistic Regression</vt:lpstr>
      <vt:lpstr>An Introduction</vt:lpstr>
      <vt:lpstr>Logistic Regression Model</vt:lpstr>
      <vt:lpstr>Interpreting Coefficients</vt:lpstr>
      <vt:lpstr>How It All Works</vt:lpstr>
      <vt:lpstr>Graph of the Logistic Function</vt:lpstr>
      <vt:lpstr>Balancing generalization and overfitting</vt:lpstr>
      <vt:lpstr>logistic-regression.ipynb</vt:lpstr>
      <vt:lpstr>Topics for Today</vt:lpstr>
      <vt:lpstr>Support Vector Machine (SVM)</vt:lpstr>
      <vt:lpstr>Linear classifiers</vt:lpstr>
      <vt:lpstr>Support vector machines (SVM)</vt:lpstr>
      <vt:lpstr>Support vector machines (SVM)</vt:lpstr>
      <vt:lpstr>svm.ipynb</vt:lpstr>
      <vt:lpstr>Topics for Today</vt:lpstr>
      <vt:lpstr>Clustering</vt:lpstr>
      <vt:lpstr>Introducing Clustering</vt:lpstr>
      <vt:lpstr>Clustering : Key Idea</vt:lpstr>
      <vt:lpstr>Clustering Example: Iris Data</vt:lpstr>
      <vt:lpstr>PowerPoint Presentation</vt:lpstr>
      <vt:lpstr>Attributes and Features</vt:lpstr>
      <vt:lpstr>Similarity and Distance Functions</vt:lpstr>
      <vt:lpstr>Euclidean Distance</vt:lpstr>
      <vt:lpstr>Euclidean Distance: Examples</vt:lpstr>
      <vt:lpstr>Simple Clustering: One-dimensional/one-centroid</vt:lpstr>
      <vt:lpstr>K-means algorithm</vt:lpstr>
      <vt:lpstr>When does K-means work?</vt:lpstr>
      <vt:lpstr>When does K-means not work? </vt:lpstr>
      <vt:lpstr>More Advanced Clustering</vt:lpstr>
      <vt:lpstr>The Kernel Trick Revisited</vt:lpstr>
      <vt:lpstr>Example</vt:lpstr>
      <vt:lpstr>Example</vt:lpstr>
      <vt:lpstr>k-means Vs. Kernel k-means</vt:lpstr>
      <vt:lpstr>kmeans.ipynb</vt:lpstr>
      <vt:lpstr>Performance of Kernel K-means</vt:lpstr>
      <vt:lpstr>Limitations of Kernel K-means</vt:lpstr>
      <vt:lpstr>Motivation</vt:lpstr>
      <vt:lpstr>Spectral Clustering &amp; K-means</vt:lpstr>
      <vt:lpstr>Spectral Clustering</vt:lpstr>
      <vt:lpstr>Affinity (Similarity matrix)</vt:lpstr>
      <vt:lpstr>Laplacian Matrix</vt:lpstr>
      <vt:lpstr>Laplacian Matrix</vt:lpstr>
      <vt:lpstr>Application: social Networks</vt:lpstr>
      <vt:lpstr>Application: Image Segmentation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Vs Kernel k-means</dc:title>
  <dc:creator>Radha Chitta</dc:creator>
  <cp:lastModifiedBy>Microsoft Office User</cp:lastModifiedBy>
  <cp:revision>24</cp:revision>
  <dcterms:created xsi:type="dcterms:W3CDTF">2013-04-13T03:23:38Z</dcterms:created>
  <dcterms:modified xsi:type="dcterms:W3CDTF">2016-11-19T19:29:53Z</dcterms:modified>
</cp:coreProperties>
</file>