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05259-B7F8-435F-8B11-B72C481C883E}" v="2353" dt="2021-09-20T19:01:32.869"/>
    <p1510:client id="{E4622FEA-F246-4210-AE77-24014F55DBE0}" v="6" dt="2021-09-20T10:36:03.244"/>
    <p1510:client id="{FCC90A9F-95C4-42ED-B4C6-115AC4A86CBA}" v="8" dt="2021-09-20T11:26:36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CB1B-BBB3-4DF7-AED8-E1F50FC790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003DA-A1AB-4186-A2E0-24439B7F2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720E-89EA-4581-B6E7-80736FA8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53C6-1EED-488B-8026-392DA4B0E87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A4CA8-5834-476D-8CEA-9FC7C55B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DC5BE-4E31-43B0-9216-A8228550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1967-D328-4D30-8AF4-0267406A7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27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937D-2681-4BA6-9025-C54DD287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F3A58-8309-4D5A-9E8C-50003110B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C036-70C5-4F5A-BA71-DB705C72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53C6-1EED-488B-8026-392DA4B0E87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BAF4E-0F2A-4345-8813-2EF0292B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617C3-86D8-49C4-8559-1DDB0560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1967-D328-4D30-8AF4-0267406A7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62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DDC05-9406-4F6D-80DD-A3A90A581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5A244-6162-4FBC-A6DF-23CF713B1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EA2D-0BA4-4357-AB12-AEFEB309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53C6-1EED-488B-8026-392DA4B0E87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DA70-E077-484A-A5D2-3E5FA9F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6629-E154-4B6F-B7B5-07C10D44B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1967-D328-4D30-8AF4-0267406A7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81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1446-19FF-42C8-BA0C-43985FC9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A9CA-7900-4256-99B8-CFF52936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430A0-9397-420D-9642-446E4B50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53C6-1EED-488B-8026-392DA4B0E87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B1976-3BFC-479B-85DE-B092A46D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07F5B-D739-42CE-85DF-F28570E9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1967-D328-4D30-8AF4-0267406A7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08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190A-3974-4E75-BD48-1C72824C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C54D1-F0DB-4544-A8BE-C17615CA4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542DA-B985-4CDF-B0CB-D77566D1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53C6-1EED-488B-8026-392DA4B0E87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5B030-E832-489C-A4BE-9F1C0054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213E2-0129-4B06-B877-171002E49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1967-D328-4D30-8AF4-0267406A7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08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E1DB-E04F-4408-A665-5BFFE7E6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034D-B31E-4F0E-881A-6E1656F31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2FBB-1233-478A-97A1-16405C16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28A97-6EF1-4361-8C80-168FC070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53C6-1EED-488B-8026-392DA4B0E87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1AEFB-35BD-470F-80C4-96FE1240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C9D8-906D-4410-92B8-E5BAB145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1967-D328-4D30-8AF4-0267406A7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82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050B-4443-4DA9-BE3A-1D73B47C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BE763-3176-4811-BF29-7A31905F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C9427-E7A3-47D1-A79B-E8B1043E5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E7CAE-B9E0-4260-BCC0-6BC59736D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211F5-B427-4954-9A12-4ED4EBE82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B17D9-279D-4EFD-917F-823B15EF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53C6-1EED-488B-8026-392DA4B0E87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80DADB-78E6-4EF8-8FA3-73EC37A6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A2583-F0F6-478E-A55F-D49EF5A7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1967-D328-4D30-8AF4-0267406A7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C19D-D729-4FAC-84F2-8D55A9D8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9294E-255E-42F6-9C22-332DD4FA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53C6-1EED-488B-8026-392DA4B0E87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A7236-AE17-40A9-AF66-2D0A3234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7F4BE-C993-4897-9856-E110021B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1967-D328-4D30-8AF4-0267406A7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77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D7B18-787D-4E73-8F8B-3EAAC753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53C6-1EED-488B-8026-392DA4B0E87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8036A-4549-4B92-A205-919E1D3A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8D6A9-8B67-4DEC-B403-59C6DB7B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1967-D328-4D30-8AF4-0267406A7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77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5D42-F20B-42C8-A565-90ECB504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4114-233B-4270-AF82-8E5E9C8F2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ACEFB-2386-476E-965A-227EF306E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BD371-A8EB-4A2D-8D65-108C44CE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53C6-1EED-488B-8026-392DA4B0E87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0235D-FF7F-4873-AAA5-68DB1F76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B6D5E-F054-44FF-A27C-A7F56804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1967-D328-4D30-8AF4-0267406A7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5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2FD4-2EC8-4B73-937D-9C148E324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062F0-3FAA-4477-8213-DAC6EF85E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0686C-32F4-4418-8436-65E6B98C3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A3F86-2ED1-474F-91CB-388C0A1F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53C6-1EED-488B-8026-392DA4B0E87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4DF3E-E5BA-4C05-8613-A439027E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93675-E747-422E-A922-E6094630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21967-D328-4D30-8AF4-0267406A7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42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2EF2C-C271-4042-821D-D5781287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283A2-5772-4B68-AC4F-EC6B795F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885B-AE28-4B86-AAA7-2F64FDF98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153C6-1EED-488B-8026-392DA4B0E877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4D3CA-56D5-4244-9539-3F775C5C0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5583-7EEA-4C47-AF3B-78E6084CD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1967-D328-4D30-8AF4-0267406A7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5D15371-A4AE-43AB-9737-41ACC9C78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2235" y="-5195"/>
            <a:ext cx="14458431" cy="811055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F02A0E-EB6A-4DAB-A650-F7A599DB4C5D}"/>
              </a:ext>
            </a:extLst>
          </p:cNvPr>
          <p:cNvSpPr/>
          <p:nvPr/>
        </p:nvSpPr>
        <p:spPr>
          <a:xfrm>
            <a:off x="10149433" y="3779507"/>
            <a:ext cx="953843" cy="9747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ea typeface="+mn-lt"/>
                <a:cs typeface="+mn-lt"/>
              </a:rPr>
              <a:t>Maintaining the new Pension Credit online service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EE0CBA-2AA9-44F9-BFC9-941271A61C53}"/>
              </a:ext>
            </a:extLst>
          </p:cNvPr>
          <p:cNvSpPr/>
          <p:nvPr/>
        </p:nvSpPr>
        <p:spPr>
          <a:xfrm>
            <a:off x="-1597592" y="1946231"/>
            <a:ext cx="1367424" cy="11899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cs typeface="Calibri"/>
              </a:rPr>
              <a:t>I have worked for a few large organisations e.g. </a:t>
            </a:r>
            <a:r>
              <a:rPr lang="en-GB" sz="1000">
                <a:solidFill>
                  <a:schemeClr val="bg1"/>
                </a:solidFill>
                <a:cs typeface="Calibri"/>
              </a:rPr>
              <a:t>RBS</a:t>
            </a:r>
            <a:r>
              <a:rPr lang="en-GB" sz="1000" dirty="0">
                <a:solidFill>
                  <a:schemeClr val="bg1"/>
                </a:solidFill>
                <a:cs typeface="Calibri"/>
              </a:rPr>
              <a:t>, Cooperative, Tui, Love Holidays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3C0230-975B-4B02-9336-B55D4E142239}"/>
              </a:ext>
            </a:extLst>
          </p:cNvPr>
          <p:cNvSpPr/>
          <p:nvPr/>
        </p:nvSpPr>
        <p:spPr>
          <a:xfrm>
            <a:off x="6408626" y="4493189"/>
            <a:ext cx="1617944" cy="17745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cs typeface="Calibri"/>
              </a:rPr>
              <a:t>Not all pc illiterate users of the P.C.O.S. have a digitally-literate family member to complete the application for them which can overwhelm colleagues in pensions processing centres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D8B3FE-F127-47EA-AD90-BB17A7D0674E}"/>
              </a:ext>
            </a:extLst>
          </p:cNvPr>
          <p:cNvSpPr/>
          <p:nvPr/>
        </p:nvSpPr>
        <p:spPr>
          <a:xfrm>
            <a:off x="5918024" y="2280258"/>
            <a:ext cx="1691013" cy="111690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ea typeface="+mn-lt"/>
                <a:cs typeface="+mn-lt"/>
              </a:rPr>
              <a:t>Digitalising the P.C.O.S service due to the increase in demand has helped to alleviate the pressure exp by colleagues in the pension processing centres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2F8C26-6B39-42D6-A4C3-A218449A9768}"/>
              </a:ext>
            </a:extLst>
          </p:cNvPr>
          <p:cNvSpPr/>
          <p:nvPr/>
        </p:nvSpPr>
        <p:spPr>
          <a:xfrm>
            <a:off x="4018242" y="5537023"/>
            <a:ext cx="2181616" cy="105427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solidFill>
                  <a:srgbClr val="FFFFFF"/>
                </a:solidFill>
                <a:cs typeface="Calibri"/>
              </a:rPr>
              <a:t>I have a deep level of respect for the elderly and vulnerable and feel passionate about striving to help them enjoy the best quality of life possible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8180AB-B95E-49EC-9EA5-F464B5E7692E}"/>
              </a:ext>
            </a:extLst>
          </p:cNvPr>
          <p:cNvSpPr/>
          <p:nvPr/>
        </p:nvSpPr>
        <p:spPr>
          <a:xfrm>
            <a:off x="-177977" y="5902368"/>
            <a:ext cx="1858027" cy="11899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cs typeface="Calibri"/>
              </a:rPr>
              <a:t>As an Apprentice/Junior I </a:t>
            </a:r>
            <a:r>
              <a:rPr lang="en-GB" sz="1000">
                <a:cs typeface="Calibri"/>
              </a:rPr>
              <a:t>could add a diverse way of </a:t>
            </a:r>
            <a:r>
              <a:rPr lang="en-GB" sz="1000" dirty="0">
                <a:cs typeface="Calibri"/>
              </a:rPr>
              <a:t>thinking stemming from the challenges both my parents </a:t>
            </a:r>
            <a:r>
              <a:rPr lang="en-GB" sz="1000">
                <a:cs typeface="Calibri"/>
              </a:rPr>
              <a:t>faced as disabled teachers and a 20 year sales career at the front customer facing end.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006722-1311-4A0D-93EB-E37ABB86029E}"/>
              </a:ext>
            </a:extLst>
          </p:cNvPr>
          <p:cNvSpPr/>
          <p:nvPr/>
        </p:nvSpPr>
        <p:spPr>
          <a:xfrm>
            <a:off x="9999420" y="1695708"/>
            <a:ext cx="1544877" cy="9394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cs typeface="Calibri"/>
              </a:rPr>
              <a:t>Diverse team in place  with different backgrounds and skillsets to help solve complex issues more effectively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BFBF391-0ADE-4173-A176-A0DC984F46FF}"/>
              </a:ext>
            </a:extLst>
          </p:cNvPr>
          <p:cNvSpPr/>
          <p:nvPr/>
        </p:nvSpPr>
        <p:spPr>
          <a:xfrm>
            <a:off x="4101747" y="1862722"/>
            <a:ext cx="1461371" cy="8350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cs typeface="Calibri"/>
              </a:rPr>
              <a:t>Diverse team with different backgrounds and skillsets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36178D4-9748-47C2-BA8D-A5FA99C4D2D7}"/>
              </a:ext>
            </a:extLst>
          </p:cNvPr>
          <p:cNvSpPr/>
          <p:nvPr/>
        </p:nvSpPr>
        <p:spPr>
          <a:xfrm>
            <a:off x="-1482770" y="4388805"/>
            <a:ext cx="1367424" cy="11899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cs typeface="Calibri"/>
              </a:rPr>
              <a:t>Used to working towards &amp; exceeding targets within a specified </a:t>
            </a:r>
            <a:r>
              <a:rPr lang="en-GB" sz="1000">
                <a:solidFill>
                  <a:schemeClr val="bg1"/>
                </a:solidFill>
                <a:cs typeface="Calibri"/>
              </a:rPr>
              <a:t>timeframe and striving to exceed expectation.</a:t>
            </a:r>
            <a:endParaRPr lang="en-GB" sz="10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A18838-C773-4004-9528-864FC3BF4F97}"/>
              </a:ext>
            </a:extLst>
          </p:cNvPr>
          <p:cNvSpPr/>
          <p:nvPr/>
        </p:nvSpPr>
        <p:spPr>
          <a:xfrm>
            <a:off x="11631680" y="2558219"/>
            <a:ext cx="1225240" cy="143400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ea typeface="+mn-lt"/>
                <a:cs typeface="+mn-lt"/>
              </a:rPr>
              <a:t>Integration Teams enabling systems to connect with &amp; share data / info across DWP, other Govt Depts &amp; private sector partners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A760D0-CDF0-40F5-8F74-84822D30BB0F}"/>
              </a:ext>
            </a:extLst>
          </p:cNvPr>
          <p:cNvSpPr/>
          <p:nvPr/>
        </p:nvSpPr>
        <p:spPr>
          <a:xfrm>
            <a:off x="9373119" y="5380450"/>
            <a:ext cx="1555314" cy="162838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solidFill>
                  <a:srgbClr val="FFFFFF"/>
                </a:solidFill>
                <a:cs typeface="Calibri"/>
              </a:rPr>
              <a:t>Integration team consists of 110 people split into 11 teams, using 23 integration systems which can lead to mistakes and setbacks caused by communication failures </a:t>
            </a:r>
            <a:r>
              <a:rPr lang="en-GB" sz="1000">
                <a:solidFill>
                  <a:srgbClr val="FFFFFF"/>
                </a:solidFill>
                <a:cs typeface="Calibri"/>
              </a:rPr>
              <a:t>or any lapses in concentration.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F52BB-87B1-4A47-A185-7BADA93B5D3D}"/>
              </a:ext>
            </a:extLst>
          </p:cNvPr>
          <p:cNvSpPr/>
          <p:nvPr/>
        </p:nvSpPr>
        <p:spPr>
          <a:xfrm>
            <a:off x="1680049" y="5808420"/>
            <a:ext cx="1503123" cy="12839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cs typeface="Calibri"/>
              </a:rPr>
              <a:t>Love to be part of a well gelled team and give maximum effort, </a:t>
            </a:r>
            <a:r>
              <a:rPr lang="en-GB" sz="1000">
                <a:cs typeface="Calibri"/>
              </a:rPr>
              <a:t>plus assist any </a:t>
            </a:r>
            <a:r>
              <a:rPr lang="en-GB" sz="1000" dirty="0">
                <a:cs typeface="Calibri"/>
              </a:rPr>
              <a:t>colleagues if they ask for my help.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5A51AFD-17E3-4389-8AE4-E8C7738799E4}"/>
              </a:ext>
            </a:extLst>
          </p:cNvPr>
          <p:cNvSpPr/>
          <p:nvPr/>
        </p:nvSpPr>
        <p:spPr>
          <a:xfrm>
            <a:off x="-1534961" y="3136202"/>
            <a:ext cx="1367424" cy="11899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cs typeface="Calibri"/>
              </a:rPr>
              <a:t>Experience of working within teams all striving for the same goal.  I have also </a:t>
            </a:r>
            <a:r>
              <a:rPr lang="en-GB" sz="1000">
                <a:solidFill>
                  <a:schemeClr val="bg1"/>
                </a:solidFill>
                <a:cs typeface="Calibri"/>
              </a:rPr>
              <a:t>played in football &amp; </a:t>
            </a:r>
            <a:r>
              <a:rPr lang="en-GB" sz="1000" dirty="0">
                <a:solidFill>
                  <a:schemeClr val="bg1"/>
                </a:solidFill>
                <a:cs typeface="Calibri"/>
              </a:rPr>
              <a:t>rugby teams.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1D54E2B-337B-49D4-A85A-270B03933D01}"/>
              </a:ext>
            </a:extLst>
          </p:cNvPr>
          <p:cNvSpPr/>
          <p:nvPr/>
        </p:nvSpPr>
        <p:spPr>
          <a:xfrm>
            <a:off x="-167538" y="2927436"/>
            <a:ext cx="1252603" cy="1012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cs typeface="Calibri"/>
              </a:rPr>
              <a:t>20 years sales experience – strong communication skills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4B0F680-CD91-44A0-84FC-6BC1968231EC}"/>
              </a:ext>
            </a:extLst>
          </p:cNvPr>
          <p:cNvSpPr/>
          <p:nvPr/>
        </p:nvSpPr>
        <p:spPr>
          <a:xfrm>
            <a:off x="-94468" y="4868970"/>
            <a:ext cx="1022959" cy="876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cs typeface="Calibri"/>
              </a:rPr>
              <a:t>Used to working under pressure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9B7B48E-1D29-430C-938B-46EBFEC1CEB8}"/>
              </a:ext>
            </a:extLst>
          </p:cNvPr>
          <p:cNvSpPr/>
          <p:nvPr/>
        </p:nvSpPr>
        <p:spPr>
          <a:xfrm>
            <a:off x="4227010" y="4430557"/>
            <a:ext cx="1753644" cy="93945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solidFill>
                  <a:srgbClr val="FFFFFF"/>
                </a:solidFill>
                <a:cs typeface="Calibri"/>
              </a:rPr>
              <a:t>I have OCD for making sure the job </a:t>
            </a:r>
            <a:r>
              <a:rPr lang="en-GB" sz="1000">
                <a:solidFill>
                  <a:srgbClr val="FFFFFF"/>
                </a:solidFill>
                <a:cs typeface="Calibri"/>
              </a:rPr>
              <a:t>is done to the best of my ability.</a:t>
            </a:r>
            <a:endParaRPr lang="en-GB" sz="1000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D3BB57-A3AA-4210-96BF-968B41D6EE0C}"/>
              </a:ext>
            </a:extLst>
          </p:cNvPr>
          <p:cNvSpPr/>
          <p:nvPr/>
        </p:nvSpPr>
        <p:spPr>
          <a:xfrm>
            <a:off x="11861323" y="4238793"/>
            <a:ext cx="1256555" cy="20081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cs typeface="Calibri"/>
              </a:rPr>
              <a:t>In process of switching from 23 integration systems towards a new API event driven architechure which will us to share data in a </a:t>
            </a:r>
            <a:r>
              <a:rPr lang="en-GB" sz="1000">
                <a:cs typeface="Calibri"/>
              </a:rPr>
              <a:t>much more </a:t>
            </a:r>
            <a:r>
              <a:rPr lang="en-GB" sz="1000" dirty="0">
                <a:cs typeface="Calibri"/>
              </a:rPr>
              <a:t>organised, consistent way.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8B056B9-0A1E-47D4-B2A3-C1A4FE92F75B}"/>
              </a:ext>
            </a:extLst>
          </p:cNvPr>
          <p:cNvSpPr/>
          <p:nvPr/>
        </p:nvSpPr>
        <p:spPr>
          <a:xfrm>
            <a:off x="7838677" y="1841844"/>
            <a:ext cx="1607507" cy="9394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cs typeface="Calibri"/>
              </a:rPr>
              <a:t>The API (Application </a:t>
            </a:r>
            <a:r>
              <a:rPr lang="en-GB" sz="1000">
                <a:cs typeface="Calibri"/>
              </a:rPr>
              <a:t>Programming Interface) </a:t>
            </a:r>
            <a:r>
              <a:rPr lang="en-GB" sz="1000" dirty="0">
                <a:cs typeface="Calibri"/>
              </a:rPr>
              <a:t>will improve productivity by making us faster and </a:t>
            </a:r>
            <a:r>
              <a:rPr lang="en-GB" sz="1000">
                <a:cs typeface="Calibri"/>
              </a:rPr>
              <a:t>more accurate.</a:t>
            </a:r>
            <a:endParaRPr lang="en-GB" sz="1000" dirty="0">
              <a:cs typeface="Calibri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9420DE-958E-4D89-9083-D5154892A15F}"/>
              </a:ext>
            </a:extLst>
          </p:cNvPr>
          <p:cNvSpPr/>
          <p:nvPr/>
        </p:nvSpPr>
        <p:spPr>
          <a:xfrm>
            <a:off x="8026571" y="5975435"/>
            <a:ext cx="1158657" cy="10542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solidFill>
                  <a:srgbClr val="FFFFFF"/>
                </a:solidFill>
                <a:cs typeface="Calibri"/>
              </a:rPr>
              <a:t>Potential teething problems when we </a:t>
            </a:r>
            <a:r>
              <a:rPr lang="en-GB" sz="1000">
                <a:solidFill>
                  <a:srgbClr val="FFFFFF"/>
                </a:solidFill>
                <a:cs typeface="Calibri"/>
              </a:rPr>
              <a:t>switch from integrated</a:t>
            </a:r>
            <a:r>
              <a:rPr lang="en-GB" sz="1000" dirty="0">
                <a:solidFill>
                  <a:srgbClr val="FFFFFF"/>
                </a:solidFill>
                <a:cs typeface="Calibri"/>
              </a:rPr>
              <a:t> to API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AD0B7C-6A5F-42EF-9746-299F10C93644}"/>
              </a:ext>
            </a:extLst>
          </p:cNvPr>
          <p:cNvSpPr/>
          <p:nvPr/>
        </p:nvSpPr>
        <p:spPr>
          <a:xfrm>
            <a:off x="9122598" y="2760420"/>
            <a:ext cx="1743205" cy="93945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cs typeface="Calibri"/>
              </a:rPr>
              <a:t>API will improve our reputation by offereing an improved user </a:t>
            </a:r>
            <a:r>
              <a:rPr lang="en-GB" sz="1000">
                <a:cs typeface="Calibri"/>
              </a:rPr>
              <a:t>interface tailored to how they wish to interact with us e.g. web, telephone or video.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30002F-8C58-4A7E-A5A6-42761D33C67F}"/>
              </a:ext>
            </a:extLst>
          </p:cNvPr>
          <p:cNvSpPr/>
          <p:nvPr/>
        </p:nvSpPr>
        <p:spPr>
          <a:xfrm>
            <a:off x="8026570" y="4263544"/>
            <a:ext cx="1158657" cy="105427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solidFill>
                  <a:srgbClr val="FFFFFF"/>
                </a:solidFill>
                <a:cs typeface="Calibri"/>
              </a:rPr>
              <a:t>API will require considerable man power to design and </a:t>
            </a:r>
            <a:r>
              <a:rPr lang="en-GB" sz="1000">
                <a:solidFill>
                  <a:srgbClr val="FFFFFF"/>
                </a:solidFill>
                <a:cs typeface="Calibri"/>
              </a:rPr>
              <a:t>implement.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50A4297-448D-4D5F-B2B8-DD1ABC9D1D09}"/>
              </a:ext>
            </a:extLst>
          </p:cNvPr>
          <p:cNvSpPr/>
          <p:nvPr/>
        </p:nvSpPr>
        <p:spPr>
          <a:xfrm>
            <a:off x="10869679" y="4833780"/>
            <a:ext cx="1037349" cy="126699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cs typeface="Calibri"/>
              </a:rPr>
              <a:t>Recruit Senior, Junior and </a:t>
            </a:r>
            <a:r>
              <a:rPr lang="en-GB" sz="1000">
                <a:cs typeface="Calibri"/>
              </a:rPr>
              <a:t>Entry level staff to assist with the increased workload &amp; demand</a:t>
            </a:r>
            <a:endParaRPr lang="en-GB" sz="1000" dirty="0">
              <a:cs typeface="Calibri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FC7F48F-CECF-4DFF-BBDB-6E4884369F1C}"/>
              </a:ext>
            </a:extLst>
          </p:cNvPr>
          <p:cNvSpPr/>
          <p:nvPr/>
        </p:nvSpPr>
        <p:spPr>
          <a:xfrm>
            <a:off x="7400264" y="3230145"/>
            <a:ext cx="1837151" cy="103339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cs typeface="Calibri"/>
              </a:rPr>
              <a:t>Recruit a divesre set of candidates for increased worload and </a:t>
            </a:r>
            <a:r>
              <a:rPr lang="en-GB" sz="1000">
                <a:cs typeface="Calibri"/>
              </a:rPr>
              <a:t>to give </a:t>
            </a:r>
            <a:r>
              <a:rPr lang="en-GB" sz="1000" dirty="0">
                <a:cs typeface="Calibri"/>
              </a:rPr>
              <a:t>us better persepective with potential future challenges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00D728F-5305-411B-9D95-47B7DB0F7321}"/>
              </a:ext>
            </a:extLst>
          </p:cNvPr>
          <p:cNvSpPr/>
          <p:nvPr/>
        </p:nvSpPr>
        <p:spPr>
          <a:xfrm>
            <a:off x="2849143" y="4409679"/>
            <a:ext cx="1304795" cy="9812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>
                <a:cs typeface="Calibri"/>
              </a:rPr>
              <a:t>Very good puntuality and attendance.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A1DB7B3-9DF2-4C99-9053-9A1E94EEC631}"/>
              </a:ext>
            </a:extLst>
          </p:cNvPr>
          <p:cNvSpPr/>
          <p:nvPr/>
        </p:nvSpPr>
        <p:spPr>
          <a:xfrm>
            <a:off x="1492160" y="4733270"/>
            <a:ext cx="1252603" cy="101252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cs typeface="Calibri"/>
              </a:rPr>
              <a:t>A love for learning </a:t>
            </a:r>
            <a:r>
              <a:rPr lang="en-GB" sz="1000">
                <a:solidFill>
                  <a:schemeClr val="bg1"/>
                </a:solidFill>
                <a:cs typeface="Calibri"/>
              </a:rPr>
              <a:t>and ambition to succeed.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DBA919-8B5F-4709-AC55-49DD6737443A}"/>
              </a:ext>
            </a:extLst>
          </p:cNvPr>
          <p:cNvSpPr/>
          <p:nvPr/>
        </p:nvSpPr>
        <p:spPr>
          <a:xfrm>
            <a:off x="-1514083" y="5641408"/>
            <a:ext cx="1315232" cy="126304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solidFill>
                  <a:schemeClr val="bg1"/>
                </a:solidFill>
                <a:cs typeface="Calibri"/>
              </a:rPr>
              <a:t>A github with </a:t>
            </a:r>
            <a:r>
              <a:rPr lang="en-GB" sz="1000">
                <a:solidFill>
                  <a:schemeClr val="bg1"/>
                </a:solidFill>
                <a:cs typeface="Calibri"/>
              </a:rPr>
              <a:t>approx 270 repository contributions over the past 12 months demonstrating a love for coding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F1B6A4A-2BE6-4C2E-9C21-592E9347B241}"/>
              </a:ext>
            </a:extLst>
          </p:cNvPr>
          <p:cNvSpPr/>
          <p:nvPr/>
        </p:nvSpPr>
        <p:spPr>
          <a:xfrm>
            <a:off x="4153939" y="2906557"/>
            <a:ext cx="1461371" cy="8350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>
                <a:cs typeface="Calibri"/>
              </a:rPr>
              <a:t>Good attention </a:t>
            </a:r>
            <a:r>
              <a:rPr lang="en-GB" sz="1000" dirty="0">
                <a:cs typeface="Calibri"/>
              </a:rPr>
              <a:t>to detail will mean less mistakes.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9C0A008-B001-4A69-8848-268785C532CC}"/>
              </a:ext>
            </a:extLst>
          </p:cNvPr>
          <p:cNvSpPr/>
          <p:nvPr/>
        </p:nvSpPr>
        <p:spPr>
          <a:xfrm>
            <a:off x="761473" y="1946229"/>
            <a:ext cx="1461371" cy="8350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>
                <a:cs typeface="Calibri"/>
              </a:rPr>
              <a:t>Increase in quality and productivity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4A858E1-5121-4074-8FAA-71699B35FA4D}"/>
              </a:ext>
            </a:extLst>
          </p:cNvPr>
          <p:cNvSpPr/>
          <p:nvPr/>
        </p:nvSpPr>
        <p:spPr>
          <a:xfrm>
            <a:off x="865859" y="3887765"/>
            <a:ext cx="1252603" cy="1012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>
                <a:solidFill>
                  <a:schemeClr val="bg1"/>
                </a:solidFill>
                <a:cs typeface="Calibri"/>
              </a:rPr>
              <a:t>Used to working evenings and weekends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37D6401-D83A-41C4-B40E-BE442BA3F1CD}"/>
              </a:ext>
            </a:extLst>
          </p:cNvPr>
          <p:cNvSpPr/>
          <p:nvPr/>
        </p:nvSpPr>
        <p:spPr>
          <a:xfrm>
            <a:off x="2556870" y="1873161"/>
            <a:ext cx="1461371" cy="89769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cs typeface="Calibri"/>
              </a:rPr>
              <a:t>Reliable Junior staff members make it much easier for senior </a:t>
            </a:r>
            <a:r>
              <a:rPr lang="en-GB" sz="1000">
                <a:cs typeface="Calibri"/>
              </a:rPr>
              <a:t>staff to focus on their own jobs and be great for morale</a:t>
            </a:r>
            <a:endParaRPr lang="en-GB" sz="1000" dirty="0">
              <a:cs typeface="Calibri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38CD8CC-66C0-4148-9E0B-1BBD5B2627FD}"/>
              </a:ext>
            </a:extLst>
          </p:cNvPr>
          <p:cNvSpPr/>
          <p:nvPr/>
        </p:nvSpPr>
        <p:spPr>
          <a:xfrm>
            <a:off x="1220760" y="2948310"/>
            <a:ext cx="1461371" cy="8350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>
                <a:cs typeface="Calibri"/>
              </a:rPr>
              <a:t>Hunger to learn leads to better quality training</a:t>
            </a:r>
            <a:endParaRPr lang="en-GB" sz="1000" dirty="0">
              <a:cs typeface="Calibri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1865DDC-375F-4E7C-9325-9B5BDA1847B4}"/>
              </a:ext>
            </a:extLst>
          </p:cNvPr>
          <p:cNvSpPr/>
          <p:nvPr/>
        </p:nvSpPr>
        <p:spPr>
          <a:xfrm>
            <a:off x="2765637" y="3553735"/>
            <a:ext cx="1461371" cy="8350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000" dirty="0">
                <a:cs typeface="Calibri"/>
              </a:rPr>
              <a:t>Semior Staff benefit </a:t>
            </a:r>
            <a:r>
              <a:rPr lang="en-GB" sz="1000">
                <a:cs typeface="Calibri"/>
              </a:rPr>
              <a:t>from the enthusiam </a:t>
            </a:r>
            <a:r>
              <a:rPr lang="en-GB" sz="1000" dirty="0">
                <a:cs typeface="Calibri"/>
              </a:rPr>
              <a:t>and new insights offered by Junior Staff.</a:t>
            </a:r>
          </a:p>
        </p:txBody>
      </p:sp>
    </p:spTree>
    <p:extLst>
      <p:ext uri="{BB962C8B-B14F-4D97-AF65-F5344CB8AC3E}">
        <p14:creationId xmlns:p14="http://schemas.microsoft.com/office/powerpoint/2010/main" val="269927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Sharan Moore</dc:creator>
  <cp:lastModifiedBy>Sharan Moore</cp:lastModifiedBy>
  <cp:revision>577</cp:revision>
  <dcterms:created xsi:type="dcterms:W3CDTF">2021-09-20T10:19:54Z</dcterms:created>
  <dcterms:modified xsi:type="dcterms:W3CDTF">2021-09-20T19:02:06Z</dcterms:modified>
</cp:coreProperties>
</file>