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E8A47-062E-4228-8FFA-AFEDA87C613B}" v="4824" dt="2021-09-16T14:29:34.625"/>
    <p1510:client id="{E319D819-AC6B-4F5D-A4A1-66E90A92005B}" v="61" dt="2021-09-16T12:22:04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Potential Employer Journey Map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By Phil O'Donnell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CF8A-D412-4F9D-AB4A-B9905C46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Gains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3BF39-4675-4CB8-8B1C-7F3A895DC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Our team were recently awarded the Collaboration Award at the Government Project Delivery Awards.</a:t>
            </a:r>
          </a:p>
          <a:p>
            <a:r>
              <a:rPr lang="en-GB">
                <a:cs typeface="Calibri"/>
              </a:rPr>
              <a:t>Great pension / financial rewards.</a:t>
            </a:r>
          </a:p>
          <a:p>
            <a:r>
              <a:rPr lang="en-GB">
                <a:cs typeface="Calibri"/>
              </a:rPr>
              <a:t>We have some great talent who are growing much quicker under pressure than in normal times.  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A few potential superstars are starting to emerge from the Apprentice and Junior schemes.</a:t>
            </a: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98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4B36-F88B-4EEB-81B5-317AADF6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Persona Profile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C7F1-D4B4-498B-A75A-54A41B0D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b="1" dirty="0">
                <a:cs typeface="Calibri"/>
              </a:rPr>
              <a:t>Name:</a:t>
            </a:r>
            <a:r>
              <a:rPr lang="en-GB" dirty="0">
                <a:cs typeface="Calibri"/>
              </a:rPr>
              <a:t> Meticulous Mike</a:t>
            </a:r>
          </a:p>
          <a:p>
            <a:r>
              <a:rPr lang="en-GB" b="1" dirty="0">
                <a:cs typeface="Calibri"/>
              </a:rPr>
              <a:t>Age:</a:t>
            </a:r>
            <a:r>
              <a:rPr lang="en-GB" dirty="0">
                <a:cs typeface="Calibri"/>
              </a:rPr>
              <a:t> 48</a:t>
            </a:r>
          </a:p>
          <a:p>
            <a:r>
              <a:rPr lang="en-GB" b="1" dirty="0">
                <a:cs typeface="Calibri"/>
              </a:rPr>
              <a:t>Job:</a:t>
            </a:r>
            <a:r>
              <a:rPr lang="en-GB" dirty="0">
                <a:cs typeface="Calibri"/>
              </a:rPr>
              <a:t> Senior Digital Project Manager at DWP - Digital</a:t>
            </a:r>
          </a:p>
          <a:p>
            <a:r>
              <a:rPr lang="en-GB" b="1" dirty="0">
                <a:cs typeface="Calibri"/>
              </a:rPr>
              <a:t>Lives:</a:t>
            </a:r>
            <a:r>
              <a:rPr lang="en-GB" dirty="0">
                <a:cs typeface="Calibri"/>
              </a:rPr>
              <a:t> Worsley, Manchester</a:t>
            </a:r>
          </a:p>
          <a:p>
            <a:r>
              <a:rPr lang="en-GB" b="1" dirty="0">
                <a:cs typeface="Calibri"/>
              </a:rPr>
              <a:t>Quote:</a:t>
            </a:r>
            <a:r>
              <a:rPr lang="en-GB" dirty="0">
                <a:cs typeface="Calibri"/>
              </a:rPr>
              <a:t> "It's not worth doing unless it's done properly"</a:t>
            </a:r>
          </a:p>
          <a:p>
            <a:r>
              <a:rPr lang="en-GB" b="1" dirty="0">
                <a:cs typeface="Calibri"/>
              </a:rPr>
              <a:t>Values:</a:t>
            </a:r>
          </a:p>
          <a:p>
            <a:r>
              <a:rPr lang="en-GB" b="1" dirty="0">
                <a:cs typeface="Calibri"/>
              </a:rPr>
              <a:t>Family: </a:t>
            </a:r>
            <a:r>
              <a:rPr lang="en-GB" dirty="0">
                <a:cs typeface="Calibri"/>
              </a:rPr>
              <a:t>Married for 15 years with 2 sons, 17 and 13</a:t>
            </a:r>
          </a:p>
          <a:p>
            <a:r>
              <a:rPr lang="en-GB" b="1" dirty="0">
                <a:cs typeface="Calibri"/>
              </a:rPr>
              <a:t>Education: </a:t>
            </a:r>
            <a:r>
              <a:rPr lang="en-GB" dirty="0" err="1">
                <a:cs typeface="Calibri"/>
              </a:rPr>
              <a:t>BsC</a:t>
            </a:r>
            <a:r>
              <a:rPr lang="en-GB" dirty="0">
                <a:cs typeface="Calibri"/>
              </a:rPr>
              <a:t> in Operations Management from Manchester University in 1991 – 1995.</a:t>
            </a:r>
          </a:p>
          <a:p>
            <a:r>
              <a:rPr lang="en-GB" b="1" dirty="0">
                <a:cs typeface="Calibri"/>
              </a:rPr>
              <a:t>Hobbies: </a:t>
            </a:r>
            <a:r>
              <a:rPr lang="en-GB" dirty="0">
                <a:cs typeface="Calibri"/>
              </a:rPr>
              <a:t>Keen Pool Player and Golf enthusiast</a:t>
            </a:r>
          </a:p>
          <a:p>
            <a:r>
              <a:rPr lang="en-GB" b="1" dirty="0">
                <a:cs typeface="Calibri"/>
              </a:rPr>
              <a:t>Aspirations:</a:t>
            </a:r>
            <a:r>
              <a:rPr lang="en-GB" dirty="0">
                <a:cs typeface="Calibri"/>
              </a:rPr>
              <a:t> Retire at 60, travel the world and develop apps to help improve people's lives.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1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4113-7E61-4D2D-8EAF-DCD8E5A4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What I hear</a:t>
            </a:r>
            <a:endParaRPr lang="en-GB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467A-0D21-40E8-87D1-B5803D49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"I need project x, y, z finished earlier than we originally requested due to the recent government policy change"</a:t>
            </a:r>
            <a:endParaRPr lang="en-US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"I know we're paid well, but we're certainly earning our wage with all the extra hours we have to work to meet the ever increasing never ending workload"</a:t>
            </a:r>
          </a:p>
          <a:p>
            <a:r>
              <a:rPr lang="en-GB" dirty="0">
                <a:ea typeface="+mn-lt"/>
                <a:cs typeface="+mn-lt"/>
              </a:rPr>
              <a:t>"We don't seem to have the same quality of work / life balance anymore and it is causing rifts in my family life.  I love working here but it may be worth me taking a pay cut for a better quality of life"</a:t>
            </a:r>
          </a:p>
        </p:txBody>
      </p:sp>
    </p:spTree>
    <p:extLst>
      <p:ext uri="{BB962C8B-B14F-4D97-AF65-F5344CB8AC3E}">
        <p14:creationId xmlns:p14="http://schemas.microsoft.com/office/powerpoint/2010/main" val="210269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2C0F-88F9-4A1F-BFAF-A10614FC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What I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21A4-9438-4F03-9A87-F9AAD453B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We need more Apprentice </a:t>
            </a:r>
            <a:r>
              <a:rPr lang="en-GB" dirty="0">
                <a:ea typeface="+mn-lt"/>
                <a:cs typeface="+mn-lt"/>
              </a:rPr>
              <a:t>and Junior Developers</a:t>
            </a:r>
            <a:r>
              <a:rPr lang="en-GB">
                <a:cs typeface="Calibri"/>
              </a:rPr>
              <a:t> to help reduce the burden on the existing Juniors who in turn will reduce the huge burden on </a:t>
            </a:r>
            <a:r>
              <a:rPr lang="en-GB" dirty="0">
                <a:cs typeface="Calibri"/>
              </a:rPr>
              <a:t>our amazing Senior Team.</a:t>
            </a:r>
          </a:p>
          <a:p>
            <a:r>
              <a:rPr lang="en-GB" dirty="0">
                <a:cs typeface="Calibri"/>
              </a:rPr>
              <a:t>We need a more diverse candidates to add to our current work force. The diverse set of ideas will hopefully give us better ideas from many different angles.</a:t>
            </a:r>
          </a:p>
        </p:txBody>
      </p:sp>
    </p:spTree>
    <p:extLst>
      <p:ext uri="{BB962C8B-B14F-4D97-AF65-F5344CB8AC3E}">
        <p14:creationId xmlns:p14="http://schemas.microsoft.com/office/powerpoint/2010/main" val="155568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70FD-CA18-4D74-8B2D-43BAAA57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What I 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A402-D454-47FA-953E-CCE282A3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1800" dirty="0">
              <a:cs typeface="Calibri"/>
            </a:endParaRPr>
          </a:p>
          <a:p>
            <a:pPr marL="0" indent="0">
              <a:buNone/>
            </a:pPr>
            <a:endParaRPr lang="en-GB" sz="18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"It is our duty to provide the best &amp; most efficient service to the millions of vulnerable people who rely on us, especially during this pandemic!"</a:t>
            </a:r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"Since the start of the pandemic, our workload has increased significantly, but our workforce hasn't."</a:t>
            </a:r>
          </a:p>
          <a:p>
            <a:pPr marL="0" indent="0">
              <a:buNone/>
            </a:pPr>
            <a:endParaRPr lang="en-GB" sz="2400" dirty="0">
              <a:cs typeface="Calibri"/>
            </a:endParaRPr>
          </a:p>
          <a:p>
            <a:pPr marL="0" indent="0">
              <a:buNone/>
            </a:pPr>
            <a:r>
              <a:rPr lang="en-GB" sz="2400" dirty="0">
                <a:cs typeface="Calibri"/>
              </a:rPr>
              <a:t>"If we don't act now we will fail to meet our deadlines"</a:t>
            </a:r>
          </a:p>
        </p:txBody>
      </p:sp>
    </p:spTree>
    <p:extLst>
      <p:ext uri="{BB962C8B-B14F-4D97-AF65-F5344CB8AC3E}">
        <p14:creationId xmlns:p14="http://schemas.microsoft.com/office/powerpoint/2010/main" val="104880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E83B-2BB2-4B83-9C18-04642A8E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What I Feel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05AA-2AA6-4004-8E0D-C42EE910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 love to manage several projects at once.</a:t>
            </a:r>
          </a:p>
          <a:p>
            <a:r>
              <a:rPr lang="en-GB" dirty="0">
                <a:cs typeface="Calibri"/>
              </a:rPr>
              <a:t>I love the variety of my job, working with internal teams, external suppliers and Stakeholders effectively.</a:t>
            </a:r>
          </a:p>
          <a:p>
            <a:r>
              <a:rPr lang="en-GB" dirty="0">
                <a:cs typeface="Calibri"/>
              </a:rPr>
              <a:t>I take great pride in getting the job done properly and would be so embarrassed if we started to miss deadlines or make silly mistakes.</a:t>
            </a:r>
          </a:p>
          <a:p>
            <a:r>
              <a:rPr lang="en-GB">
                <a:cs typeface="Calibri"/>
              </a:rPr>
              <a:t>It feels like we are on the final level of tetris, straining under the rapidly increasing workload and tighter deadlines.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770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079E-173E-4B7A-BD22-61692AED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What I 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1FC0-2005-431A-BE27-D352882A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A great team that produce amazing work under pressure</a:t>
            </a:r>
            <a:endParaRPr lang="en-US"/>
          </a:p>
          <a:p>
            <a:r>
              <a:rPr lang="en-GB">
                <a:cs typeface="Calibri"/>
              </a:rPr>
              <a:t>The corners we're having to cut in order to process the rapidly increasing work load and hit tighter deadlines is naturally begin to lead to poorer output.</a:t>
            </a:r>
            <a:endParaRPr lang="en-GB"/>
          </a:p>
          <a:p>
            <a:r>
              <a:rPr lang="en-GB">
                <a:cs typeface="Calibri"/>
              </a:rPr>
              <a:t>Due to shortages and rapid demandy Senior Staff performing tasks that could be completed by our overwhelmed Juniors.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Morale is starting to be affected.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People are living longer.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597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A6F6-8C85-42A3-BB82-B7FB7C49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What I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B0DF-B3A2-47F1-B2A5-DF0756D1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>
                <a:cs typeface="Calibri"/>
              </a:rPr>
              <a:t>Lead by example - Push all staff to work longer hours including myself</a:t>
            </a:r>
            <a:endParaRPr lang="en-US"/>
          </a:p>
          <a:p>
            <a:r>
              <a:rPr lang="en-US">
                <a:cs typeface="Calibri"/>
              </a:rPr>
              <a:t>Manage risks, issues and dependancies (external and internal) owning each project until they're effectively resolved</a:t>
            </a:r>
            <a:endParaRPr lang="en-GB" dirty="0">
              <a:cs typeface="Calibri"/>
            </a:endParaRPr>
          </a:p>
          <a:p>
            <a:r>
              <a:rPr lang="en-US">
                <a:cs typeface="Calibri"/>
              </a:rPr>
              <a:t>Manage team dynamics, demonstrating servant leadership, coaching teams and team members to improve flow, quality and ownership thoughout the team.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Deal with conflict and help to establish a positive team culture.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Establish collaborative working across organisational boundries, ensuring quality is delivered at pace.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Actively manage change across projects.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Great attention to detail and planning.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5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7FA7-99E0-4334-8503-8EF5086B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cs typeface="Calibri Light"/>
              </a:rPr>
              <a:t>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F0CC-883F-438E-A57E-39CE71ED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>
                <a:cs typeface="Calibri"/>
              </a:rPr>
              <a:t>Losing good staff to companies who offer a better work life balance.</a:t>
            </a:r>
          </a:p>
          <a:p>
            <a:r>
              <a:rPr lang="en-GB">
                <a:cs typeface="Calibri"/>
              </a:rPr>
              <a:t>Unreliable Staff, suppliers, stakeholders.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Unpredictable changes in governement policy at short notice.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Not hitting deadlines.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Understaffed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Stress</a:t>
            </a:r>
            <a:endParaRPr lang="en-GB" dirty="0">
              <a:cs typeface="Calibri"/>
            </a:endParaRPr>
          </a:p>
          <a:p>
            <a:r>
              <a:rPr lang="en-GB">
                <a:cs typeface="Calibri"/>
              </a:rPr>
              <a:t>Missing key events in my children's lives due to working too </a:t>
            </a:r>
            <a:r>
              <a:rPr lang="en-GB" dirty="0">
                <a:cs typeface="Calibri"/>
              </a:rPr>
              <a:t>hard</a:t>
            </a: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Over 20 million people rely on our service and this figure is expanding rather than shrinking due to the pandemic, but also people living longer than ever before (which is a good pain to have).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580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Potential Employer Journey Map</vt:lpstr>
      <vt:lpstr>Persona Profile</vt:lpstr>
      <vt:lpstr>What I hear</vt:lpstr>
      <vt:lpstr>What I think</vt:lpstr>
      <vt:lpstr>What I Say</vt:lpstr>
      <vt:lpstr>What I Feel</vt:lpstr>
      <vt:lpstr>What I See</vt:lpstr>
      <vt:lpstr>What I Do</vt:lpstr>
      <vt:lpstr>Pains</vt:lpstr>
      <vt:lpstr>Gains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478</cp:revision>
  <dcterms:created xsi:type="dcterms:W3CDTF">2021-09-16T12:19:28Z</dcterms:created>
  <dcterms:modified xsi:type="dcterms:W3CDTF">2021-09-16T14:29:44Z</dcterms:modified>
</cp:coreProperties>
</file>