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A1696-2971-432B-A9A4-CA0D78545BDB}" v="2699" dt="2021-09-19T14:30:0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cs typeface="Calibri Light"/>
              </a:rPr>
              <a:t>Employer Journey Map</a:t>
            </a:r>
            <a:endParaRPr lang="en-GB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3000" b="1" dirty="0">
                <a:cs typeface="Calibri"/>
              </a:rPr>
              <a:t>Employer Name:</a:t>
            </a:r>
            <a:r>
              <a:rPr lang="en-GB" sz="3000" dirty="0">
                <a:cs typeface="Calibri"/>
              </a:rPr>
              <a:t> Meticulous Mike</a:t>
            </a:r>
          </a:p>
          <a:p>
            <a:r>
              <a:rPr lang="en-GB" sz="3000" b="1" dirty="0">
                <a:cs typeface="Calibri"/>
              </a:rPr>
              <a:t>Job Title:</a:t>
            </a:r>
            <a:r>
              <a:rPr lang="en-GB" sz="3000" dirty="0">
                <a:cs typeface="Calibri"/>
              </a:rPr>
              <a:t> </a:t>
            </a:r>
            <a:r>
              <a:rPr lang="en-GB" sz="3000" dirty="0">
                <a:ea typeface="+mn-lt"/>
                <a:cs typeface="+mn-lt"/>
              </a:rPr>
              <a:t>Senior Digital Project Manager within the Fuel Poverty Team at DWP - Digital</a:t>
            </a:r>
            <a:endParaRPr lang="en-GB" sz="3000" dirty="0">
              <a:cs typeface="Calibri"/>
            </a:endParaRPr>
          </a:p>
          <a:p>
            <a:r>
              <a:rPr lang="en-GB" dirty="0">
                <a:cs typeface="Calibri"/>
              </a:rPr>
              <a:t>By Phil O'Donnell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A111-7356-4474-B3C6-08A94B3A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Summary of the Fuel Poverty Team within DWP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102-BFC7-4080-9EA2-9CF2BCA1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Undertakes data sharing with 25 energy suppliers to identify eligible pension age recipients to receive a rebate under The Warm Home Discount Scheme (WHDS), enabling the automatic provision of approx. £140m to 1m households each winter.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The team also provides a full end to end operational delivery service, that includes data protection governance, communications (including a mailshot to over 1m addresses) and business support to a contracted helpline provider.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The team also provides a bespoke data matching service to certain energy suppliers to enable them to meet their legal obligation to verify the accuracy of rebates made under a separate component of the WHDS, whereby a further £140m is paid to approx. 1m working age households.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93A3-64A2-40A7-BD38-2AF5565C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Employer Jobs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A24C-B08B-401D-A2D5-554F94B3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ea typeface="+mn-lt"/>
                <a:cs typeface="+mn-lt"/>
              </a:rPr>
              <a:t>Responsibility for producing detailed delivery plans for each initiative, feeding into a wider team plan that factors BEIS’ policy requirements with resource availability to ensure continuity and on-time delivery.</a:t>
            </a:r>
          </a:p>
          <a:p>
            <a:r>
              <a:rPr lang="en-GB" dirty="0">
                <a:ea typeface="+mn-lt"/>
                <a:cs typeface="+mn-lt"/>
              </a:rPr>
              <a:t>Diligent monitoring of delivery plans and risk management, responding quickly to changing policy and business requirements and operational issues within a challenging and volatile energy market.</a:t>
            </a:r>
          </a:p>
          <a:p>
            <a:r>
              <a:rPr lang="en-GB" dirty="0">
                <a:ea typeface="+mn-lt"/>
                <a:cs typeface="+mn-lt"/>
              </a:rPr>
              <a:t>Close and collaborative engagement in order to build highly effective working relationships with a wide range of external stakeholders, including BEIS, Ofgem, energy suppliers and service delivery partners.</a:t>
            </a:r>
          </a:p>
          <a:p>
            <a:r>
              <a:rPr lang="en-GB" dirty="0">
                <a:ea typeface="+mn-lt"/>
                <a:cs typeface="+mn-lt"/>
              </a:rPr>
              <a:t>Co-ordinate the delivery of services from internal stakeholders, including Commercial and Contract Management, data protection governance and communication colleagues.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35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B835-D6C3-4E1C-9E83-E25125DE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A80D-4BA8-45BB-BBF3-75E423B2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We have a highly talented team who strive for excellence.</a:t>
            </a:r>
          </a:p>
          <a:p>
            <a:r>
              <a:rPr lang="en-GB">
                <a:ea typeface="+mn-lt"/>
                <a:cs typeface="+mn-lt"/>
              </a:rPr>
              <a:t>Our team were recently awarded the Collaboration Award at the Government Project Delivery Awards.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A few potential superstars are starting to emerge from the Apprentice and Junior schemes.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Some fantastic innovative ideas have stemmed from our Hackathons.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Our team are literally saving people's lives by providing heat to people who wouldn't be able to afford it without our efforts.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0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E42D-C9F8-47E4-953D-CF112C92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FF13-1216-4980-B693-C4B58D0C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cs typeface="Calibri"/>
              </a:rPr>
              <a:t>Job can be stressful at times.</a:t>
            </a:r>
          </a:p>
          <a:p>
            <a:r>
              <a:rPr lang="en-GB" dirty="0">
                <a:cs typeface="Calibri"/>
              </a:rPr>
              <a:t>Works too hard and expects the same from his staff.</a:t>
            </a:r>
          </a:p>
          <a:p>
            <a:r>
              <a:rPr lang="en-GB" dirty="0">
                <a:cs typeface="Calibri"/>
              </a:rPr>
              <a:t>Losing good staff who choose to switch to less pressure, lower paid positions at other tech firms.</a:t>
            </a:r>
          </a:p>
          <a:p>
            <a:r>
              <a:rPr lang="en-GB" dirty="0">
                <a:cs typeface="Calibri"/>
              </a:rPr>
              <a:t>Data security Breaches</a:t>
            </a:r>
          </a:p>
          <a:p>
            <a:r>
              <a:rPr lang="en-GB" dirty="0">
                <a:cs typeface="Calibri"/>
              </a:rPr>
              <a:t>Cyber attacks</a:t>
            </a:r>
          </a:p>
          <a:p>
            <a:r>
              <a:rPr lang="en-GB" dirty="0">
                <a:cs typeface="Calibri"/>
              </a:rPr>
              <a:t>Tight deadlines</a:t>
            </a:r>
          </a:p>
          <a:p>
            <a:r>
              <a:rPr lang="en-GB" dirty="0">
                <a:cs typeface="Calibri"/>
              </a:rPr>
              <a:t>Last minute policy and business changes</a:t>
            </a:r>
          </a:p>
          <a:p>
            <a:r>
              <a:rPr lang="en-GB" dirty="0">
                <a:cs typeface="Calibri"/>
              </a:rPr>
              <a:t>Operational issues  within a challenging and volatile energy market</a:t>
            </a:r>
          </a:p>
          <a:p>
            <a:r>
              <a:rPr lang="en-GB" dirty="0">
                <a:cs typeface="Calibri"/>
              </a:rPr>
              <a:t>Data protection governance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3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C22-678C-4E83-9A8F-95AB440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Gain Creators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4404-B076-40D7-BAB5-4F96CE4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Hiring process that allows a diverse range of candidates.</a:t>
            </a:r>
          </a:p>
          <a:p>
            <a:r>
              <a:rPr lang="en-GB" dirty="0">
                <a:cs typeface="Calibri"/>
              </a:rPr>
              <a:t>Fantastic pay and pension</a:t>
            </a:r>
          </a:p>
          <a:p>
            <a:r>
              <a:rPr lang="en-GB" dirty="0">
                <a:cs typeface="Calibri"/>
              </a:rPr>
              <a:t>Honesty to potential candidates – manage Candidates' expectations e.g. Great pay, but this is due to the challenging nature of the job</a:t>
            </a:r>
          </a:p>
          <a:p>
            <a:r>
              <a:rPr lang="en-GB" dirty="0">
                <a:cs typeface="Calibri"/>
              </a:rPr>
              <a:t>Our most experienced staff will only work on the most complex tasks.</a:t>
            </a:r>
          </a:p>
          <a:p>
            <a:r>
              <a:rPr lang="en-GB" dirty="0">
                <a:cs typeface="Calibri"/>
              </a:rPr>
              <a:t>Each employee will be given work relevant to their skillset, but during any quieter periods (if any) they must shadow our Senior Staff to help them grow.</a:t>
            </a:r>
          </a:p>
          <a:p>
            <a:r>
              <a:rPr lang="en-GB">
                <a:ea typeface="+mn-lt"/>
                <a:cs typeface="+mn-lt"/>
              </a:rPr>
              <a:t>Hackathons to unearth innovative ideas.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BED2-056D-4274-8F43-841756D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Pain Relievers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D0FE-8C15-4FAA-9C6A-930E470F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Recruit more Junior Developers so we are better equipped for operational &amp; business demands.</a:t>
            </a:r>
          </a:p>
          <a:p>
            <a:r>
              <a:rPr lang="en-GB" dirty="0">
                <a:cs typeface="Calibri"/>
              </a:rPr>
              <a:t>If we recruit good quality Developers this will enable to hit our deadlines which will boost morale which should also lead to overall better quality of work by the team.</a:t>
            </a:r>
          </a:p>
          <a:p>
            <a:r>
              <a:rPr lang="en-GB" dirty="0">
                <a:cs typeface="Calibri"/>
              </a:rPr>
              <a:t>More competition will also improve our working standards</a:t>
            </a:r>
          </a:p>
        </p:txBody>
      </p:sp>
    </p:spTree>
    <p:extLst>
      <p:ext uri="{BB962C8B-B14F-4D97-AF65-F5344CB8AC3E}">
        <p14:creationId xmlns:p14="http://schemas.microsoft.com/office/powerpoint/2010/main" val="258196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8F23-2970-4ECA-A1BD-6B7CAA0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Products &amp;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6A57-74B4-45B2-B3DC-47F8F64B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Perfectionist - great attention to detail</a:t>
            </a:r>
            <a:endParaRPr lang="en-US" dirty="0"/>
          </a:p>
          <a:p>
            <a:r>
              <a:rPr lang="en-GB" dirty="0">
                <a:cs typeface="Calibri"/>
              </a:rPr>
              <a:t>Under promises and over delivers</a:t>
            </a:r>
          </a:p>
          <a:p>
            <a:r>
              <a:rPr lang="en-GB" dirty="0">
                <a:cs typeface="Calibri"/>
              </a:rPr>
              <a:t>Willing to work overtime to hit deadlines</a:t>
            </a:r>
          </a:p>
          <a:p>
            <a:r>
              <a:rPr lang="en-GB" dirty="0">
                <a:cs typeface="Calibri"/>
              </a:rPr>
              <a:t>Successful candidates have to have a passion for the greater good, for helping the unfortunate, for being the unsung hero.</a:t>
            </a:r>
          </a:p>
          <a:p>
            <a:r>
              <a:rPr lang="en-GB" dirty="0">
                <a:cs typeface="Calibri"/>
              </a:rPr>
              <a:t>They must genuinely love to write code, which can be demonstrated if they have a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 rich portfolio of projects they have coded in their spare time.</a:t>
            </a:r>
          </a:p>
          <a:p>
            <a:r>
              <a:rPr lang="en-GB" dirty="0">
                <a:cs typeface="Calibri"/>
              </a:rPr>
              <a:t>Great team worker with a positive can do attitude.</a:t>
            </a:r>
          </a:p>
        </p:txBody>
      </p:sp>
    </p:spTree>
    <p:extLst>
      <p:ext uri="{BB962C8B-B14F-4D97-AF65-F5344CB8AC3E}">
        <p14:creationId xmlns:p14="http://schemas.microsoft.com/office/powerpoint/2010/main" val="175834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Employer Journey Map</vt:lpstr>
      <vt:lpstr>Summary of the Fuel Poverty Team within DWP</vt:lpstr>
      <vt:lpstr>Employer Jobs</vt:lpstr>
      <vt:lpstr>Gains</vt:lpstr>
      <vt:lpstr>Pains</vt:lpstr>
      <vt:lpstr>Gain Creators</vt:lpstr>
      <vt:lpstr>Pain Relievers</vt:lpstr>
      <vt:lpstr>Products &amp;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/>
  <cp:lastModifiedBy/>
  <cp:revision>269</cp:revision>
  <dcterms:created xsi:type="dcterms:W3CDTF">2021-09-19T12:04:29Z</dcterms:created>
  <dcterms:modified xsi:type="dcterms:W3CDTF">2021-09-19T14:30:50Z</dcterms:modified>
</cp:coreProperties>
</file>