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8" r:id="rId3"/>
    <p:sldId id="265" r:id="rId4"/>
    <p:sldId id="259" r:id="rId5"/>
    <p:sldId id="264" r:id="rId6"/>
    <p:sldId id="260" r:id="rId7"/>
    <p:sldId id="263" r:id="rId8"/>
    <p:sldId id="257" r:id="rId9"/>
    <p:sldId id="266" r:id="rId10"/>
    <p:sldId id="261" r:id="rId11"/>
    <p:sldId id="262"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C4FE5-7BDF-4C5F-9165-02DB30E6F1A9}" v="135" dt="2021-09-27T18:04:43.901"/>
    <p1510:client id="{C59596AA-3637-4C5D-802B-6AD6C8294BB2}" v="5183" dt="2021-09-27T23:04:30.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27/09/2021</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27/09/2021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en-GB" noProof="0"/>
              <a:t>Click to edit Master title style</a:t>
            </a:r>
          </a:p>
        </p:txBody>
      </p:sp>
      <p:sp>
        <p:nvSpPr>
          <p:cNvPr id="3" name="Subtitl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9090987D-47D0-402B-96DE-E0A32AD146E1}" type="datetime1">
              <a:rPr lang="en-GB" noProof="0" smtClean="0"/>
              <a:t>27/09/2021</a:t>
            </a:fld>
            <a:endParaRPr lang="en-GB" noProof="0"/>
          </a:p>
        </p:txBody>
      </p:sp>
      <p:sp>
        <p:nvSpPr>
          <p:cNvPr id="5" name="Footer Placeholder 4"/>
          <p:cNvSpPr>
            <a:spLocks noGrp="1"/>
          </p:cNvSpPr>
          <p:nvPr>
            <p:ph type="ftr" sz="quarter" idx="11"/>
          </p:nvPr>
        </p:nvSpPr>
        <p:spPr>
          <a:xfrm>
            <a:off x="2416500" y="329307"/>
            <a:ext cx="4973915" cy="309201"/>
          </a:xfrm>
        </p:spPr>
        <p:txBody>
          <a:bodyPr rtlCol="0"/>
          <a:lstStyle/>
          <a:p>
            <a:pPr rtl="0"/>
            <a:endParaRPr lang="en-GB" noProof="0"/>
          </a:p>
        </p:txBody>
      </p:sp>
      <p:sp>
        <p:nvSpPr>
          <p:cNvPr id="6" name="Slide Number Placeholder 5"/>
          <p:cNvSpPr>
            <a:spLocks noGrp="1"/>
          </p:cNvSpPr>
          <p:nvPr>
            <p:ph type="sldNum" sz="quarter" idx="12"/>
          </p:nvPr>
        </p:nvSpPr>
        <p:spPr>
          <a:xfrm>
            <a:off x="1437664" y="798973"/>
            <a:ext cx="811019" cy="503578"/>
          </a:xfrm>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52FF86A-4C07-466A-9036-3E493E72145F}"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5421C4C-E19D-4219-A804-0FB628A9D745}"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A3F2DC-9CE6-45BB-9AC5-30D691C62390}"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en-GB" noProof="0"/>
              <a:t>Click to edit Master title style</a:t>
            </a:r>
          </a:p>
        </p:txBody>
      </p:sp>
      <p:sp>
        <p:nvSpPr>
          <p:cNvPr id="3" name="Text Placeholder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9407FBD-926E-4B82-9753-B2AD707AA8ED}"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rtlCol="0"/>
          <a:lstStyle/>
          <a:p>
            <a:pPr rtl="0"/>
            <a:r>
              <a:rPr lang="en-GB" noProof="0"/>
              <a:t>Click to edit Master title style</a:t>
            </a:r>
          </a:p>
        </p:txBody>
      </p:sp>
      <p:sp>
        <p:nvSpPr>
          <p:cNvPr id="3" name="Content Placeholder 2"/>
          <p:cNvSpPr>
            <a:spLocks noGrp="1"/>
          </p:cNvSpPr>
          <p:nvPr>
            <p:ph sz="half" idx="1"/>
          </p:nvPr>
        </p:nvSpPr>
        <p:spPr>
          <a:xfrm>
            <a:off x="1447331" y="2010878"/>
            <a:ext cx="4645152" cy="344859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413771" y="2017343"/>
            <a:ext cx="4645152" cy="34415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D13BE98E-D2F1-46E8-89C1-2BB0E688BA5E}" type="datetime1">
              <a:rPr lang="en-GB" noProof="0" smtClean="0"/>
              <a:t>27/09/2021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rtlCol="0"/>
          <a:lstStyle/>
          <a:p>
            <a:pPr rtl="0"/>
            <a:r>
              <a:rPr lang="en-GB" noProof="0"/>
              <a:t>Click to edit Master title style</a:t>
            </a:r>
          </a:p>
        </p:txBody>
      </p:sp>
      <p:sp>
        <p:nvSpPr>
          <p:cNvPr id="3" name="Text Placeholder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447191" y="2824269"/>
            <a:ext cx="4645152" cy="26444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412362" y="2821491"/>
            <a:ext cx="4645152" cy="263737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23CE2EB-862E-41BC-802E-5F3949C067FC}" type="datetime1">
              <a:rPr lang="en-GB" noProof="0" smtClean="0"/>
              <a:t>27/09/2021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1352E18-C2BE-4273-99D2-FF7AA1B877AB}" type="datetime1">
              <a:rPr lang="en-GB" noProof="0" smtClean="0"/>
              <a:t>27/09/2021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760473D-06DF-4867-85F6-D662C30DFA13}" type="datetime1">
              <a:rPr lang="en-GB" noProof="0" smtClean="0"/>
              <a:t>27/09/2021</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en-GB" noProof="0"/>
              <a:t>Click to edit Master title style</a:t>
            </a:r>
          </a:p>
        </p:txBody>
      </p:sp>
      <p:sp>
        <p:nvSpPr>
          <p:cNvPr id="3" name="Content Placeholder 2"/>
          <p:cNvSpPr>
            <a:spLocks noGrp="1"/>
          </p:cNvSpPr>
          <p:nvPr>
            <p:ph idx="1"/>
          </p:nvPr>
        </p:nvSpPr>
        <p:spPr>
          <a:xfrm>
            <a:off x="5043714" y="798974"/>
            <a:ext cx="6012470" cy="4658826"/>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B9F554-D3AC-491F-8843-7DE46496AEF3}" type="datetime1">
              <a:rPr lang="en-GB" noProof="0" smtClean="0"/>
              <a:t>27/09/2021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1447382" y="5469856"/>
            <a:ext cx="5527351" cy="320123"/>
          </a:xfrm>
        </p:spPr>
        <p:txBody>
          <a:bodyPr rtlCol="0"/>
          <a:lstStyle>
            <a:lvl1pPr algn="l">
              <a:defRPr/>
            </a:lvl1pPr>
          </a:lstStyle>
          <a:p>
            <a:pPr rtl="0"/>
            <a:fld id="{BE449E18-83F2-4430-AFCD-43CA933C8070}" type="datetime1">
              <a:rPr lang="en-GB" noProof="0" smtClean="0"/>
              <a:t>27/09/2021</a:t>
            </a:fld>
            <a:endParaRPr lang="en-GB" noProof="0"/>
          </a:p>
        </p:txBody>
      </p:sp>
      <p:sp>
        <p:nvSpPr>
          <p:cNvPr id="6" name="Footer Placeholder 5"/>
          <p:cNvSpPr>
            <a:spLocks noGrp="1"/>
          </p:cNvSpPr>
          <p:nvPr>
            <p:ph type="ftr" sz="quarter" idx="11"/>
          </p:nvPr>
        </p:nvSpPr>
        <p:spPr>
          <a:xfrm>
            <a:off x="1447382" y="318640"/>
            <a:ext cx="5541004" cy="320931"/>
          </a:xfrm>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C955BE79-A457-4079-B8A4-ED2BED4AAC17}" type="datetime1">
              <a:rPr lang="en-GB" noProof="0" smtClean="0"/>
              <a:t>27/09/2021</a:t>
            </a:fld>
            <a:endParaRPr lang="en-GB" noProof="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GB" noProof="0" smtClean="0"/>
              <a:pPr/>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9395" y="2023451"/>
            <a:ext cx="8637073" cy="1408201"/>
          </a:xfrm>
        </p:spPr>
        <p:txBody>
          <a:bodyPr rtlCol="0">
            <a:normAutofit fontScale="90000"/>
          </a:bodyPr>
          <a:lstStyle/>
          <a:p>
            <a:pPr algn="ctr"/>
            <a:r>
              <a:rPr lang="en-GB" dirty="0"/>
              <a:t>STUXNET: The Concert in The cascade hall</a:t>
            </a:r>
          </a:p>
        </p:txBody>
      </p:sp>
      <p:sp>
        <p:nvSpPr>
          <p:cNvPr id="3" name="Subtitle 2"/>
          <p:cNvSpPr>
            <a:spLocks noGrp="1"/>
          </p:cNvSpPr>
          <p:nvPr>
            <p:ph type="subTitle" idx="1"/>
          </p:nvPr>
        </p:nvSpPr>
        <p:spPr/>
        <p:txBody>
          <a:bodyPr vert="horz" lIns="91440" tIns="91440" rIns="91440" bIns="91440" rtlCol="0" anchor="t">
            <a:normAutofit/>
          </a:bodyPr>
          <a:lstStyle/>
          <a:p>
            <a:pPr algn="ctr"/>
            <a:r>
              <a:rPr lang="en-GB" dirty="0"/>
              <a:t>UNIT 4: Portfolio 1</a:t>
            </a:r>
            <a:endParaRPr lang="en-US"/>
          </a:p>
          <a:p>
            <a:pPr algn="ctr"/>
            <a:r>
              <a:rPr lang="en-GB" dirty="0"/>
              <a:t>By </a:t>
            </a:r>
            <a:r>
              <a:rPr lang="en-GB" dirty="0" err="1"/>
              <a:t>phil</a:t>
            </a:r>
            <a:r>
              <a:rPr lang="en-GB" dirty="0"/>
              <a:t> </a:t>
            </a:r>
            <a:r>
              <a:rPr lang="en-GB" dirty="0" err="1"/>
              <a:t>o'dONNELL</a:t>
            </a:r>
            <a:endParaRPr lang="en-GB"/>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0B9F-B601-4B31-A4BB-F085A6327BC5}"/>
              </a:ext>
            </a:extLst>
          </p:cNvPr>
          <p:cNvSpPr>
            <a:spLocks noGrp="1"/>
          </p:cNvSpPr>
          <p:nvPr>
            <p:ph type="title"/>
          </p:nvPr>
        </p:nvSpPr>
        <p:spPr/>
        <p:txBody>
          <a:bodyPr/>
          <a:lstStyle/>
          <a:p>
            <a:pPr algn="ctr"/>
            <a:r>
              <a:rPr lang="en-GB" dirty="0"/>
              <a:t>Who was responsible?</a:t>
            </a:r>
            <a:endParaRPr lang="en-US" dirty="0"/>
          </a:p>
        </p:txBody>
      </p:sp>
      <p:sp>
        <p:nvSpPr>
          <p:cNvPr id="3" name="Content Placeholder 2">
            <a:extLst>
              <a:ext uri="{FF2B5EF4-FFF2-40B4-BE49-F238E27FC236}">
                <a16:creationId xmlns:a16="http://schemas.microsoft.com/office/drawing/2014/main" id="{E29CABA6-61F6-49C1-B281-44267CD5F68C}"/>
              </a:ext>
            </a:extLst>
          </p:cNvPr>
          <p:cNvSpPr>
            <a:spLocks noGrp="1"/>
          </p:cNvSpPr>
          <p:nvPr>
            <p:ph idx="1"/>
          </p:nvPr>
        </p:nvSpPr>
        <p:spPr/>
        <p:txBody>
          <a:bodyPr/>
          <a:lstStyle/>
          <a:p>
            <a:r>
              <a:rPr lang="en-GB" dirty="0"/>
              <a:t>Washington and Tel Aviv and they wanted to make sure that the whole world would eventually see by leaving clear evidence of both campaigns whilst taking no direct credit for it.</a:t>
            </a:r>
          </a:p>
          <a:p>
            <a:r>
              <a:rPr lang="en-GB" dirty="0"/>
              <a:t>In 2011 the United States formed US Cyber Command, arguably the best funded and most capable military cyber organisation in the world, however no other such cyber-attacks have been publicized. </a:t>
            </a:r>
          </a:p>
        </p:txBody>
      </p:sp>
    </p:spTree>
    <p:extLst>
      <p:ext uri="{BB962C8B-B14F-4D97-AF65-F5344CB8AC3E}">
        <p14:creationId xmlns:p14="http://schemas.microsoft.com/office/powerpoint/2010/main" val="80302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2D60-BB4C-4D62-AF11-945361AE706B}"/>
              </a:ext>
            </a:extLst>
          </p:cNvPr>
          <p:cNvSpPr>
            <a:spLocks noGrp="1"/>
          </p:cNvSpPr>
          <p:nvPr>
            <p:ph type="title"/>
          </p:nvPr>
        </p:nvSpPr>
        <p:spPr/>
        <p:txBody>
          <a:bodyPr/>
          <a:lstStyle/>
          <a:p>
            <a:pPr algn="ctr"/>
            <a:r>
              <a:rPr lang="en-GB" dirty="0"/>
              <a:t>What actions have the victims taken</a:t>
            </a:r>
            <a:endParaRPr lang="en-US"/>
          </a:p>
        </p:txBody>
      </p:sp>
      <p:sp>
        <p:nvSpPr>
          <p:cNvPr id="3" name="Content Placeholder 2">
            <a:extLst>
              <a:ext uri="{FF2B5EF4-FFF2-40B4-BE49-F238E27FC236}">
                <a16:creationId xmlns:a16="http://schemas.microsoft.com/office/drawing/2014/main" id="{738C4CF7-A02A-4C72-9AB7-002886FCD792}"/>
              </a:ext>
            </a:extLst>
          </p:cNvPr>
          <p:cNvSpPr>
            <a:spLocks noGrp="1"/>
          </p:cNvSpPr>
          <p:nvPr>
            <p:ph idx="1"/>
          </p:nvPr>
        </p:nvSpPr>
        <p:spPr/>
        <p:txBody>
          <a:bodyPr>
            <a:normAutofit fontScale="70000" lnSpcReduction="20000"/>
          </a:bodyPr>
          <a:lstStyle/>
          <a:p>
            <a:r>
              <a:rPr lang="en-GB" dirty="0"/>
              <a:t>After witnessing the pitch changes of the 2nd campaign it had to be clear to the Iranian's that their sophisticated control technology was not working as intended.</a:t>
            </a:r>
            <a:endParaRPr lang="en-US" dirty="0"/>
          </a:p>
          <a:p>
            <a:r>
              <a:rPr lang="en-GB" dirty="0"/>
              <a:t>Iranian engineers began to search for causes shutting down 600 centrifuges in August 2009, in November 2009 another 300, then 2 months later another cascade of 164 tubes.</a:t>
            </a:r>
          </a:p>
          <a:p>
            <a:r>
              <a:rPr lang="en-GB" dirty="0"/>
              <a:t>Stuxnet was eventually detected in June 2010 when antivirus experts received a code sample and sounded the alarm and Stuxnet was now all over the news, however even the world's best antivirus talent still had no idea what the purpose or target of the mysterious malware was and it wasn't until September 2010, based on forensic analysis that the true target was realised.</a:t>
            </a:r>
          </a:p>
          <a:p>
            <a:r>
              <a:rPr lang="en-GB" dirty="0"/>
              <a:t>In November 2010, Iran halted operation at Natanz in an effort to get rid of the malware.  They would have been fully aware that the attackers could have but chose not to destroy the centrifuges and no doubt cause a catastrophic event in either campaign.</a:t>
            </a:r>
          </a:p>
          <a:p>
            <a:r>
              <a:rPr lang="en-GB" dirty="0">
                <a:ea typeface="+mn-lt"/>
                <a:cs typeface="+mn-lt"/>
              </a:rPr>
              <a:t> The US instead shifted their Iran policy towards a friendlier stance which resulted in a so-called "nuclear deal" in 2015.</a:t>
            </a:r>
            <a:endParaRPr lang="en-GB" dirty="0"/>
          </a:p>
          <a:p>
            <a:endParaRPr lang="en-GB" dirty="0"/>
          </a:p>
        </p:txBody>
      </p:sp>
    </p:spTree>
    <p:extLst>
      <p:ext uri="{BB962C8B-B14F-4D97-AF65-F5344CB8AC3E}">
        <p14:creationId xmlns:p14="http://schemas.microsoft.com/office/powerpoint/2010/main" val="51192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AE0D-4185-4F44-875E-61B7EA6AE888}"/>
              </a:ext>
            </a:extLst>
          </p:cNvPr>
          <p:cNvSpPr>
            <a:spLocks noGrp="1"/>
          </p:cNvSpPr>
          <p:nvPr>
            <p:ph type="title"/>
          </p:nvPr>
        </p:nvSpPr>
        <p:spPr/>
        <p:txBody>
          <a:bodyPr/>
          <a:lstStyle/>
          <a:p>
            <a:pPr algn="ctr"/>
            <a:r>
              <a:rPr lang="en-GB" dirty="0"/>
              <a:t>threats</a:t>
            </a:r>
            <a:endParaRPr lang="en-US" dirty="0"/>
          </a:p>
        </p:txBody>
      </p:sp>
      <p:sp>
        <p:nvSpPr>
          <p:cNvPr id="3" name="Content Placeholder 2">
            <a:extLst>
              <a:ext uri="{FF2B5EF4-FFF2-40B4-BE49-F238E27FC236}">
                <a16:creationId xmlns:a16="http://schemas.microsoft.com/office/drawing/2014/main" id="{D950E419-8300-4D6E-99D2-50D0510811D6}"/>
              </a:ext>
            </a:extLst>
          </p:cNvPr>
          <p:cNvSpPr>
            <a:spLocks noGrp="1"/>
          </p:cNvSpPr>
          <p:nvPr>
            <p:ph idx="1"/>
          </p:nvPr>
        </p:nvSpPr>
        <p:spPr/>
        <p:txBody>
          <a:bodyPr>
            <a:normAutofit fontScale="62500" lnSpcReduction="20000"/>
          </a:bodyPr>
          <a:lstStyle/>
          <a:p>
            <a:r>
              <a:rPr lang="en-GB" dirty="0"/>
              <a:t>Once their nuclear facilities in Natanz became public knowledge their program was at the risk of sabotage by US and British Operatives who could potentially try to compromise the supply chain with bogus parts, in this case, the first true cyber weapon (that we know of) – a piece of software designed to cause physical harm.</a:t>
            </a:r>
          </a:p>
          <a:p>
            <a:r>
              <a:rPr lang="en-GB" dirty="0"/>
              <a:t>Cyber-attacks due to a digitally enhanced Cascade Protection System.</a:t>
            </a:r>
          </a:p>
          <a:p>
            <a:r>
              <a:rPr lang="en-GB" dirty="0"/>
              <a:t>By connecting standard windows computers to a controller that is part of the cascade protection system the real destructive parts of the code (payload) merges with the legitimate control logic without detection and sits there for weeks analysing the processes and when conditions are right, the malware takes control while allowing legitimate control logic to execute in the background, but disconnected from physical reality.</a:t>
            </a:r>
          </a:p>
          <a:p>
            <a:r>
              <a:rPr lang="en-GB" dirty="0"/>
              <a:t>While everything appeared to be normal for the original code, the malware operated completely undercover manipulating valves at will.</a:t>
            </a:r>
          </a:p>
          <a:p>
            <a:r>
              <a:rPr lang="en-GB" dirty="0"/>
              <a:t>By not detecting the first Stuxnet campaign of the Bush era, they left themselves vulnerable to a second more potent variant in 2009 which adopted different tactics to the first campaign, possibly developed by a different team, or multiple teams.</a:t>
            </a:r>
          </a:p>
          <a:p>
            <a:r>
              <a:rPr lang="en-GB" dirty="0"/>
              <a:t>By publicly displaying their Iranian Plant, this gave the green light to the best taxpayer funded US / Israeli hackers to put their offensive cyber arsenal to work.  The result was multiple zero-day exploits and stolen digital certificates were assembled to infiltrate one target.</a:t>
            </a:r>
          </a:p>
        </p:txBody>
      </p:sp>
    </p:spTree>
    <p:extLst>
      <p:ext uri="{BB962C8B-B14F-4D97-AF65-F5344CB8AC3E}">
        <p14:creationId xmlns:p14="http://schemas.microsoft.com/office/powerpoint/2010/main" val="67542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2BE8-090D-442D-8FA6-50BB40F52F55}"/>
              </a:ext>
            </a:extLst>
          </p:cNvPr>
          <p:cNvSpPr>
            <a:spLocks noGrp="1"/>
          </p:cNvSpPr>
          <p:nvPr>
            <p:ph type="title"/>
          </p:nvPr>
        </p:nvSpPr>
        <p:spPr/>
        <p:txBody>
          <a:bodyPr/>
          <a:lstStyle/>
          <a:p>
            <a:pPr algn="ctr"/>
            <a:r>
              <a:rPr lang="en-GB" dirty="0"/>
              <a:t>Threats continued...</a:t>
            </a:r>
            <a:endParaRPr lang="en-US" dirty="0"/>
          </a:p>
        </p:txBody>
      </p:sp>
      <p:sp>
        <p:nvSpPr>
          <p:cNvPr id="3" name="Content Placeholder 2">
            <a:extLst>
              <a:ext uri="{FF2B5EF4-FFF2-40B4-BE49-F238E27FC236}">
                <a16:creationId xmlns:a16="http://schemas.microsoft.com/office/drawing/2014/main" id="{5E96736F-E15B-4B0E-9B9F-9A86E3336CC1}"/>
              </a:ext>
            </a:extLst>
          </p:cNvPr>
          <p:cNvSpPr>
            <a:spLocks noGrp="1"/>
          </p:cNvSpPr>
          <p:nvPr>
            <p:ph idx="1"/>
          </p:nvPr>
        </p:nvSpPr>
        <p:spPr/>
        <p:txBody>
          <a:bodyPr/>
          <a:lstStyle/>
          <a:p>
            <a:r>
              <a:rPr lang="en-GB" dirty="0"/>
              <a:t>Ill manufactured digitally enhanced equipment could be potentially </a:t>
            </a:r>
            <a:r>
              <a:rPr lang="en-GB" dirty="0">
                <a:ea typeface="+mn-lt"/>
                <a:cs typeface="+mn-lt"/>
              </a:rPr>
              <a:t>catastrophically </a:t>
            </a:r>
            <a:r>
              <a:rPr lang="en-GB" dirty="0"/>
              <a:t>suicidal.</a:t>
            </a:r>
          </a:p>
        </p:txBody>
      </p:sp>
    </p:spTree>
    <p:extLst>
      <p:ext uri="{BB962C8B-B14F-4D97-AF65-F5344CB8AC3E}">
        <p14:creationId xmlns:p14="http://schemas.microsoft.com/office/powerpoint/2010/main" val="373849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0E62-D697-4FB0-A3D7-0EF9E13ADA4B}"/>
              </a:ext>
            </a:extLst>
          </p:cNvPr>
          <p:cNvSpPr>
            <a:spLocks noGrp="1"/>
          </p:cNvSpPr>
          <p:nvPr>
            <p:ph type="title"/>
          </p:nvPr>
        </p:nvSpPr>
        <p:spPr/>
        <p:txBody>
          <a:bodyPr/>
          <a:lstStyle/>
          <a:p>
            <a:pPr algn="ctr"/>
            <a:r>
              <a:rPr lang="en-GB" dirty="0"/>
              <a:t>vulnerabilities</a:t>
            </a:r>
            <a:endParaRPr lang="en-US" dirty="0" err="1"/>
          </a:p>
        </p:txBody>
      </p:sp>
      <p:sp>
        <p:nvSpPr>
          <p:cNvPr id="3" name="Content Placeholder 2">
            <a:extLst>
              <a:ext uri="{FF2B5EF4-FFF2-40B4-BE49-F238E27FC236}">
                <a16:creationId xmlns:a16="http://schemas.microsoft.com/office/drawing/2014/main" id="{7980F13B-EE71-422C-964D-5C8DAF0B3B9F}"/>
              </a:ext>
            </a:extLst>
          </p:cNvPr>
          <p:cNvSpPr>
            <a:spLocks noGrp="1"/>
          </p:cNvSpPr>
          <p:nvPr>
            <p:ph idx="1"/>
          </p:nvPr>
        </p:nvSpPr>
        <p:spPr/>
        <p:txBody>
          <a:bodyPr>
            <a:normAutofit fontScale="62500" lnSpcReduction="20000"/>
          </a:bodyPr>
          <a:lstStyle/>
          <a:p>
            <a:r>
              <a:rPr lang="en-GB" dirty="0">
                <a:ea typeface="+mn-lt"/>
                <a:cs typeface="+mn-lt"/>
              </a:rPr>
              <a:t>When their </a:t>
            </a:r>
            <a:r>
              <a:rPr lang="en-GB" dirty="0" err="1">
                <a:ea typeface="+mn-lt"/>
                <a:cs typeface="+mn-lt"/>
              </a:rPr>
              <a:t>Natarz</a:t>
            </a:r>
            <a:r>
              <a:rPr lang="en-GB" dirty="0">
                <a:ea typeface="+mn-lt"/>
                <a:cs typeface="+mn-lt"/>
              </a:rPr>
              <a:t> and their Nuclear intentions were discovered - Embargo conditions and technological incompetence put them in a vulnerable position.  Knowledge is power! </a:t>
            </a:r>
          </a:p>
          <a:p>
            <a:r>
              <a:rPr lang="en-GB" dirty="0">
                <a:ea typeface="+mn-lt"/>
                <a:cs typeface="+mn-lt"/>
              </a:rPr>
              <a:t>Iran lacked the technology for precision manufacturing of the centrifuge rotors that are supposed to spin at a constant 63,000 RPM for months if not years, but theirs kept failing and had to run at slower speeds.</a:t>
            </a:r>
            <a:endParaRPr lang="en-GB" dirty="0"/>
          </a:p>
          <a:p>
            <a:r>
              <a:rPr lang="en-GB" dirty="0">
                <a:ea typeface="+mn-lt"/>
                <a:cs typeface="+mn-lt"/>
              </a:rPr>
              <a:t>A plant full of technically obsolete and ill manufactured centrifuges which they compensated for with digital automation technology that allowed them to enrich uranium with minimal efficiency, which enabled them to solve their technical difficulties but made themselves vulnerable to cyber-attacks.</a:t>
            </a:r>
          </a:p>
          <a:p>
            <a:r>
              <a:rPr lang="en-GB" dirty="0">
                <a:ea typeface="+mn-lt"/>
                <a:cs typeface="+mn-lt"/>
              </a:rPr>
              <a:t>Compromised laptops that travelled in and out of the plant operated by Iran's own human operators..</a:t>
            </a:r>
          </a:p>
          <a:p>
            <a:r>
              <a:rPr lang="en-GB" dirty="0">
                <a:ea typeface="+mn-lt"/>
                <a:cs typeface="+mn-lt"/>
              </a:rPr>
              <a:t>Infected USB sticks.</a:t>
            </a:r>
          </a:p>
          <a:p>
            <a:r>
              <a:rPr lang="en-GB" dirty="0">
                <a:ea typeface="+mn-lt"/>
                <a:cs typeface="+mn-lt"/>
              </a:rPr>
              <a:t>In the first campaign Stuxnet operated autonomously in perfect silence.  The intermediate target for the attack code were the engineering systems, used to configure industrial controllers that directly controlled the physical process.  Since these controllers didn't have a keyboard, screen or configuration user interface, regular Windows computers were used to do the job.</a:t>
            </a: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p:txBody>
      </p:sp>
    </p:spTree>
    <p:extLst>
      <p:ext uri="{BB962C8B-B14F-4D97-AF65-F5344CB8AC3E}">
        <p14:creationId xmlns:p14="http://schemas.microsoft.com/office/powerpoint/2010/main" val="301607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FBF6-55D9-4C7D-AC35-862D84BF7526}"/>
              </a:ext>
            </a:extLst>
          </p:cNvPr>
          <p:cNvSpPr>
            <a:spLocks noGrp="1"/>
          </p:cNvSpPr>
          <p:nvPr>
            <p:ph type="title"/>
          </p:nvPr>
        </p:nvSpPr>
        <p:spPr/>
        <p:txBody>
          <a:bodyPr/>
          <a:lstStyle/>
          <a:p>
            <a:pPr algn="ctr"/>
            <a:r>
              <a:rPr lang="en-GB" dirty="0">
                <a:ea typeface="+mj-lt"/>
                <a:cs typeface="+mj-lt"/>
              </a:rPr>
              <a:t>Vulnerabilities continued...</a:t>
            </a:r>
            <a:endParaRPr lang="en-US" dirty="0"/>
          </a:p>
        </p:txBody>
      </p:sp>
      <p:sp>
        <p:nvSpPr>
          <p:cNvPr id="3" name="Content Placeholder 2">
            <a:extLst>
              <a:ext uri="{FF2B5EF4-FFF2-40B4-BE49-F238E27FC236}">
                <a16:creationId xmlns:a16="http://schemas.microsoft.com/office/drawing/2014/main" id="{7A7F1C18-402B-481C-9C79-B9E469FF4A64}"/>
              </a:ext>
            </a:extLst>
          </p:cNvPr>
          <p:cNvSpPr>
            <a:spLocks noGrp="1"/>
          </p:cNvSpPr>
          <p:nvPr>
            <p:ph idx="1"/>
          </p:nvPr>
        </p:nvSpPr>
        <p:spPr/>
        <p:txBody>
          <a:bodyPr/>
          <a:lstStyle/>
          <a:p>
            <a:r>
              <a:rPr lang="en-GB" dirty="0"/>
              <a:t>Iran operated their centrifuges 4000 rpm below design speed of 63000 to exert less mechanical pressure on the ill-manufactured rotors. </a:t>
            </a:r>
          </a:p>
        </p:txBody>
      </p:sp>
    </p:spTree>
    <p:extLst>
      <p:ext uri="{BB962C8B-B14F-4D97-AF65-F5344CB8AC3E}">
        <p14:creationId xmlns:p14="http://schemas.microsoft.com/office/powerpoint/2010/main" val="230320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F980-4195-4E1F-88FC-BB471B4D09F9}"/>
              </a:ext>
            </a:extLst>
          </p:cNvPr>
          <p:cNvSpPr>
            <a:spLocks noGrp="1"/>
          </p:cNvSpPr>
          <p:nvPr>
            <p:ph type="title"/>
          </p:nvPr>
        </p:nvSpPr>
        <p:spPr/>
        <p:txBody>
          <a:bodyPr/>
          <a:lstStyle/>
          <a:p>
            <a:pPr algn="ctr"/>
            <a:r>
              <a:rPr lang="en-GB" dirty="0"/>
              <a:t>How the risk triangle was broken </a:t>
            </a:r>
          </a:p>
        </p:txBody>
      </p:sp>
      <p:sp>
        <p:nvSpPr>
          <p:cNvPr id="3" name="Content Placeholder 2">
            <a:extLst>
              <a:ext uri="{FF2B5EF4-FFF2-40B4-BE49-F238E27FC236}">
                <a16:creationId xmlns:a16="http://schemas.microsoft.com/office/drawing/2014/main" id="{8F82C786-9076-495E-90E7-4AA79C057745}"/>
              </a:ext>
            </a:extLst>
          </p:cNvPr>
          <p:cNvSpPr>
            <a:spLocks noGrp="1"/>
          </p:cNvSpPr>
          <p:nvPr>
            <p:ph idx="1"/>
          </p:nvPr>
        </p:nvSpPr>
        <p:spPr/>
        <p:txBody>
          <a:bodyPr>
            <a:normAutofit fontScale="70000" lnSpcReduction="20000"/>
          </a:bodyPr>
          <a:lstStyle/>
          <a:p>
            <a:r>
              <a:rPr lang="en-GB" dirty="0"/>
              <a:t>In 2000 headed by a Pakistani metallurgist named Abdul Qadeer Khan, Iran secretly start building the Natanz fuel enrichment plant.  The giant construction site and its illicit purpose made headlines two years later when a domestic opposition group revealed the existence of undeclared nuclear facilities which Iran had to come clean about and entered into negotiations with German, France and the UK who negotiated that Iran halt their enrichment activities </a:t>
            </a:r>
            <a:r>
              <a:rPr lang="en-GB" i="1" dirty="0"/>
              <a:t>for the time being</a:t>
            </a:r>
            <a:r>
              <a:rPr lang="en-GB" dirty="0"/>
              <a:t>.</a:t>
            </a:r>
            <a:endParaRPr lang="en-US">
              <a:ea typeface="+mn-lt"/>
              <a:cs typeface="+mn-lt"/>
            </a:endParaRPr>
          </a:p>
          <a:p>
            <a:r>
              <a:rPr lang="en-GB" dirty="0"/>
              <a:t> In 2005, uncompromising Mahmud Ahmadinejad is elected President of Iran and publicly announces that he will restart the nuclear program.  He also announces that he intends to wipe Israel off the map.</a:t>
            </a:r>
          </a:p>
          <a:p>
            <a:r>
              <a:rPr lang="en-GB" dirty="0"/>
              <a:t>Iranian centrifuge rotors kept cracking constantly so starting up a uranium enrichment production for real didn't look feasible, unless they could figure out a clever workaround, which they indeed did, but it would turn out to their detriment.  They invented a fault tolerant design for their cascades using modern digital automation technology which would allow for defected centrifuges to be isolated and replaced while the cascade continues to operate.</a:t>
            </a:r>
          </a:p>
          <a:p>
            <a:r>
              <a:rPr lang="en-GB" dirty="0">
                <a:ea typeface="+mn-lt"/>
                <a:cs typeface="+mn-lt"/>
              </a:rPr>
              <a:t>Isolating centrifuges via shut-off valves impacts the overall gas pressure in the respective cascade stage, which needs to be compensated for.  Iran invented a clever hack for their cascade dump system by extending the dump system to compensate for the overpressure that results from cutting individual centrifuges off.</a:t>
            </a:r>
          </a:p>
        </p:txBody>
      </p:sp>
    </p:spTree>
    <p:extLst>
      <p:ext uri="{BB962C8B-B14F-4D97-AF65-F5344CB8AC3E}">
        <p14:creationId xmlns:p14="http://schemas.microsoft.com/office/powerpoint/2010/main" val="13161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D850-237C-46BE-8B7E-D7D31EEF60CE}"/>
              </a:ext>
            </a:extLst>
          </p:cNvPr>
          <p:cNvSpPr>
            <a:spLocks noGrp="1"/>
          </p:cNvSpPr>
          <p:nvPr>
            <p:ph type="title"/>
          </p:nvPr>
        </p:nvSpPr>
        <p:spPr/>
        <p:txBody>
          <a:bodyPr/>
          <a:lstStyle/>
          <a:p>
            <a:pPr algn="ctr"/>
            <a:r>
              <a:rPr lang="en-GB" dirty="0">
                <a:ea typeface="+mj-lt"/>
                <a:cs typeface="+mj-lt"/>
              </a:rPr>
              <a:t>How the risk triangle was broken </a:t>
            </a:r>
            <a:endParaRPr lang="en-US" dirty="0"/>
          </a:p>
        </p:txBody>
      </p:sp>
      <p:sp>
        <p:nvSpPr>
          <p:cNvPr id="3" name="Content Placeholder 2">
            <a:extLst>
              <a:ext uri="{FF2B5EF4-FFF2-40B4-BE49-F238E27FC236}">
                <a16:creationId xmlns:a16="http://schemas.microsoft.com/office/drawing/2014/main" id="{3A628E8C-E744-40B2-8997-7DD33CB5627B}"/>
              </a:ext>
            </a:extLst>
          </p:cNvPr>
          <p:cNvSpPr>
            <a:spLocks noGrp="1"/>
          </p:cNvSpPr>
          <p:nvPr>
            <p:ph idx="1"/>
          </p:nvPr>
        </p:nvSpPr>
        <p:spPr/>
        <p:txBody>
          <a:bodyPr>
            <a:normAutofit fontScale="85000" lnSpcReduction="10000"/>
          </a:bodyPr>
          <a:lstStyle/>
          <a:p>
            <a:r>
              <a:rPr lang="en-GB" dirty="0"/>
              <a:t>The human cascade operators did not sit in the control room, they walked around the cascade hall monitoring the pressure controllers which displayed gas pressure for the cascade stage using a small liquid crystal display which the attack code made sure that only normal values were shown.</a:t>
            </a:r>
          </a:p>
          <a:p>
            <a:r>
              <a:rPr lang="en-GB" dirty="0">
                <a:ea typeface="+mn-lt"/>
                <a:cs typeface="+mn-lt"/>
              </a:rPr>
              <a:t>In 2008 President Ahmadinejad invited the international press for a public tour of the Enrichment Plant and photographs were taken and seen globally, shocking experts by realizing how far developed the Iranian program had become.  </a:t>
            </a:r>
          </a:p>
          <a:p>
            <a:r>
              <a:rPr lang="en-GB" dirty="0">
                <a:ea typeface="+mn-lt"/>
                <a:cs typeface="+mn-lt"/>
              </a:rPr>
              <a:t>Two months later Israel starts a military exercise to practise an air strike against the facility.</a:t>
            </a:r>
          </a:p>
          <a:p>
            <a:r>
              <a:rPr lang="en-GB" dirty="0"/>
              <a:t>Newly elected Barack Obama began to secretly order increasingly sophisticated attacks on the Iranian computer systems completely overhauling the cyberwar project he had inherited from the Bush administration.</a:t>
            </a:r>
          </a:p>
        </p:txBody>
      </p:sp>
    </p:spTree>
    <p:extLst>
      <p:ext uri="{BB962C8B-B14F-4D97-AF65-F5344CB8AC3E}">
        <p14:creationId xmlns:p14="http://schemas.microsoft.com/office/powerpoint/2010/main" val="153098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7720-7C83-4EB9-8FB0-93052C7D1297}"/>
              </a:ext>
            </a:extLst>
          </p:cNvPr>
          <p:cNvSpPr>
            <a:spLocks noGrp="1"/>
          </p:cNvSpPr>
          <p:nvPr>
            <p:ph type="title"/>
          </p:nvPr>
        </p:nvSpPr>
        <p:spPr/>
        <p:txBody>
          <a:bodyPr/>
          <a:lstStyle/>
          <a:p>
            <a:pPr algn="ctr"/>
            <a:r>
              <a:rPr lang="en-GB" dirty="0"/>
              <a:t>Classify and quantify the impacts</a:t>
            </a:r>
            <a:endParaRPr lang="en-US"/>
          </a:p>
        </p:txBody>
      </p:sp>
      <p:sp>
        <p:nvSpPr>
          <p:cNvPr id="3" name="Content Placeholder 2">
            <a:extLst>
              <a:ext uri="{FF2B5EF4-FFF2-40B4-BE49-F238E27FC236}">
                <a16:creationId xmlns:a16="http://schemas.microsoft.com/office/drawing/2014/main" id="{59813851-95AE-44FC-A0ED-9D25F2B6AF66}"/>
              </a:ext>
            </a:extLst>
          </p:cNvPr>
          <p:cNvSpPr>
            <a:spLocks noGrp="1"/>
          </p:cNvSpPr>
          <p:nvPr>
            <p:ph idx="1"/>
          </p:nvPr>
        </p:nvSpPr>
        <p:spPr/>
        <p:txBody>
          <a:bodyPr>
            <a:normAutofit fontScale="92500" lnSpcReduction="20000"/>
          </a:bodyPr>
          <a:lstStyle/>
          <a:p>
            <a:r>
              <a:rPr lang="en-GB" dirty="0"/>
              <a:t>The goal of the first attack was to slightly damage centrifuge rotors by fractional overpressure without detection.  The attackers went to great lengths to cover this up by going out of their way to avoid catastrophic damage, by returning operations back to normal based on sensor readings, when the code had decided enough was enough.</a:t>
            </a:r>
          </a:p>
          <a:p>
            <a:r>
              <a:rPr lang="en-GB" dirty="0"/>
              <a:t>They used this not to fool human operators, but to fool the legitimate control logic which was still executing in parallel.</a:t>
            </a:r>
          </a:p>
          <a:p>
            <a:r>
              <a:rPr lang="en-GB" dirty="0"/>
              <a:t>A bunch of bits and bytes was capable of compromising the operation of a nuclear facility that was a designated military target in absolute silence and autonomy.</a:t>
            </a:r>
          </a:p>
          <a:p>
            <a:r>
              <a:rPr lang="en-GB" dirty="0"/>
              <a:t>Apparently no dramatic effects were caused by the first campaign, possibly due to the attackers fearing detection.</a:t>
            </a:r>
          </a:p>
        </p:txBody>
      </p:sp>
    </p:spTree>
    <p:extLst>
      <p:ext uri="{BB962C8B-B14F-4D97-AF65-F5344CB8AC3E}">
        <p14:creationId xmlns:p14="http://schemas.microsoft.com/office/powerpoint/2010/main" val="22599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DACF-61CC-49C3-97E3-AA2B14626BB2}"/>
              </a:ext>
            </a:extLst>
          </p:cNvPr>
          <p:cNvSpPr>
            <a:spLocks noGrp="1"/>
          </p:cNvSpPr>
          <p:nvPr>
            <p:ph type="title"/>
          </p:nvPr>
        </p:nvSpPr>
        <p:spPr/>
        <p:txBody>
          <a:bodyPr/>
          <a:lstStyle/>
          <a:p>
            <a:pPr algn="ctr"/>
            <a:r>
              <a:rPr lang="en-GB" dirty="0">
                <a:ea typeface="+mj-lt"/>
                <a:cs typeface="+mj-lt"/>
              </a:rPr>
              <a:t>CLASSIFY AND QUANTIFY THE IMPACTS CONTINUED...</a:t>
            </a:r>
          </a:p>
          <a:p>
            <a:endParaRPr lang="en-GB" dirty="0"/>
          </a:p>
        </p:txBody>
      </p:sp>
      <p:sp>
        <p:nvSpPr>
          <p:cNvPr id="3" name="Content Placeholder 2">
            <a:extLst>
              <a:ext uri="{FF2B5EF4-FFF2-40B4-BE49-F238E27FC236}">
                <a16:creationId xmlns:a16="http://schemas.microsoft.com/office/drawing/2014/main" id="{B371FC87-BF53-4E4D-8D4F-F02B02F214F0}"/>
              </a:ext>
            </a:extLst>
          </p:cNvPr>
          <p:cNvSpPr>
            <a:spLocks noGrp="1"/>
          </p:cNvSpPr>
          <p:nvPr>
            <p:ph idx="1"/>
          </p:nvPr>
        </p:nvSpPr>
        <p:spPr/>
        <p:txBody>
          <a:bodyPr>
            <a:normAutofit fontScale="92500" lnSpcReduction="20000"/>
          </a:bodyPr>
          <a:lstStyle/>
          <a:p>
            <a:r>
              <a:rPr lang="en-GB" dirty="0"/>
              <a:t>Whilst the first campaign targeted the Cascade Protection System, the second campaign of 2009 had a different primary target:  The Centrifuge Drive System which controls the exact speed at which the rotors spin.  They accelerated a whole cascade group of 984 centrifuges 21000 rpm above design speed, 40% above operating speed.  After several minutes at overspeed, normal speed was restored.  </a:t>
            </a:r>
            <a:endParaRPr lang="en-US"/>
          </a:p>
          <a:p>
            <a:r>
              <a:rPr lang="en-GB" dirty="0"/>
              <a:t>In the next run which executed about one month later, the malware brought the centrifuges almost to a halt before spinning them up again. This took the rotors through their critical frequencies, which was guaranteed to cause vibration and had a chance of breaking the rotor.  The whole acceleration / deceleration run would have taken about 50 minutes and in stark contrast to the silent first campaign, there was no way the human operators would not have heard and seen what was going on.  the pitch change was impossible to miss.</a:t>
            </a:r>
          </a:p>
          <a:p>
            <a:endParaRPr lang="en-GB" dirty="0"/>
          </a:p>
        </p:txBody>
      </p:sp>
    </p:spTree>
    <p:extLst>
      <p:ext uri="{BB962C8B-B14F-4D97-AF65-F5344CB8AC3E}">
        <p14:creationId xmlns:p14="http://schemas.microsoft.com/office/powerpoint/2010/main" val="28832148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1</TotalTime>
  <Words>1</Words>
  <Application>Microsoft Office PowerPoint</Application>
  <PresentationFormat>Widescreen</PresentationFormat>
  <Paragraphs>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STUXNET: The Concert in The cascade hall</vt:lpstr>
      <vt:lpstr>threats</vt:lpstr>
      <vt:lpstr>Threats continued...</vt:lpstr>
      <vt:lpstr>vulnerabilities</vt:lpstr>
      <vt:lpstr>Vulnerabilities continued...</vt:lpstr>
      <vt:lpstr>How the risk triangle was broken </vt:lpstr>
      <vt:lpstr>How the risk triangle was broken </vt:lpstr>
      <vt:lpstr>Classify and quantify the impacts</vt:lpstr>
      <vt:lpstr>CLASSIFY AND QUANTIFY THE IMPACTS CONTINUED... </vt:lpstr>
      <vt:lpstr>Who was responsible?</vt:lpstr>
      <vt:lpstr>What actions have the victims taken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c:title>
  <dc:creator> </dc:creator>
  <cp:revision>981</cp:revision>
  <dcterms:created xsi:type="dcterms:W3CDTF">2016-01-13T19:04:32Z</dcterms:created>
  <dcterms:modified xsi:type="dcterms:W3CDTF">2021-09-27T23:04:33Z</dcterms:modified>
</cp:coreProperties>
</file>