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66" r:id="rId5"/>
    <p:sldId id="260" r:id="rId6"/>
    <p:sldId id="259" r:id="rId7"/>
    <p:sldId id="261" r:id="rId8"/>
    <p:sldId id="264" r:id="rId9"/>
    <p:sldId id="262" r:id="rId10"/>
    <p:sldId id="263" r:id="rId1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64780A-3DD5-4A8A-9DF9-ABA863921315}" v="42" dt="2021-11-04T13:12:50.966"/>
    <p1510:client id="{D900612B-CEF9-4F4B-85F9-DE75FD8E3F37}" v="818" dt="2021-11-04T10:23:34.536"/>
    <p1510:client id="{F9520E61-B8D7-4682-B8D4-C25898EF4CE1}" v="1547" dt="2021-11-03T22:24:47.331"/>
    <p1510:client id="{FE25B2C8-5CB1-4D79-BEF9-AE4354FD353E}" v="2" dt="2021-11-05T09:28:53.0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11/5/2021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8701625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17203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06965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189954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817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37630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55279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dirty="0"/>
              <a:t>Click to edit Master title style</a:t>
            </a:r>
          </a:p>
        </p:txBody>
      </p:sp>
    </p:spTree>
    <p:extLst>
      <p:ext uri="{BB962C8B-B14F-4D97-AF65-F5344CB8AC3E}">
        <p14:creationId xmlns:p14="http://schemas.microsoft.com/office/powerpoint/2010/main" val="10624826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04666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58557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72642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56456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26375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0905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52361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38064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10354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11/5/2021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81413554"/>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38937" y="303498"/>
            <a:ext cx="7197726" cy="2421464"/>
          </a:xfrm>
        </p:spPr>
        <p:txBody>
          <a:bodyPr>
            <a:normAutofit/>
          </a:bodyPr>
          <a:lstStyle/>
          <a:p>
            <a:pPr algn="ctr"/>
            <a:r>
              <a:rPr lang="en-GB" sz="5800" dirty="0">
                <a:cs typeface="Calibri Light"/>
              </a:rPr>
              <a:t>Secure sheds</a:t>
            </a:r>
          </a:p>
        </p:txBody>
      </p:sp>
      <p:sp>
        <p:nvSpPr>
          <p:cNvPr id="3" name="Subtitle 2"/>
          <p:cNvSpPr>
            <a:spLocks noGrp="1"/>
          </p:cNvSpPr>
          <p:nvPr>
            <p:ph type="subTitle" idx="1"/>
          </p:nvPr>
        </p:nvSpPr>
        <p:spPr>
          <a:xfrm>
            <a:off x="3044091" y="3076655"/>
            <a:ext cx="7197726" cy="1405467"/>
          </a:xfrm>
        </p:spPr>
        <p:txBody>
          <a:bodyPr vert="horz" lIns="91440" tIns="45720" rIns="91440" bIns="45720" rtlCol="0" anchor="t">
            <a:normAutofit/>
          </a:bodyPr>
          <a:lstStyle/>
          <a:p>
            <a:pPr algn="ctr"/>
            <a:r>
              <a:rPr lang="en-GB" dirty="0">
                <a:cs typeface="Calibri"/>
              </a:rPr>
              <a:t>START WITH A SECURE cyber security SYSTEM...</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E7286-B0D0-4ACD-BE4C-14CBFE87B441}"/>
              </a:ext>
            </a:extLst>
          </p:cNvPr>
          <p:cNvSpPr>
            <a:spLocks noGrp="1"/>
          </p:cNvSpPr>
          <p:nvPr>
            <p:ph type="title"/>
          </p:nvPr>
        </p:nvSpPr>
        <p:spPr/>
        <p:txBody>
          <a:bodyPr/>
          <a:lstStyle/>
          <a:p>
            <a:pPr algn="ctr"/>
            <a:r>
              <a:rPr lang="en-GB" dirty="0">
                <a:cs typeface="Calibri Light"/>
              </a:rPr>
              <a:t>AND FINALLY....</a:t>
            </a:r>
          </a:p>
        </p:txBody>
      </p:sp>
      <p:pic>
        <p:nvPicPr>
          <p:cNvPr id="4" name="Picture 4">
            <a:extLst>
              <a:ext uri="{FF2B5EF4-FFF2-40B4-BE49-F238E27FC236}">
                <a16:creationId xmlns:a16="http://schemas.microsoft.com/office/drawing/2014/main" id="{2A6751C0-C8E8-49C9-A2C7-91D184569E5D}"/>
              </a:ext>
            </a:extLst>
          </p:cNvPr>
          <p:cNvPicPr>
            <a:picLocks noGrp="1" noChangeAspect="1"/>
          </p:cNvPicPr>
          <p:nvPr>
            <p:ph idx="1"/>
          </p:nvPr>
        </p:nvPicPr>
        <p:blipFill>
          <a:blip r:embed="rId2"/>
          <a:stretch>
            <a:fillRect/>
          </a:stretch>
        </p:blipFill>
        <p:spPr>
          <a:xfrm>
            <a:off x="4353903" y="2196326"/>
            <a:ext cx="2619375" cy="1743075"/>
          </a:xfrm>
        </p:spPr>
      </p:pic>
      <p:sp>
        <p:nvSpPr>
          <p:cNvPr id="5" name="TextBox 4">
            <a:extLst>
              <a:ext uri="{FF2B5EF4-FFF2-40B4-BE49-F238E27FC236}">
                <a16:creationId xmlns:a16="http://schemas.microsoft.com/office/drawing/2014/main" id="{6E3D17D3-FCB4-4B86-A869-1E7E5A62D3FF}"/>
              </a:ext>
            </a:extLst>
          </p:cNvPr>
          <p:cNvSpPr txBox="1"/>
          <p:nvPr/>
        </p:nvSpPr>
        <p:spPr>
          <a:xfrm>
            <a:off x="2477478" y="4939323"/>
            <a:ext cx="71295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Your vigilance will be rewarded with a clear conscience and peace of mind</a:t>
            </a:r>
          </a:p>
        </p:txBody>
      </p:sp>
    </p:spTree>
    <p:extLst>
      <p:ext uri="{BB962C8B-B14F-4D97-AF65-F5344CB8AC3E}">
        <p14:creationId xmlns:p14="http://schemas.microsoft.com/office/powerpoint/2010/main" val="3363452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71C00-9F6C-46A6-B815-25F30305E021}"/>
              </a:ext>
            </a:extLst>
          </p:cNvPr>
          <p:cNvSpPr>
            <a:spLocks noGrp="1"/>
          </p:cNvSpPr>
          <p:nvPr>
            <p:ph type="title"/>
          </p:nvPr>
        </p:nvSpPr>
        <p:spPr/>
        <p:txBody>
          <a:bodyPr/>
          <a:lstStyle/>
          <a:p>
            <a:pPr algn="ctr"/>
            <a:r>
              <a:rPr lang="en-GB" dirty="0">
                <a:ea typeface="+mj-lt"/>
                <a:cs typeface="+mj-lt"/>
              </a:rPr>
              <a:t>penalties for breaches of the GDPR and NIS are severe</a:t>
            </a:r>
            <a:endParaRPr lang="en-US" dirty="0">
              <a:cs typeface="Calibri Light" panose="020F0302020204030204"/>
            </a:endParaRPr>
          </a:p>
        </p:txBody>
      </p:sp>
      <p:sp>
        <p:nvSpPr>
          <p:cNvPr id="3" name="Content Placeholder 2">
            <a:extLst>
              <a:ext uri="{FF2B5EF4-FFF2-40B4-BE49-F238E27FC236}">
                <a16:creationId xmlns:a16="http://schemas.microsoft.com/office/drawing/2014/main" id="{B92EB03B-9410-4E25-980C-B8AA22DFE1D7}"/>
              </a:ext>
            </a:extLst>
          </p:cNvPr>
          <p:cNvSpPr>
            <a:spLocks noGrp="1"/>
          </p:cNvSpPr>
          <p:nvPr>
            <p:ph idx="1"/>
          </p:nvPr>
        </p:nvSpPr>
        <p:spPr/>
        <p:txBody>
          <a:bodyPr/>
          <a:lstStyle/>
          <a:p>
            <a:r>
              <a:rPr lang="en-GB" dirty="0">
                <a:cs typeface="Calibri"/>
              </a:rPr>
              <a:t>GDPR (General Data Protection Regulation): </a:t>
            </a:r>
            <a:r>
              <a:rPr lang="en-GB" dirty="0">
                <a:ea typeface="+mn-lt"/>
                <a:cs typeface="+mn-lt"/>
              </a:rPr>
              <a:t>maximum fine: £17,500,000 or 4% of annual turnover (whichever is greater).</a:t>
            </a:r>
            <a:endParaRPr lang="en-US" dirty="0"/>
          </a:p>
          <a:p>
            <a:pPr>
              <a:buClr>
                <a:srgbClr val="FFFFFF"/>
              </a:buClr>
            </a:pPr>
            <a:r>
              <a:rPr lang="en-GB" dirty="0">
                <a:cs typeface="Calibri"/>
              </a:rPr>
              <a:t>NIS (Network and Information Systems Regulations 2018): maximum fine: £17,000,000.</a:t>
            </a:r>
          </a:p>
          <a:p>
            <a:pPr>
              <a:buClr>
                <a:srgbClr val="FFFFFF"/>
              </a:buClr>
            </a:pPr>
            <a:endParaRPr lang="en-GB" dirty="0">
              <a:cs typeface="Calibri"/>
            </a:endParaRPr>
          </a:p>
        </p:txBody>
      </p:sp>
    </p:spTree>
    <p:extLst>
      <p:ext uri="{BB962C8B-B14F-4D97-AF65-F5344CB8AC3E}">
        <p14:creationId xmlns:p14="http://schemas.microsoft.com/office/powerpoint/2010/main" val="3003983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C66E1-AA16-487E-941D-46A731291DEE}"/>
              </a:ext>
            </a:extLst>
          </p:cNvPr>
          <p:cNvSpPr>
            <a:spLocks noGrp="1"/>
          </p:cNvSpPr>
          <p:nvPr>
            <p:ph type="title"/>
          </p:nvPr>
        </p:nvSpPr>
        <p:spPr/>
        <p:txBody>
          <a:bodyPr/>
          <a:lstStyle/>
          <a:p>
            <a:pPr algn="ctr"/>
            <a:r>
              <a:rPr lang="en-GB" dirty="0">
                <a:cs typeface="Calibri Light"/>
              </a:rPr>
              <a:t>THE IMPACT OF CYBER ATTACKS ON A BUSINESS</a:t>
            </a:r>
          </a:p>
        </p:txBody>
      </p:sp>
      <p:sp>
        <p:nvSpPr>
          <p:cNvPr id="3" name="Content Placeholder 2">
            <a:extLst>
              <a:ext uri="{FF2B5EF4-FFF2-40B4-BE49-F238E27FC236}">
                <a16:creationId xmlns:a16="http://schemas.microsoft.com/office/drawing/2014/main" id="{2B21E95A-6119-41CC-B4D1-6490DEE6FA13}"/>
              </a:ext>
            </a:extLst>
          </p:cNvPr>
          <p:cNvSpPr>
            <a:spLocks noGrp="1"/>
          </p:cNvSpPr>
          <p:nvPr>
            <p:ph idx="1"/>
          </p:nvPr>
        </p:nvSpPr>
        <p:spPr/>
        <p:txBody>
          <a:bodyPr/>
          <a:lstStyle/>
          <a:p>
            <a:r>
              <a:rPr lang="en-GB" dirty="0">
                <a:cs typeface="Calibri"/>
              </a:rPr>
              <a:t>Financial losses: could be in the £ millions – potentially crippling.</a:t>
            </a:r>
          </a:p>
          <a:p>
            <a:pPr>
              <a:buClr>
                <a:srgbClr val="FFFFFF"/>
              </a:buClr>
            </a:pPr>
            <a:r>
              <a:rPr lang="en-GB" dirty="0">
                <a:cs typeface="Calibri"/>
              </a:rPr>
              <a:t>Operational Disruption: Loss of your systems and/or data, loss of services.</a:t>
            </a:r>
          </a:p>
          <a:p>
            <a:pPr>
              <a:buClr>
                <a:srgbClr val="FFFFFF"/>
              </a:buClr>
            </a:pPr>
            <a:r>
              <a:rPr lang="en-GB" dirty="0">
                <a:cs typeface="Calibri"/>
              </a:rPr>
              <a:t>Reputational damage: Loss of customers and new business which could be fatal to the business and your own job security.</a:t>
            </a:r>
          </a:p>
          <a:p>
            <a:pPr>
              <a:buClr>
                <a:srgbClr val="FFFFFF"/>
              </a:buClr>
            </a:pPr>
            <a:r>
              <a:rPr lang="en-GB" dirty="0">
                <a:cs typeface="Calibri"/>
              </a:rPr>
              <a:t>Legal and/or Regulatory issues: Caused by negligence.</a:t>
            </a:r>
          </a:p>
        </p:txBody>
      </p:sp>
    </p:spTree>
    <p:extLst>
      <p:ext uri="{BB962C8B-B14F-4D97-AF65-F5344CB8AC3E}">
        <p14:creationId xmlns:p14="http://schemas.microsoft.com/office/powerpoint/2010/main" val="3011662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56332-CC07-4476-977A-E9CDB76959B2}"/>
              </a:ext>
            </a:extLst>
          </p:cNvPr>
          <p:cNvSpPr>
            <a:spLocks noGrp="1"/>
          </p:cNvSpPr>
          <p:nvPr>
            <p:ph type="title"/>
          </p:nvPr>
        </p:nvSpPr>
        <p:spPr/>
        <p:txBody>
          <a:bodyPr/>
          <a:lstStyle/>
          <a:p>
            <a:pPr algn="ctr"/>
            <a:r>
              <a:rPr lang="en-GB" dirty="0">
                <a:cs typeface="Calibri Light"/>
              </a:rPr>
              <a:t>WHO IS THE ENEMY AND WHAT ARE THEIR TACTICS (THREATS)? </a:t>
            </a:r>
            <a:endParaRPr lang="en-US" dirty="0">
              <a:cs typeface="Calibri Light" panose="020F0302020204030204"/>
            </a:endParaRPr>
          </a:p>
        </p:txBody>
      </p:sp>
      <p:sp>
        <p:nvSpPr>
          <p:cNvPr id="3" name="Content Placeholder 2">
            <a:extLst>
              <a:ext uri="{FF2B5EF4-FFF2-40B4-BE49-F238E27FC236}">
                <a16:creationId xmlns:a16="http://schemas.microsoft.com/office/drawing/2014/main" id="{3814CF1C-40C6-439C-8E69-12C42D29A5D1}"/>
              </a:ext>
            </a:extLst>
          </p:cNvPr>
          <p:cNvSpPr>
            <a:spLocks noGrp="1"/>
          </p:cNvSpPr>
          <p:nvPr>
            <p:ph idx="1"/>
          </p:nvPr>
        </p:nvSpPr>
        <p:spPr>
          <a:xfrm>
            <a:off x="519725" y="2327682"/>
            <a:ext cx="10971577" cy="3649133"/>
          </a:xfrm>
        </p:spPr>
        <p:txBody>
          <a:bodyPr>
            <a:normAutofit fontScale="85000" lnSpcReduction="20000"/>
          </a:bodyPr>
          <a:lstStyle/>
          <a:p>
            <a:pPr>
              <a:spcAft>
                <a:spcPts val="0"/>
              </a:spcAft>
              <a:buFont typeface="Arial,Sans-Serif"/>
            </a:pPr>
            <a:r>
              <a:rPr lang="en-GB" dirty="0">
                <a:ea typeface="+mn-lt"/>
                <a:cs typeface="+mn-lt"/>
              </a:rPr>
              <a:t>A Cyber-attack could be performed by a skilled adversary or group with bad intentions.  They have either an interest in your company to perform a targeted attack, or they are targeting as many devices, services or users as possible to improve their chances of success.</a:t>
            </a:r>
            <a:endParaRPr lang="en-US" dirty="0">
              <a:ea typeface="+mn-lt"/>
              <a:cs typeface="+mn-lt"/>
            </a:endParaRPr>
          </a:p>
          <a:p>
            <a:pPr marL="0" indent="0">
              <a:spcAft>
                <a:spcPts val="0"/>
              </a:spcAft>
              <a:buClr>
                <a:srgbClr val="FFFFFF"/>
              </a:buClr>
              <a:buNone/>
            </a:pPr>
            <a:endParaRPr lang="en-GB" dirty="0">
              <a:ea typeface="+mn-lt"/>
              <a:cs typeface="+mn-lt"/>
            </a:endParaRPr>
          </a:p>
          <a:p>
            <a:pPr marL="0" indent="0" algn="ctr">
              <a:spcAft>
                <a:spcPts val="0"/>
              </a:spcAft>
              <a:buClr>
                <a:srgbClr val="FFFFFF"/>
              </a:buClr>
              <a:buNone/>
            </a:pPr>
            <a:r>
              <a:rPr lang="en-GB" b="1" u="sng" dirty="0">
                <a:ea typeface="+mn-lt"/>
                <a:cs typeface="+mn-lt"/>
              </a:rPr>
              <a:t>Possible Threats</a:t>
            </a:r>
            <a:endParaRPr lang="en-GB" dirty="0">
              <a:ea typeface="+mn-lt"/>
              <a:cs typeface="+mn-lt"/>
            </a:endParaRPr>
          </a:p>
          <a:p>
            <a:pPr marL="0" indent="0" algn="ctr">
              <a:spcAft>
                <a:spcPts val="0"/>
              </a:spcAft>
              <a:buNone/>
            </a:pPr>
            <a:endParaRPr lang="en-GB" b="1" u="sng" dirty="0">
              <a:cs typeface="Calibri"/>
            </a:endParaRPr>
          </a:p>
          <a:p>
            <a:pPr marL="0" indent="0">
              <a:spcAft>
                <a:spcPts val="0"/>
              </a:spcAft>
              <a:buNone/>
            </a:pPr>
            <a:r>
              <a:rPr lang="en-GB" dirty="0">
                <a:cs typeface="Calibri"/>
              </a:rPr>
              <a:t>I counted 21 possible threats that pose a risk to your organization.  Here's the top 5 that you should take extra care to detect, avoid and report in your daily duties:</a:t>
            </a:r>
          </a:p>
          <a:p>
            <a:pPr marL="0" indent="0" algn="ctr">
              <a:spcAft>
                <a:spcPts val="0"/>
              </a:spcAft>
              <a:buClr>
                <a:prstClr val="white"/>
              </a:buClr>
              <a:buNone/>
            </a:pPr>
            <a:endParaRPr lang="en-GB" b="1" u="sng" dirty="0">
              <a:cs typeface="Calibri"/>
            </a:endParaRPr>
          </a:p>
          <a:p>
            <a:pPr marL="342900" indent="-342900">
              <a:spcAft>
                <a:spcPts val="0"/>
              </a:spcAft>
              <a:buClr>
                <a:srgbClr val="FFFFFF"/>
              </a:buClr>
              <a:buAutoNum type="arabicPeriod"/>
            </a:pPr>
            <a:r>
              <a:rPr lang="en-GB" b="1" dirty="0">
                <a:cs typeface="Calibri"/>
              </a:rPr>
              <a:t>Phishing Emails:</a:t>
            </a:r>
            <a:r>
              <a:rPr lang="en-GB" dirty="0">
                <a:cs typeface="Calibri"/>
              </a:rPr>
              <a:t> fraudulent emails or social engineering techniques that appear legitimate with the aim to steal sensitive information such as payment details or login ID &amp; passwords, or to install malicious software inside your computers.</a:t>
            </a:r>
            <a:endParaRPr lang="en-US" dirty="0">
              <a:ea typeface="+mn-lt"/>
              <a:cs typeface="+mn-lt"/>
            </a:endParaRPr>
          </a:p>
          <a:p>
            <a:pPr marL="342900" indent="-342900">
              <a:spcAft>
                <a:spcPts val="0"/>
              </a:spcAft>
              <a:buClr>
                <a:srgbClr val="FFFFFF"/>
              </a:buClr>
              <a:buAutoNum type="arabicPeriod"/>
            </a:pPr>
            <a:r>
              <a:rPr lang="en-GB" b="1" dirty="0">
                <a:cs typeface="Calibri"/>
              </a:rPr>
              <a:t>Ransomware: </a:t>
            </a:r>
            <a:r>
              <a:rPr lang="en-GB" dirty="0">
                <a:cs typeface="Calibri"/>
              </a:rPr>
              <a:t>Often spread through phishing emails, attachments, links or USB sticks that contain malware that employs encryption to hold your valuable systems ransom whereby you cannot operate unless you pay a ransom to the hacker in the hope they will decrypt and give you back access to your own files. </a:t>
            </a:r>
            <a:endParaRPr lang="en-US" dirty="0">
              <a:ea typeface="+mn-lt"/>
              <a:cs typeface="+mn-lt"/>
            </a:endParaRPr>
          </a:p>
          <a:p>
            <a:pPr marL="342900" indent="-342900">
              <a:spcAft>
                <a:spcPts val="0"/>
              </a:spcAft>
              <a:buClr>
                <a:srgbClr val="FFFFFF"/>
              </a:buClr>
              <a:buAutoNum type="arabicPeriod"/>
            </a:pPr>
            <a:r>
              <a:rPr lang="en-GB" b="1" dirty="0">
                <a:cs typeface="Calibri"/>
              </a:rPr>
              <a:t>Man-in-the-Middle Attack:  </a:t>
            </a:r>
            <a:r>
              <a:rPr lang="en-GB" dirty="0">
                <a:cs typeface="Calibri"/>
              </a:rPr>
              <a:t>An attacker positions himself in the middle of you and the server communicating directly with both parties who believe they are directly communicating with each other.  The entire conversation is controlled by the attacker.  This can be done anywhere with an unencrypted Wi-Fi access point on any devices that connect to it.</a:t>
            </a:r>
            <a:endParaRPr lang="en-US" dirty="0">
              <a:ea typeface="+mn-lt"/>
              <a:cs typeface="+mn-lt"/>
            </a:endParaRPr>
          </a:p>
          <a:p>
            <a:pPr marL="342900" indent="-342900">
              <a:spcAft>
                <a:spcPts val="0"/>
              </a:spcAft>
              <a:buClr>
                <a:srgbClr val="FFFFFF"/>
              </a:buClr>
              <a:buAutoNum type="arabicPeriod"/>
            </a:pPr>
            <a:r>
              <a:rPr lang="en-GB" b="1" dirty="0">
                <a:cs typeface="Calibri"/>
              </a:rPr>
              <a:t>Denial-of-Service: </a:t>
            </a:r>
            <a:r>
              <a:rPr lang="en-GB" dirty="0">
                <a:cs typeface="Calibri"/>
              </a:rPr>
              <a:t>An attack intended to shut down a machine, server, service or network, by flooding the target with traffic or sending it information that triggers a crash.</a:t>
            </a:r>
            <a:endParaRPr lang="en-US" dirty="0">
              <a:cs typeface="Calibri"/>
            </a:endParaRPr>
          </a:p>
          <a:p>
            <a:pPr marL="342900" indent="-342900">
              <a:spcAft>
                <a:spcPts val="0"/>
              </a:spcAft>
              <a:buClr>
                <a:srgbClr val="FFFFFF"/>
              </a:buClr>
              <a:buAutoNum type="arabicPeriod"/>
            </a:pPr>
            <a:r>
              <a:rPr lang="en-GB" b="1" dirty="0">
                <a:ea typeface="+mn-lt"/>
                <a:cs typeface="+mn-lt"/>
              </a:rPr>
              <a:t>Brute Force Attack: </a:t>
            </a:r>
            <a:r>
              <a:rPr lang="en-GB" dirty="0">
                <a:ea typeface="+mn-lt"/>
                <a:cs typeface="+mn-lt"/>
              </a:rPr>
              <a:t>Attacker submits every possible password combination until entering the correct one.</a:t>
            </a:r>
            <a:r>
              <a:rPr lang="en-GB" dirty="0">
                <a:cs typeface="Calibri"/>
              </a:rPr>
              <a:t> </a:t>
            </a:r>
            <a:endParaRPr lang="en-US" dirty="0">
              <a:ea typeface="+mn-lt"/>
              <a:cs typeface="+mn-lt"/>
            </a:endParaRPr>
          </a:p>
          <a:p>
            <a:pPr>
              <a:spcAft>
                <a:spcPts val="0"/>
              </a:spcAft>
              <a:buClr>
                <a:srgbClr val="FFFFFF"/>
              </a:buClr>
              <a:buFont typeface="Arial,Sans-Serif"/>
            </a:pPr>
            <a:endParaRPr lang="en-GB" dirty="0">
              <a:ea typeface="+mn-lt"/>
              <a:cs typeface="+mn-lt"/>
            </a:endParaRPr>
          </a:p>
          <a:p>
            <a:pPr>
              <a:buClr>
                <a:srgbClr val="FFFFFF"/>
              </a:buClr>
            </a:pPr>
            <a:endParaRPr lang="en-GB" dirty="0">
              <a:cs typeface="Calibri"/>
            </a:endParaRPr>
          </a:p>
        </p:txBody>
      </p:sp>
      <p:pic>
        <p:nvPicPr>
          <p:cNvPr id="4" name="Picture 4" descr="A picture containing text, light&#10;&#10;Description automatically generated">
            <a:extLst>
              <a:ext uri="{FF2B5EF4-FFF2-40B4-BE49-F238E27FC236}">
                <a16:creationId xmlns:a16="http://schemas.microsoft.com/office/drawing/2014/main" id="{A2CC1054-99B7-4FC5-96A0-79C2E2D6DD10}"/>
              </a:ext>
            </a:extLst>
          </p:cNvPr>
          <p:cNvPicPr>
            <a:picLocks noChangeAspect="1"/>
          </p:cNvPicPr>
          <p:nvPr/>
        </p:nvPicPr>
        <p:blipFill>
          <a:blip r:embed="rId2"/>
          <a:stretch>
            <a:fillRect/>
          </a:stretch>
        </p:blipFill>
        <p:spPr>
          <a:xfrm>
            <a:off x="1979125" y="1242402"/>
            <a:ext cx="1590675" cy="895350"/>
          </a:xfrm>
          <a:prstGeom prst="rect">
            <a:avLst/>
          </a:prstGeom>
        </p:spPr>
      </p:pic>
      <p:pic>
        <p:nvPicPr>
          <p:cNvPr id="5" name="Picture 5" descr="A picture containing suit, person, wall, person&#10;&#10;Description automatically generated">
            <a:extLst>
              <a:ext uri="{FF2B5EF4-FFF2-40B4-BE49-F238E27FC236}">
                <a16:creationId xmlns:a16="http://schemas.microsoft.com/office/drawing/2014/main" id="{FD51FC3A-8F33-406B-90C2-40167591E712}"/>
              </a:ext>
            </a:extLst>
          </p:cNvPr>
          <p:cNvPicPr>
            <a:picLocks noChangeAspect="1"/>
          </p:cNvPicPr>
          <p:nvPr/>
        </p:nvPicPr>
        <p:blipFill>
          <a:blip r:embed="rId3"/>
          <a:stretch>
            <a:fillRect/>
          </a:stretch>
        </p:blipFill>
        <p:spPr>
          <a:xfrm>
            <a:off x="7999290" y="1242890"/>
            <a:ext cx="1390650" cy="933450"/>
          </a:xfrm>
          <a:prstGeom prst="rect">
            <a:avLst/>
          </a:prstGeom>
        </p:spPr>
      </p:pic>
    </p:spTree>
    <p:extLst>
      <p:ext uri="{BB962C8B-B14F-4D97-AF65-F5344CB8AC3E}">
        <p14:creationId xmlns:p14="http://schemas.microsoft.com/office/powerpoint/2010/main" val="4167605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D4961-8B04-4FD4-8EFB-058E4286A973}"/>
              </a:ext>
            </a:extLst>
          </p:cNvPr>
          <p:cNvSpPr>
            <a:spLocks noGrp="1"/>
          </p:cNvSpPr>
          <p:nvPr>
            <p:ph type="title"/>
          </p:nvPr>
        </p:nvSpPr>
        <p:spPr/>
        <p:txBody>
          <a:bodyPr/>
          <a:lstStyle/>
          <a:p>
            <a:pPr algn="ctr"/>
            <a:r>
              <a:rPr lang="en-GB" dirty="0">
                <a:cs typeface="Calibri Light"/>
              </a:rPr>
              <a:t>what is your company's biggest asset in terms of keeping your business secure?</a:t>
            </a:r>
          </a:p>
        </p:txBody>
      </p:sp>
      <p:pic>
        <p:nvPicPr>
          <p:cNvPr id="4" name="Picture 4" descr="Logo, company name&#10;&#10;Description automatically generated">
            <a:extLst>
              <a:ext uri="{FF2B5EF4-FFF2-40B4-BE49-F238E27FC236}">
                <a16:creationId xmlns:a16="http://schemas.microsoft.com/office/drawing/2014/main" id="{809F22D6-0FF2-4408-9361-8C65D0B49375}"/>
              </a:ext>
            </a:extLst>
          </p:cNvPr>
          <p:cNvPicPr>
            <a:picLocks noGrp="1" noChangeAspect="1"/>
          </p:cNvPicPr>
          <p:nvPr>
            <p:ph idx="1"/>
          </p:nvPr>
        </p:nvPicPr>
        <p:blipFill>
          <a:blip r:embed="rId2"/>
          <a:stretch>
            <a:fillRect/>
          </a:stretch>
        </p:blipFill>
        <p:spPr>
          <a:xfrm>
            <a:off x="4443907" y="2142067"/>
            <a:ext cx="2615212" cy="3649133"/>
          </a:xfrm>
        </p:spPr>
      </p:pic>
    </p:spTree>
    <p:extLst>
      <p:ext uri="{BB962C8B-B14F-4D97-AF65-F5344CB8AC3E}">
        <p14:creationId xmlns:p14="http://schemas.microsoft.com/office/powerpoint/2010/main" val="4062690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7645E-57BE-453F-B7C8-670E41B52F45}"/>
              </a:ext>
            </a:extLst>
          </p:cNvPr>
          <p:cNvSpPr>
            <a:spLocks noGrp="1"/>
          </p:cNvSpPr>
          <p:nvPr>
            <p:ph type="title"/>
          </p:nvPr>
        </p:nvSpPr>
        <p:spPr/>
        <p:txBody>
          <a:bodyPr/>
          <a:lstStyle/>
          <a:p>
            <a:pPr algn="ctr"/>
            <a:r>
              <a:rPr lang="en-GB" dirty="0">
                <a:cs typeface="Calibri Light"/>
              </a:rPr>
              <a:t>What can </a:t>
            </a:r>
            <a:r>
              <a:rPr lang="en-GB" dirty="0" err="1">
                <a:cs typeface="Calibri Light"/>
              </a:rPr>
              <a:t>i</a:t>
            </a:r>
            <a:r>
              <a:rPr lang="en-GB" dirty="0">
                <a:cs typeface="Calibri Light"/>
              </a:rPr>
              <a:t> do to keep our company, customers and suppliers secure?</a:t>
            </a:r>
          </a:p>
        </p:txBody>
      </p:sp>
      <p:sp>
        <p:nvSpPr>
          <p:cNvPr id="3" name="Content Placeholder 2">
            <a:extLst>
              <a:ext uri="{FF2B5EF4-FFF2-40B4-BE49-F238E27FC236}">
                <a16:creationId xmlns:a16="http://schemas.microsoft.com/office/drawing/2014/main" id="{22D1CEAE-96CF-4E0D-B972-CB5D9A3364DC}"/>
              </a:ext>
            </a:extLst>
          </p:cNvPr>
          <p:cNvSpPr>
            <a:spLocks noGrp="1"/>
          </p:cNvSpPr>
          <p:nvPr>
            <p:ph idx="1"/>
          </p:nvPr>
        </p:nvSpPr>
        <p:spPr/>
        <p:txBody>
          <a:bodyPr>
            <a:normAutofit lnSpcReduction="10000"/>
          </a:bodyPr>
          <a:lstStyle/>
          <a:p>
            <a:r>
              <a:rPr lang="en-GB" dirty="0">
                <a:cs typeface="Calibri"/>
              </a:rPr>
              <a:t>Lock your pc/laptop when left unattended and in case you forget, in your system settings set your computer to automatically lock if left idle for a short period of time.</a:t>
            </a:r>
          </a:p>
          <a:p>
            <a:pPr>
              <a:buClr>
                <a:srgbClr val="FFFFFF"/>
              </a:buClr>
            </a:pPr>
            <a:r>
              <a:rPr lang="en-GB" dirty="0">
                <a:cs typeface="Calibri"/>
              </a:rPr>
              <a:t>Do not plug any USB devices into your workstations and that includes mobile phones, even if you only wish to charge them.</a:t>
            </a:r>
          </a:p>
          <a:p>
            <a:pPr>
              <a:buClr>
                <a:srgbClr val="FFFFFF"/>
              </a:buClr>
            </a:pPr>
            <a:r>
              <a:rPr lang="en-GB" dirty="0">
                <a:cs typeface="Calibri"/>
              </a:rPr>
              <a:t>When you are working outside the company premises, try to avoid connecting your laptop or business mobile phones to the internet using insecure public WIFI, especially if it doesn't require a password.  If you have to use it, then only do so through the company VPN which you will all have installed on your devices. </a:t>
            </a:r>
          </a:p>
          <a:p>
            <a:pPr>
              <a:buClr>
                <a:srgbClr val="FFFFFF"/>
              </a:buClr>
            </a:pPr>
            <a:r>
              <a:rPr lang="en-GB" dirty="0">
                <a:cs typeface="Calibri"/>
              </a:rPr>
              <a:t>If you receive any suspicious emails from unknown or suspect email addresses do not open them and do not click on any links or attachments contained within the email. Report immediately to your System Administrator / Management and also make sure your colleagues are aware of the email in case they receive it too.</a:t>
            </a:r>
          </a:p>
        </p:txBody>
      </p:sp>
    </p:spTree>
    <p:extLst>
      <p:ext uri="{BB962C8B-B14F-4D97-AF65-F5344CB8AC3E}">
        <p14:creationId xmlns:p14="http://schemas.microsoft.com/office/powerpoint/2010/main" val="2901485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3EE42-E30B-4057-9AF9-837D72674009}"/>
              </a:ext>
            </a:extLst>
          </p:cNvPr>
          <p:cNvSpPr>
            <a:spLocks noGrp="1"/>
          </p:cNvSpPr>
          <p:nvPr>
            <p:ph type="title"/>
          </p:nvPr>
        </p:nvSpPr>
        <p:spPr/>
        <p:txBody>
          <a:bodyPr/>
          <a:lstStyle/>
          <a:p>
            <a:pPr algn="ctr"/>
            <a:r>
              <a:rPr lang="en-GB" dirty="0">
                <a:ea typeface="+mj-lt"/>
                <a:cs typeface="+mj-lt"/>
              </a:rPr>
              <a:t>CONTINUED... WHAT CAN I DO?</a:t>
            </a:r>
            <a:endParaRPr lang="en-US" dirty="0">
              <a:ea typeface="+mj-lt"/>
              <a:cs typeface="+mj-lt"/>
            </a:endParaRPr>
          </a:p>
        </p:txBody>
      </p:sp>
      <p:sp>
        <p:nvSpPr>
          <p:cNvPr id="3" name="Content Placeholder 2">
            <a:extLst>
              <a:ext uri="{FF2B5EF4-FFF2-40B4-BE49-F238E27FC236}">
                <a16:creationId xmlns:a16="http://schemas.microsoft.com/office/drawing/2014/main" id="{04F2F025-DF2E-43E7-BEC5-A1CDC59474C9}"/>
              </a:ext>
            </a:extLst>
          </p:cNvPr>
          <p:cNvSpPr>
            <a:spLocks noGrp="1"/>
          </p:cNvSpPr>
          <p:nvPr>
            <p:ph idx="1"/>
          </p:nvPr>
        </p:nvSpPr>
        <p:spPr/>
        <p:txBody>
          <a:bodyPr>
            <a:normAutofit fontScale="92500"/>
          </a:bodyPr>
          <a:lstStyle/>
          <a:p>
            <a:r>
              <a:rPr lang="en-GB" dirty="0">
                <a:cs typeface="Calibri"/>
              </a:rPr>
              <a:t>If you see anyone on company premises that you suspect doesn't work for or have any business with your company, report the matter immediately to a senior or security personnel.</a:t>
            </a:r>
          </a:p>
          <a:p>
            <a:pPr>
              <a:buClr>
                <a:srgbClr val="FFFFFF"/>
              </a:buClr>
            </a:pPr>
            <a:r>
              <a:rPr lang="en-GB" dirty="0">
                <a:cs typeface="Calibri"/>
              </a:rPr>
              <a:t>Don't use your company devices for personal matters.  Only visit websites that are of interest to the business affairs and your job responsibilities.</a:t>
            </a:r>
          </a:p>
          <a:p>
            <a:pPr>
              <a:buClr>
                <a:srgbClr val="FFFFFF"/>
              </a:buClr>
            </a:pPr>
            <a:r>
              <a:rPr lang="en-GB" dirty="0">
                <a:cs typeface="Calibri"/>
              </a:rPr>
              <a:t>Don't download any software without seeking authorisation from your system administrator or manager.</a:t>
            </a:r>
          </a:p>
          <a:p>
            <a:pPr>
              <a:buClr>
                <a:srgbClr val="FFFFFF"/>
              </a:buClr>
            </a:pPr>
            <a:r>
              <a:rPr lang="en-GB" dirty="0">
                <a:cs typeface="Calibri"/>
              </a:rPr>
              <a:t>Don't click on insecure or untrusted links on websites without first seeking approval from your system administrator or manager.</a:t>
            </a:r>
          </a:p>
          <a:p>
            <a:pPr>
              <a:buClr>
                <a:srgbClr val="FFFFFF"/>
              </a:buClr>
            </a:pPr>
            <a:r>
              <a:rPr lang="en-GB" dirty="0">
                <a:cs typeface="Calibri"/>
              </a:rPr>
              <a:t>If you do witness a suspected breach, then report it immediately, no matter how small and do not try to fix it yourself.</a:t>
            </a:r>
          </a:p>
          <a:p>
            <a:pPr>
              <a:buClr>
                <a:srgbClr val="FFFFFF"/>
              </a:buClr>
            </a:pPr>
            <a:r>
              <a:rPr lang="en-GB" dirty="0">
                <a:cs typeface="Calibri"/>
              </a:rPr>
              <a:t>Handle all your company, customers and suppliers data securely.  Don't share or divulge outside the business.</a:t>
            </a:r>
          </a:p>
          <a:p>
            <a:pPr>
              <a:buClr>
                <a:srgbClr val="FFFFFF"/>
              </a:buClr>
            </a:pPr>
            <a:endParaRPr lang="en-GB" dirty="0">
              <a:cs typeface="Calibri"/>
            </a:endParaRPr>
          </a:p>
          <a:p>
            <a:pPr>
              <a:buClr>
                <a:srgbClr val="FFFFFF"/>
              </a:buClr>
            </a:pPr>
            <a:endParaRPr lang="en-GB" dirty="0">
              <a:cs typeface="Calibri"/>
            </a:endParaRPr>
          </a:p>
        </p:txBody>
      </p:sp>
    </p:spTree>
    <p:extLst>
      <p:ext uri="{BB962C8B-B14F-4D97-AF65-F5344CB8AC3E}">
        <p14:creationId xmlns:p14="http://schemas.microsoft.com/office/powerpoint/2010/main" val="1285650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AB63D-C59A-4301-BDBB-DDD845BA3680}"/>
              </a:ext>
            </a:extLst>
          </p:cNvPr>
          <p:cNvSpPr>
            <a:spLocks noGrp="1"/>
          </p:cNvSpPr>
          <p:nvPr>
            <p:ph type="title"/>
          </p:nvPr>
        </p:nvSpPr>
        <p:spPr/>
        <p:txBody>
          <a:bodyPr>
            <a:normAutofit/>
          </a:bodyPr>
          <a:lstStyle/>
          <a:p>
            <a:r>
              <a:rPr lang="en-GB" dirty="0">
                <a:cs typeface="Calibri Light"/>
              </a:rPr>
              <a:t>CONTINUED... WHAT CAN I DO?</a:t>
            </a:r>
            <a:endParaRPr lang="en-US" dirty="0"/>
          </a:p>
        </p:txBody>
      </p:sp>
      <p:sp>
        <p:nvSpPr>
          <p:cNvPr id="3" name="Content Placeholder 2">
            <a:extLst>
              <a:ext uri="{FF2B5EF4-FFF2-40B4-BE49-F238E27FC236}">
                <a16:creationId xmlns:a16="http://schemas.microsoft.com/office/drawing/2014/main" id="{5965F787-7448-4479-9C4C-7AA6795EFB04}"/>
              </a:ext>
            </a:extLst>
          </p:cNvPr>
          <p:cNvSpPr>
            <a:spLocks noGrp="1"/>
          </p:cNvSpPr>
          <p:nvPr>
            <p:ph idx="1"/>
          </p:nvPr>
        </p:nvSpPr>
        <p:spPr/>
        <p:txBody>
          <a:bodyPr/>
          <a:lstStyle/>
          <a:p>
            <a:pPr>
              <a:buClr>
                <a:srgbClr val="FFFFFF"/>
              </a:buClr>
            </a:pPr>
            <a:endParaRPr lang="en-GB" dirty="0">
              <a:cs typeface="Calibri"/>
            </a:endParaRPr>
          </a:p>
          <a:p>
            <a:pPr>
              <a:buClr>
                <a:srgbClr val="FFFFFF"/>
              </a:buClr>
            </a:pPr>
            <a:endParaRPr lang="en-GB" dirty="0">
              <a:cs typeface="Calibri"/>
            </a:endParaRPr>
          </a:p>
        </p:txBody>
      </p:sp>
      <p:sp>
        <p:nvSpPr>
          <p:cNvPr id="4" name="TextBox 3">
            <a:extLst>
              <a:ext uri="{FF2B5EF4-FFF2-40B4-BE49-F238E27FC236}">
                <a16:creationId xmlns:a16="http://schemas.microsoft.com/office/drawing/2014/main" id="{6269C378-9472-4D5C-8041-F312CE192541}"/>
              </a:ext>
            </a:extLst>
          </p:cNvPr>
          <p:cNvSpPr txBox="1"/>
          <p:nvPr/>
        </p:nvSpPr>
        <p:spPr>
          <a:xfrm>
            <a:off x="719016" y="2526323"/>
            <a:ext cx="10099429" cy="21390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Aft>
                <a:spcPts val="1000"/>
              </a:spcAft>
              <a:buFont typeface="Arial"/>
              <a:buChar char="•"/>
            </a:pPr>
            <a:r>
              <a:rPr lang="en-GB" dirty="0">
                <a:ea typeface="+mn-lt"/>
                <a:cs typeface="+mn-lt"/>
              </a:rPr>
              <a:t>Securely Delete any payment details if you no longer need them or have the consent of the payer.</a:t>
            </a:r>
            <a:endParaRPr lang="en-US" dirty="0">
              <a:ea typeface="+mn-lt"/>
              <a:cs typeface="+mn-lt"/>
            </a:endParaRPr>
          </a:p>
          <a:p>
            <a:pPr marL="285750" indent="-285750">
              <a:spcAft>
                <a:spcPts val="1000"/>
              </a:spcAft>
              <a:buFont typeface="Arial"/>
              <a:buChar char="•"/>
            </a:pPr>
            <a:r>
              <a:rPr lang="en-GB" dirty="0">
                <a:ea typeface="+mn-lt"/>
                <a:cs typeface="+mn-lt"/>
              </a:rPr>
              <a:t>Seek approval from your Manager or System Admin before initiating any prompted system updates.</a:t>
            </a:r>
            <a:endParaRPr lang="en-US" dirty="0">
              <a:ea typeface="+mn-lt"/>
              <a:cs typeface="+mn-lt"/>
            </a:endParaRPr>
          </a:p>
          <a:p>
            <a:pPr marL="285750" indent="-285750">
              <a:spcAft>
                <a:spcPts val="1000"/>
              </a:spcAft>
              <a:buFont typeface="Arial"/>
              <a:buChar char="•"/>
            </a:pPr>
            <a:r>
              <a:rPr lang="en-GB" dirty="0"/>
              <a:t>Access systems that you are authorised to use.  If you accidentally gain access to a system outside your role responsibilities, this must be escalated to your System Administrator.</a:t>
            </a:r>
            <a:endParaRPr lang="en-US" dirty="0">
              <a:ea typeface="+mn-lt"/>
              <a:cs typeface="+mn-lt"/>
            </a:endParaRPr>
          </a:p>
          <a:p>
            <a:pPr marL="285750" indent="-285750">
              <a:spcAft>
                <a:spcPts val="1000"/>
              </a:spcAft>
              <a:buFont typeface="Arial"/>
              <a:buChar char="•"/>
            </a:pPr>
            <a:r>
              <a:rPr lang="en-GB" dirty="0"/>
              <a:t>Management should ensure that all staff are fully Cyber aware by undergoing regular training and examination to ensure understanding and compliance.</a:t>
            </a:r>
          </a:p>
        </p:txBody>
      </p:sp>
    </p:spTree>
    <p:extLst>
      <p:ext uri="{BB962C8B-B14F-4D97-AF65-F5344CB8AC3E}">
        <p14:creationId xmlns:p14="http://schemas.microsoft.com/office/powerpoint/2010/main" val="481635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4F7A-1099-4180-A401-A7321FAA1878}"/>
              </a:ext>
            </a:extLst>
          </p:cNvPr>
          <p:cNvSpPr>
            <a:spLocks noGrp="1"/>
          </p:cNvSpPr>
          <p:nvPr>
            <p:ph type="title"/>
          </p:nvPr>
        </p:nvSpPr>
        <p:spPr/>
        <p:txBody>
          <a:bodyPr/>
          <a:lstStyle/>
          <a:p>
            <a:pPr algn="ctr"/>
            <a:r>
              <a:rPr lang="en-GB" dirty="0" err="1">
                <a:cs typeface="Calibri Light"/>
              </a:rPr>
              <a:t>PASswords</a:t>
            </a:r>
          </a:p>
        </p:txBody>
      </p:sp>
      <p:sp>
        <p:nvSpPr>
          <p:cNvPr id="3" name="Content Placeholder 2">
            <a:extLst>
              <a:ext uri="{FF2B5EF4-FFF2-40B4-BE49-F238E27FC236}">
                <a16:creationId xmlns:a16="http://schemas.microsoft.com/office/drawing/2014/main" id="{00892877-20D1-4E9E-B363-AC99751C058E}"/>
              </a:ext>
            </a:extLst>
          </p:cNvPr>
          <p:cNvSpPr>
            <a:spLocks noGrp="1"/>
          </p:cNvSpPr>
          <p:nvPr>
            <p:ph idx="1"/>
          </p:nvPr>
        </p:nvSpPr>
        <p:spPr/>
        <p:txBody>
          <a:bodyPr/>
          <a:lstStyle/>
          <a:p>
            <a:r>
              <a:rPr lang="en-GB" dirty="0">
                <a:ea typeface="+mn-lt"/>
                <a:cs typeface="+mn-lt"/>
              </a:rPr>
              <a:t>Use strong passwords ideally minimum of 12 characters including upper and lower case, numbers and special characters.  Trying using 3 unrelated words together e.g. 'VolvoIrelandJumbo249!!'</a:t>
            </a:r>
            <a:endParaRPr lang="en-US" dirty="0">
              <a:ea typeface="+mn-lt"/>
              <a:cs typeface="+mn-lt"/>
            </a:endParaRPr>
          </a:p>
          <a:p>
            <a:pPr>
              <a:buClr>
                <a:srgbClr val="FFFFFF"/>
              </a:buClr>
            </a:pPr>
            <a:r>
              <a:rPr lang="en-GB" dirty="0">
                <a:ea typeface="+mn-lt"/>
                <a:cs typeface="+mn-lt"/>
              </a:rPr>
              <a:t>Change your passwords at least once every 2 months.</a:t>
            </a:r>
          </a:p>
          <a:p>
            <a:pPr>
              <a:buClr>
                <a:srgbClr val="FFFFFF"/>
              </a:buClr>
            </a:pPr>
            <a:r>
              <a:rPr lang="en-GB" dirty="0">
                <a:cs typeface="Calibri"/>
              </a:rPr>
              <a:t>Use a different password for each system and don't use previous passwords.</a:t>
            </a:r>
          </a:p>
        </p:txBody>
      </p:sp>
    </p:spTree>
    <p:extLst>
      <p:ext uri="{BB962C8B-B14F-4D97-AF65-F5344CB8AC3E}">
        <p14:creationId xmlns:p14="http://schemas.microsoft.com/office/powerpoint/2010/main" val="3416729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Celestial</vt:lpstr>
      <vt:lpstr>Secure sheds</vt:lpstr>
      <vt:lpstr>penalties for breaches of the GDPR and NIS are severe</vt:lpstr>
      <vt:lpstr>THE IMPACT OF CYBER ATTACKS ON A BUSINESS</vt:lpstr>
      <vt:lpstr>WHO IS THE ENEMY AND WHAT ARE THEIR TACTICS (THREATS)? </vt:lpstr>
      <vt:lpstr>what is your company's biggest asset in terms of keeping your business secure?</vt:lpstr>
      <vt:lpstr>What can i do to keep our company, customers and suppliers secure?</vt:lpstr>
      <vt:lpstr>CONTINUED... WHAT CAN I DO?</vt:lpstr>
      <vt:lpstr>CONTINUED... WHAT CAN I DO?</vt:lpstr>
      <vt:lpstr>PASswords</vt:lpstr>
      <vt:lpstr>AND FINALLY....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GGG</dc:title>
  <dc:creator/>
  <cp:lastModifiedBy/>
  <cp:revision>523</cp:revision>
  <dcterms:created xsi:type="dcterms:W3CDTF">2021-11-03T20:39:07Z</dcterms:created>
  <dcterms:modified xsi:type="dcterms:W3CDTF">2021-11-05T15:33:36Z</dcterms:modified>
</cp:coreProperties>
</file>