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7" r:id="rId2"/>
    <p:sldId id="258" r:id="rId3"/>
    <p:sldId id="259" r:id="rId4"/>
    <p:sldId id="260" r:id="rId5"/>
    <p:sldId id="284" r:id="rId6"/>
    <p:sldId id="285" r:id="rId7"/>
    <p:sldId id="286" r:id="rId8"/>
    <p:sldId id="287" r:id="rId9"/>
    <p:sldId id="282" r:id="rId10"/>
    <p:sldId id="288" r:id="rId11"/>
    <p:sldId id="289" r:id="rId12"/>
    <p:sldId id="290" r:id="rId13"/>
    <p:sldId id="281" r:id="rId14"/>
    <p:sldId id="291" r:id="rId15"/>
    <p:sldId id="283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1"/>
    <p:restoredTop sz="94342" autoAdjust="0"/>
  </p:normalViewPr>
  <p:slideViewPr>
    <p:cSldViewPr snapToGrid="0">
      <p:cViewPr varScale="1">
        <p:scale>
          <a:sx n="70" d="100"/>
          <a:sy n="70" d="100"/>
        </p:scale>
        <p:origin x="428" y="6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A540EE-ACF5-4652-81FF-5FB9D32B6215}" type="datetimeFigureOut">
              <a:rPr lang="ko-KR" altLang="en-US"/>
              <a:pPr lvl="0"/>
              <a:t>2015-06-22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EE992C8-F49C-4222-B045-A995175F5445}" type="slidenum">
              <a:rPr lang="ko-KR" altLang="en-US"/>
              <a:pPr lvl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99579" y="158821"/>
            <a:ext cx="12365502" cy="6963507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순서도: 연결자 223"/>
          <p:cNvSpPr/>
          <p:nvPr/>
        </p:nvSpPr>
        <p:spPr>
          <a:xfrm>
            <a:off x="4342956" y="1675955"/>
            <a:ext cx="3506089" cy="3506089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cxnSp>
        <p:nvCxnSpPr>
          <p:cNvPr id="226" name="직선 연결선 225"/>
          <p:cNvCxnSpPr/>
          <p:nvPr/>
        </p:nvCxnSpPr>
        <p:spPr>
          <a:xfrm>
            <a:off x="3857231" y="3640575"/>
            <a:ext cx="44775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3096047" y="2769800"/>
            <a:ext cx="610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</a:rPr>
              <a:t>What I Did Eat Yesterday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221127" y="3812802"/>
            <a:ext cx="37240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dirty="0">
                <a:solidFill>
                  <a:schemeClr val="bg1"/>
                </a:solidFill>
              </a:rPr>
              <a:t>인하대학교 2학년 컴퓨터공학</a:t>
            </a:r>
          </a:p>
          <a:p>
            <a:pPr lvl="0" algn="ctr"/>
            <a:r>
              <a:rPr lang="en-US" altLang="ko-KR" sz="2000" dirty="0" smtClean="0">
                <a:solidFill>
                  <a:schemeClr val="bg1"/>
                </a:solidFill>
              </a:rPr>
              <a:t>12121518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lvl="0" algn="ctr"/>
            <a:r>
              <a:rPr lang="ko-KR" altLang="en-US" sz="2000" dirty="0" smtClean="0">
                <a:solidFill>
                  <a:schemeClr val="bg1"/>
                </a:solidFill>
              </a:rPr>
              <a:t> 유호균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284459" y="6018620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</a:rPr>
              <a:t>제출일: </a:t>
            </a:r>
            <a:r>
              <a:rPr lang="en-US" altLang="ko-KR" dirty="0" smtClean="0">
                <a:solidFill>
                  <a:schemeClr val="bg1"/>
                </a:solidFill>
              </a:rPr>
              <a:t>20150620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74767" y="60846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57647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 smtClean="0">
                <a:solidFill>
                  <a:schemeClr val="bg1"/>
                </a:solidFill>
              </a:rPr>
              <a:t>4.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웹사이트 파일 목록 및 설명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graphicFrame>
        <p:nvGraphicFramePr>
          <p:cNvPr id="2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137417"/>
              </p:ext>
            </p:extLst>
          </p:nvPr>
        </p:nvGraphicFramePr>
        <p:xfrm>
          <a:off x="271248" y="1882094"/>
          <a:ext cx="11521672" cy="4754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0911"/>
                <a:gridCol w="1439978"/>
                <a:gridCol w="2111965"/>
                <a:gridCol w="4128400"/>
                <a:gridCol w="2880418"/>
              </a:tblGrid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Path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Group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FileName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SQL query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JSP_visitor.jsp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자유게시판 목록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JSP_visitor_viw.jsp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자유게시판 보기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JSP_visitor_write.jsp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자유게시판 글쓰기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JSP_visitor_write_submit.jsp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자유게시판 글쓰기</a:t>
                      </a:r>
                      <a:r>
                        <a:rPr lang="ko-KR" altLang="en-US" sz="1050" baseline="0" dirty="0" smtClean="0"/>
                        <a:t> 저장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JSP_visitor_update.jsp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자유게시판 </a:t>
                      </a:r>
                      <a:r>
                        <a:rPr lang="ko-KR" altLang="en-US" sz="1050" dirty="0" err="1" smtClean="0"/>
                        <a:t>글수정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JSP_visitor_update_submit.jsp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자유게시판 </a:t>
                      </a:r>
                      <a:r>
                        <a:rPr lang="ko-KR" altLang="en-US" sz="1050" dirty="0" err="1" smtClean="0"/>
                        <a:t>글수정</a:t>
                      </a:r>
                      <a:r>
                        <a:rPr lang="ko-KR" altLang="en-US" sz="1050" dirty="0" smtClean="0"/>
                        <a:t> 저장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JSP_visitor_delete.jsp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자유게시판 </a:t>
                      </a:r>
                      <a:r>
                        <a:rPr lang="ko-KR" altLang="en-US" sz="1050" dirty="0" err="1" smtClean="0"/>
                        <a:t>글삭제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JSP_visitor_delete_submit.jsp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자유게시판 </a:t>
                      </a:r>
                      <a:r>
                        <a:rPr lang="ko-KR" altLang="en-US" sz="1050" dirty="0" err="1" smtClean="0"/>
                        <a:t>글삭제</a:t>
                      </a:r>
                      <a:r>
                        <a:rPr lang="ko-KR" altLang="en-US" sz="1050" baseline="0" dirty="0" smtClean="0"/>
                        <a:t> 저장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 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JSP_nonmember.jsp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비회원게시판 목록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 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JSP_nonmember_viw.jsp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비회원게시판 보기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JSP_nonmember_write.jsp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비회원게시판 글쓰기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 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JSP_nonmember_write_submit.jsp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비회원게시판 글쓰기</a:t>
                      </a:r>
                      <a:r>
                        <a:rPr lang="ko-KR" altLang="en-US" sz="1050" baseline="0" dirty="0" smtClean="0"/>
                        <a:t> 저장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JSP_nonmember_update.jsp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비회원게시판 </a:t>
                      </a:r>
                      <a:r>
                        <a:rPr lang="ko-KR" altLang="en-US" sz="1050" dirty="0" err="1" smtClean="0"/>
                        <a:t>글수정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JSP_nonmember_update_submit.jsp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비회원게시판 </a:t>
                      </a:r>
                      <a:r>
                        <a:rPr lang="ko-KR" altLang="en-US" sz="1050" dirty="0" err="1" smtClean="0"/>
                        <a:t>글수정</a:t>
                      </a:r>
                      <a:r>
                        <a:rPr lang="ko-KR" altLang="en-US" sz="1050" dirty="0" smtClean="0"/>
                        <a:t> 저장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JSP_nonmember_delete.jsp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비회원게시판 </a:t>
                      </a:r>
                      <a:r>
                        <a:rPr lang="ko-KR" altLang="en-US" sz="1050" dirty="0" err="1" smtClean="0"/>
                        <a:t>글삭제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JSP_nonmember_delete_submit.jsp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비회원게시판 </a:t>
                      </a:r>
                      <a:r>
                        <a:rPr lang="ko-KR" altLang="en-US" sz="1050" dirty="0" err="1" smtClean="0"/>
                        <a:t>글삭제</a:t>
                      </a:r>
                      <a:r>
                        <a:rPr lang="ko-KR" altLang="en-US" sz="1050" baseline="0" dirty="0" smtClean="0"/>
                        <a:t> 저장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74767" y="60846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57647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 smtClean="0">
                <a:solidFill>
                  <a:schemeClr val="bg1"/>
                </a:solidFill>
              </a:rPr>
              <a:t>4.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웹사이트 파일 목록 및 설명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graphicFrame>
        <p:nvGraphicFramePr>
          <p:cNvPr id="2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67798"/>
              </p:ext>
            </p:extLst>
          </p:nvPr>
        </p:nvGraphicFramePr>
        <p:xfrm>
          <a:off x="273177" y="1778292"/>
          <a:ext cx="11521672" cy="42748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0911"/>
                <a:gridCol w="1439978"/>
                <a:gridCol w="2111965"/>
                <a:gridCol w="4128400"/>
                <a:gridCol w="2880418"/>
              </a:tblGrid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Path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Group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FileName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SQL query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 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JSP_diary.jsp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 목록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 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viw.jsp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 게시판 보기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write.jsp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 게시판 글쓰기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write_submit.jsp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 글쓰기</a:t>
                      </a:r>
                      <a:r>
                        <a:rPr lang="ko-KR" altLang="en-US" sz="1050" baseline="0" dirty="0" smtClean="0"/>
                        <a:t> 저장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update.jsp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 게시판 </a:t>
                      </a:r>
                      <a:r>
                        <a:rPr lang="ko-KR" altLang="en-US" sz="1050" dirty="0" err="1" smtClean="0"/>
                        <a:t>글수정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update_submit.jsp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 </a:t>
                      </a:r>
                      <a:r>
                        <a:rPr lang="ko-KR" altLang="en-US" sz="1050" dirty="0" err="1" smtClean="0"/>
                        <a:t>글수정</a:t>
                      </a:r>
                      <a:r>
                        <a:rPr lang="ko-KR" altLang="en-US" sz="1050" dirty="0" smtClean="0"/>
                        <a:t> 저장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delete.jsp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 게시판 </a:t>
                      </a:r>
                      <a:r>
                        <a:rPr lang="ko-KR" altLang="en-US" sz="1050" dirty="0" err="1" smtClean="0"/>
                        <a:t>글삭제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JSP_diary._</a:t>
                      </a:r>
                      <a:r>
                        <a:rPr lang="en-US" altLang="ko-KR" sz="1050" dirty="0" err="1" smtClean="0"/>
                        <a:t>delete_submit.jsp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 </a:t>
                      </a:r>
                      <a:r>
                        <a:rPr lang="ko-KR" altLang="en-US" sz="1050" dirty="0" err="1" smtClean="0"/>
                        <a:t>글삭제</a:t>
                      </a:r>
                      <a:r>
                        <a:rPr lang="ko-KR" altLang="en-US" sz="1050" baseline="0" dirty="0" smtClean="0"/>
                        <a:t> 저장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jsp_recommendations_new.jsp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건의사항을 </a:t>
                      </a:r>
                      <a:r>
                        <a:rPr lang="ko-KR" altLang="en-US" sz="1050" dirty="0" err="1" smtClean="0"/>
                        <a:t>웹마스터게시글</a:t>
                      </a:r>
                      <a:r>
                        <a:rPr lang="ko-KR" altLang="en-US" sz="1050" dirty="0" smtClean="0"/>
                        <a:t> 쓰기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jsp_write_Recommendations.jsp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건의사항 </a:t>
                      </a:r>
                      <a:r>
                        <a:rPr lang="ko-KR" altLang="en-US" sz="1050" dirty="0" err="1" smtClean="0"/>
                        <a:t>웹마스터</a:t>
                      </a:r>
                      <a:r>
                        <a:rPr lang="ko-KR" altLang="en-US" sz="1050" dirty="0" smtClean="0"/>
                        <a:t> 게시판에 저장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jsp_recommendations_view.jsp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웹마스터가</a:t>
                      </a:r>
                      <a:r>
                        <a:rPr lang="ko-KR" altLang="en-US" sz="1050" dirty="0" smtClean="0"/>
                        <a:t> 건의사항 게시판에 </a:t>
                      </a:r>
                      <a:r>
                        <a:rPr lang="ko-KR" altLang="en-US" sz="1050" dirty="0" err="1" smtClean="0"/>
                        <a:t>올라온글</a:t>
                      </a:r>
                      <a:r>
                        <a:rPr lang="ko-KR" altLang="en-US" sz="1050" dirty="0" smtClean="0"/>
                        <a:t> 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jsp_recomandations.jsp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건의사항을 </a:t>
                      </a:r>
                      <a:r>
                        <a:rPr lang="ko-KR" altLang="en-US" sz="1050" dirty="0" err="1" smtClean="0"/>
                        <a:t>웹마스터가</a:t>
                      </a:r>
                      <a:r>
                        <a:rPr lang="ko-KR" altLang="en-US" sz="1050" dirty="0" smtClean="0"/>
                        <a:t>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회원가입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jsp_account.jsp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회원가입 양식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회원가입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Jsp_newuser.jsp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회원가입 저장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관리자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jsp_account_view.jsp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회원정보 열람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관리자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jsp_Administrator.jsp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관리자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74767" y="60846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57647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 smtClean="0">
                <a:solidFill>
                  <a:schemeClr val="bg1"/>
                </a:solidFill>
              </a:rPr>
              <a:t>4.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웹사이트 파일 목록 및 설명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graphicFrame>
        <p:nvGraphicFramePr>
          <p:cNvPr id="2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5861"/>
              </p:ext>
            </p:extLst>
          </p:nvPr>
        </p:nvGraphicFramePr>
        <p:xfrm>
          <a:off x="271248" y="1882094"/>
          <a:ext cx="11521672" cy="484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0911"/>
                <a:gridCol w="1439978"/>
                <a:gridCol w="2111965"/>
                <a:gridCol w="4128400"/>
                <a:gridCol w="2880418"/>
              </a:tblGrid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Group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FileName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SQL query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메인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jsp_response_login_result.JSP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로그인 결과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S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메인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jsp_login_out.JSP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로그아웃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Jsp_diary_up.JSP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글 추천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U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Jsp_diary_down.JSP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글 반대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U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jsp_administrator_diary.jsp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웹마스터가</a:t>
                      </a:r>
                      <a:r>
                        <a:rPr lang="ko-KR" altLang="en-US" sz="1050" dirty="0" smtClean="0"/>
                        <a:t> 회원게시판 </a:t>
                      </a:r>
                      <a:r>
                        <a:rPr lang="ko-KR" altLang="en-US" sz="1050" dirty="0" err="1" smtClean="0"/>
                        <a:t>게시글</a:t>
                      </a:r>
                      <a:r>
                        <a:rPr lang="ko-KR" altLang="en-US" sz="1050" dirty="0" smtClean="0"/>
                        <a:t> 한번에  열람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S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jsp_administrator_nonmember.jsp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웹마스터가</a:t>
                      </a:r>
                      <a:r>
                        <a:rPr lang="ko-KR" altLang="en-US" sz="1050" dirty="0" smtClean="0"/>
                        <a:t> 방명록 </a:t>
                      </a:r>
                      <a:r>
                        <a:rPr lang="ko-KR" altLang="en-US" sz="1050" dirty="0" err="1" smtClean="0"/>
                        <a:t>게시글</a:t>
                      </a:r>
                      <a:r>
                        <a:rPr lang="ko-KR" altLang="en-US" sz="1050" dirty="0" smtClean="0"/>
                        <a:t> 한번에 열람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S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 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/>
                        <a:t>jsp_recommendations_account.jsp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웹마스터가</a:t>
                      </a:r>
                      <a:r>
                        <a:rPr lang="ko-KR" altLang="en-US" sz="1050" dirty="0" smtClean="0"/>
                        <a:t> 회원 정보 열람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S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30"/>
          <p:cNvSpPr txBox="1"/>
          <p:nvPr/>
        </p:nvSpPr>
        <p:spPr>
          <a:xfrm>
            <a:off x="1021114" y="1095843"/>
            <a:ext cx="57647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테이블 목록 및 테이블 상세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94407" y="601559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graphicFrame>
        <p:nvGraphicFramePr>
          <p:cNvPr id="22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226337"/>
              </p:ext>
            </p:extLst>
          </p:nvPr>
        </p:nvGraphicFramePr>
        <p:xfrm>
          <a:off x="204522" y="1824788"/>
          <a:ext cx="2747684" cy="47608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6921"/>
                <a:gridCol w="686921"/>
                <a:gridCol w="686921"/>
                <a:gridCol w="686921"/>
              </a:tblGrid>
              <a:tr h="1852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회원정보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0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column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PK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AI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u_id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u_password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u_nickname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Profile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u_address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u_birthday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u_tele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Phone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u_chickPoint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u_eatoutPoint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u_LikeMostFood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create_time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4082"/>
              </p:ext>
            </p:extLst>
          </p:nvPr>
        </p:nvGraphicFramePr>
        <p:xfrm>
          <a:off x="3261228" y="1824788"/>
          <a:ext cx="4075744" cy="439511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8936"/>
                <a:gridCol w="1018936"/>
                <a:gridCol w="1018936"/>
                <a:gridCol w="1018936"/>
              </a:tblGrid>
              <a:tr h="2430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회원 게시판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0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column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PK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AI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d_ArticleNum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d_title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d_Write_Time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d_Eat_Time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d_Meal_Time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d_Food_Class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d_Food_Photo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d_content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d_readcount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d_author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d_write_Update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d_password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d_up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d_down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2" name="직선 연결선 231"/>
          <p:cNvCxnSpPr/>
          <p:nvPr/>
        </p:nvCxnSpPr>
        <p:spPr>
          <a:xfrm>
            <a:off x="2934789" y="2473234"/>
            <a:ext cx="322217" cy="242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936994"/>
              </p:ext>
            </p:extLst>
          </p:nvPr>
        </p:nvGraphicFramePr>
        <p:xfrm>
          <a:off x="7863840" y="3748853"/>
          <a:ext cx="4075744" cy="256631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8936"/>
                <a:gridCol w="1018936"/>
                <a:gridCol w="1018936"/>
                <a:gridCol w="1018936"/>
              </a:tblGrid>
              <a:tr h="2430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방명록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0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column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PK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AI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v_id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v_title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v_adddate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v_readcount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v_author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v_password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v_content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v_upddate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4" name="직선 연결선 233"/>
          <p:cNvCxnSpPr/>
          <p:nvPr/>
        </p:nvCxnSpPr>
        <p:spPr>
          <a:xfrm>
            <a:off x="7310846" y="4902928"/>
            <a:ext cx="552994" cy="501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30"/>
          <p:cNvSpPr txBox="1"/>
          <p:nvPr/>
        </p:nvSpPr>
        <p:spPr>
          <a:xfrm>
            <a:off x="1021114" y="1095843"/>
            <a:ext cx="57647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테이블 목록 및 테이블 상세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94407" y="601559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graphicFrame>
        <p:nvGraphicFramePr>
          <p:cNvPr id="22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01804"/>
              </p:ext>
            </p:extLst>
          </p:nvPr>
        </p:nvGraphicFramePr>
        <p:xfrm>
          <a:off x="394804" y="1824788"/>
          <a:ext cx="3017652" cy="18119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4413"/>
                <a:gridCol w="754413"/>
                <a:gridCol w="754413"/>
                <a:gridCol w="754413"/>
              </a:tblGrid>
              <a:tr h="22132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건의사항 게시판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0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column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PK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AI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r_name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r_num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r_title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r_time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r_content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59567"/>
              </p:ext>
            </p:extLst>
          </p:nvPr>
        </p:nvGraphicFramePr>
        <p:xfrm>
          <a:off x="3616103" y="1759449"/>
          <a:ext cx="4075744" cy="38921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8936"/>
                <a:gridCol w="1018936"/>
                <a:gridCol w="1018936"/>
                <a:gridCol w="1018936"/>
              </a:tblGrid>
              <a:tr h="1852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비회원 게시판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</a:tr>
              <a:tr h="303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column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PK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NN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AI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n_ArticleNum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n_title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n_Write_Time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n_Eat_Time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n_Meal_Time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n_Food_Class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n_Food_Photo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n_content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V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n_readcount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n_author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n_write_Update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  <a:tr h="18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/>
                        <a:t>n_password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635726" y="70340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34307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참고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사용기술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233"/>
          <p:cNvSpPr txBox="1"/>
          <p:nvPr/>
        </p:nvSpPr>
        <p:spPr>
          <a:xfrm>
            <a:off x="3991497" y="2194061"/>
            <a:ext cx="46289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적용 개발 언어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Client : HTML 5.0, CSS3, JavaScript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Server : JSP, SQL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개발 툴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Sublime Text 3, MySQL Workbench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클라이언트 환경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Google Chrome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서버 환경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Apache </a:t>
            </a:r>
            <a:r>
              <a:rPr lang="en-US" altLang="ko-KR" dirty="0">
                <a:solidFill>
                  <a:schemeClr val="bg1"/>
                </a:solidFill>
              </a:rPr>
              <a:t>Tomcat </a:t>
            </a:r>
            <a:r>
              <a:rPr lang="en-US" altLang="ko-KR" dirty="0" smtClean="0">
                <a:solidFill>
                  <a:schemeClr val="bg1"/>
                </a:solidFill>
              </a:rPr>
              <a:t>8.0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0" y="1"/>
            <a:ext cx="12365502" cy="6963507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순서도: 연결자 223"/>
          <p:cNvSpPr/>
          <p:nvPr/>
        </p:nvSpPr>
        <p:spPr>
          <a:xfrm>
            <a:off x="4342956" y="1657329"/>
            <a:ext cx="3506089" cy="3506089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cxnSp>
        <p:nvCxnSpPr>
          <p:cNvPr id="226" name="직선 연결선 225"/>
          <p:cNvCxnSpPr/>
          <p:nvPr/>
        </p:nvCxnSpPr>
        <p:spPr>
          <a:xfrm>
            <a:off x="4630950" y="3767179"/>
            <a:ext cx="300715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4677367" y="3129276"/>
            <a:ext cx="2897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</a:rPr>
              <a:t>Q n A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30"/>
          <p:cNvSpPr txBox="1"/>
          <p:nvPr/>
        </p:nvSpPr>
        <p:spPr>
          <a:xfrm>
            <a:off x="985052" y="1062769"/>
            <a:ext cx="2525863" cy="5736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3200" b="1" dirty="0">
                <a:solidFill>
                  <a:schemeClr val="bg1"/>
                </a:solidFill>
              </a:rPr>
              <a:t>〓</a:t>
            </a:r>
            <a:r>
              <a:rPr lang="en-US" altLang="ko-KR" sz="3200" b="1" dirty="0">
                <a:solidFill>
                  <a:schemeClr val="bg1"/>
                </a:solidFill>
              </a:rPr>
              <a:t> INDEX </a:t>
            </a:r>
            <a:r>
              <a:rPr lang="ko-KR" altLang="en-US" sz="3200" b="1" dirty="0">
                <a:solidFill>
                  <a:schemeClr val="bg1"/>
                </a:solidFill>
              </a:rPr>
              <a:t>〓</a:t>
            </a:r>
          </a:p>
        </p:txBody>
      </p:sp>
      <p:sp>
        <p:nvSpPr>
          <p:cNvPr id="229" name="순서도: 연결자 228"/>
          <p:cNvSpPr/>
          <p:nvPr/>
        </p:nvSpPr>
        <p:spPr>
          <a:xfrm>
            <a:off x="525069" y="1815991"/>
            <a:ext cx="3096314" cy="2511446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983934" y="2618435"/>
            <a:ext cx="1951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 smtClean="0">
                <a:solidFill>
                  <a:schemeClr val="bg1"/>
                </a:solidFill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lvl="0" algn="ctr"/>
            <a:r>
              <a:rPr lang="ko-KR" altLang="en-US" sz="2400" dirty="0" smtClean="0">
                <a:solidFill>
                  <a:schemeClr val="bg1"/>
                </a:solidFill>
              </a:rPr>
              <a:t>소개 및 목적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35" name="순서도: 연결자 228"/>
          <p:cNvSpPr/>
          <p:nvPr/>
        </p:nvSpPr>
        <p:spPr>
          <a:xfrm>
            <a:off x="3093511" y="1813526"/>
            <a:ext cx="3096314" cy="2511446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36" name="TextBox 232"/>
          <p:cNvSpPr txBox="1"/>
          <p:nvPr/>
        </p:nvSpPr>
        <p:spPr>
          <a:xfrm>
            <a:off x="3820931" y="2815029"/>
            <a:ext cx="18761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사이트맵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37" name="순서도: 연결자 228"/>
          <p:cNvSpPr/>
          <p:nvPr/>
        </p:nvSpPr>
        <p:spPr>
          <a:xfrm>
            <a:off x="5789352" y="1813526"/>
            <a:ext cx="3096314" cy="2511446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38" name="TextBox 232"/>
          <p:cNvSpPr txBox="1"/>
          <p:nvPr/>
        </p:nvSpPr>
        <p:spPr>
          <a:xfrm>
            <a:off x="6334103" y="2476175"/>
            <a:ext cx="2076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dirty="0">
                <a:solidFill>
                  <a:schemeClr val="bg1"/>
                </a:solidFill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</a:rPr>
              <a:t>주요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lvl="0" algn="ctr"/>
            <a:r>
              <a:rPr lang="ko-KR" altLang="en-US" sz="2400" dirty="0" err="1" smtClean="0">
                <a:solidFill>
                  <a:schemeClr val="bg1"/>
                </a:solidFill>
              </a:rPr>
              <a:t>웹페이지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lvl="0" algn="ctr"/>
            <a:r>
              <a:rPr lang="ko-KR" altLang="en-US" sz="2400" dirty="0" smtClean="0">
                <a:solidFill>
                  <a:schemeClr val="bg1"/>
                </a:solidFill>
              </a:rPr>
              <a:t>소개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39" name="순서도: 연결자 228"/>
          <p:cNvSpPr/>
          <p:nvPr/>
        </p:nvSpPr>
        <p:spPr>
          <a:xfrm>
            <a:off x="8393909" y="1820617"/>
            <a:ext cx="3096314" cy="2511446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40" name="TextBox 232"/>
          <p:cNvSpPr txBox="1"/>
          <p:nvPr/>
        </p:nvSpPr>
        <p:spPr>
          <a:xfrm>
            <a:off x="8992009" y="2557864"/>
            <a:ext cx="2076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dirty="0">
                <a:solidFill>
                  <a:schemeClr val="bg1"/>
                </a:solidFill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</a:rPr>
              <a:t>웹사이트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lvl="0" algn="ctr"/>
            <a:r>
              <a:rPr lang="ko-KR" altLang="en-US" sz="2400" dirty="0" smtClean="0">
                <a:solidFill>
                  <a:schemeClr val="bg1"/>
                </a:solidFill>
              </a:rPr>
              <a:t>파일 목록 및 설명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4" name="순서도: 연결자 228"/>
          <p:cNvSpPr/>
          <p:nvPr/>
        </p:nvSpPr>
        <p:spPr>
          <a:xfrm>
            <a:off x="3174504" y="3670080"/>
            <a:ext cx="3096314" cy="2511446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25" name="TextBox 232"/>
          <p:cNvSpPr txBox="1"/>
          <p:nvPr/>
        </p:nvSpPr>
        <p:spPr>
          <a:xfrm>
            <a:off x="3820931" y="4402622"/>
            <a:ext cx="2076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 smtClean="0">
                <a:solidFill>
                  <a:schemeClr val="bg1"/>
                </a:solidFill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</a:rPr>
              <a:t>테이블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lvl="0" algn="ctr"/>
            <a:r>
              <a:rPr lang="ko-KR" altLang="en-US" sz="2400" dirty="0" smtClean="0">
                <a:solidFill>
                  <a:schemeClr val="bg1"/>
                </a:solidFill>
              </a:rPr>
              <a:t> 목록 및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lvl="0" algn="ctr"/>
            <a:r>
              <a:rPr lang="ko-KR" altLang="en-US" sz="2400" dirty="0" smtClean="0">
                <a:solidFill>
                  <a:schemeClr val="bg1"/>
                </a:solidFill>
              </a:rPr>
              <a:t>테이블 상세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6" name="순서도: 연결자 228"/>
          <p:cNvSpPr/>
          <p:nvPr/>
        </p:nvSpPr>
        <p:spPr>
          <a:xfrm>
            <a:off x="5789352" y="3724807"/>
            <a:ext cx="3096314" cy="2511446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27" name="TextBox 232"/>
          <p:cNvSpPr txBox="1"/>
          <p:nvPr/>
        </p:nvSpPr>
        <p:spPr>
          <a:xfrm>
            <a:off x="6398216" y="4510304"/>
            <a:ext cx="2076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 smtClean="0">
                <a:solidFill>
                  <a:schemeClr val="bg1"/>
                </a:solidFill>
              </a:rPr>
              <a:t>6. </a:t>
            </a:r>
            <a:r>
              <a:rPr lang="ko-KR" altLang="en-US" sz="2400" dirty="0" smtClean="0">
                <a:solidFill>
                  <a:schemeClr val="bg1"/>
                </a:solidFill>
              </a:rPr>
              <a:t>참고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사용기술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386819" y="0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1" y="1095843"/>
            <a:ext cx="4799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웹사이트 소개 및 목적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3825403" y="2066277"/>
            <a:ext cx="499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-Food Diary- 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음식일기장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ko-KR" sz="2000" b="1" dirty="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948914" y="2667500"/>
            <a:ext cx="87721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개인적으로 음식 사진을 찍는 것을 무척이나 좋아한다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그렇다고 </a:t>
            </a:r>
            <a:r>
              <a:rPr lang="ko-KR" altLang="en-US" dirty="0" err="1">
                <a:solidFill>
                  <a:schemeClr val="bg1"/>
                </a:solidFill>
              </a:rPr>
              <a:t>블로그를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꾸미고 </a:t>
            </a:r>
            <a:r>
              <a:rPr lang="ko-KR" altLang="en-US" dirty="0">
                <a:solidFill>
                  <a:schemeClr val="bg1"/>
                </a:solidFill>
              </a:rPr>
              <a:t>운영하기는 너무 복잡해 보였다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그래서 ‘깔끔한 디자인에 간단하게 사진만 올릴 수 있는 </a:t>
            </a:r>
            <a:r>
              <a:rPr lang="ko-KR" altLang="en-US" dirty="0" smtClean="0">
                <a:solidFill>
                  <a:schemeClr val="bg1"/>
                </a:solidFill>
              </a:rPr>
              <a:t>간단한 </a:t>
            </a:r>
            <a:r>
              <a:rPr lang="ko-KR" altLang="en-US" dirty="0" err="1" smtClean="0">
                <a:solidFill>
                  <a:schemeClr val="bg1"/>
                </a:solidFill>
              </a:rPr>
              <a:t>블로그가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있었으면 좋겠다’ 싶은 생각이 들던 찰나에 인터넷 프로그래밍을 수강하게 되어 </a:t>
            </a:r>
            <a:r>
              <a:rPr lang="ko-KR" altLang="en-US" dirty="0" smtClean="0">
                <a:solidFill>
                  <a:schemeClr val="bg1"/>
                </a:solidFill>
              </a:rPr>
              <a:t>자유로운</a:t>
            </a:r>
            <a:r>
              <a:rPr lang="ko-KR" altLang="en-US" dirty="0">
                <a:solidFill>
                  <a:schemeClr val="bg1"/>
                </a:solidFill>
              </a:rPr>
              <a:t> 개인 </a:t>
            </a:r>
            <a:r>
              <a:rPr lang="ko-KR" altLang="en-US" dirty="0" smtClean="0">
                <a:solidFill>
                  <a:schemeClr val="bg1"/>
                </a:solidFill>
              </a:rPr>
              <a:t>홈페이지를 만들 </a:t>
            </a:r>
            <a:r>
              <a:rPr lang="ko-KR" altLang="en-US" dirty="0">
                <a:solidFill>
                  <a:schemeClr val="bg1"/>
                </a:solidFill>
              </a:rPr>
              <a:t>수 있게 되었다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 누구에게나 열린 음식 </a:t>
            </a:r>
            <a:r>
              <a:rPr lang="ko-KR" altLang="en-US" dirty="0" err="1">
                <a:solidFill>
                  <a:schemeClr val="bg1"/>
                </a:solidFill>
              </a:rPr>
              <a:t>블로그가</a:t>
            </a:r>
            <a:r>
              <a:rPr lang="ko-KR" altLang="en-US" dirty="0">
                <a:solidFill>
                  <a:schemeClr val="bg1"/>
                </a:solidFill>
              </a:rPr>
              <a:t> 있었으면 </a:t>
            </a:r>
            <a:r>
              <a:rPr lang="ko-KR" altLang="en-US" dirty="0" smtClean="0">
                <a:solidFill>
                  <a:schemeClr val="bg1"/>
                </a:solidFill>
              </a:rPr>
              <a:t>하는 바람에 </a:t>
            </a:r>
            <a:r>
              <a:rPr lang="en-US" altLang="ko-KR" dirty="0">
                <a:solidFill>
                  <a:schemeClr val="bg1"/>
                </a:solidFill>
              </a:rPr>
              <a:t>Food Diary</a:t>
            </a:r>
            <a:r>
              <a:rPr lang="ko-KR" altLang="en-US" dirty="0">
                <a:solidFill>
                  <a:schemeClr val="bg1"/>
                </a:solidFill>
              </a:rPr>
              <a:t>를 만들게 되었다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디자인은 최대한 직관적이고 깔끔하게 디자인하여 누구나 쉽게 홈페이지에 진입할 수 있게 구성하였다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나만의 음식 </a:t>
            </a:r>
            <a:r>
              <a:rPr lang="ko-KR" altLang="en-US" dirty="0" err="1">
                <a:solidFill>
                  <a:schemeClr val="bg1"/>
                </a:solidFill>
              </a:rPr>
              <a:t>블로그가</a:t>
            </a:r>
            <a:r>
              <a:rPr lang="ko-KR" altLang="en-US" dirty="0">
                <a:solidFill>
                  <a:schemeClr val="bg1"/>
                </a:solidFill>
              </a:rPr>
              <a:t> 아니라</a:t>
            </a:r>
            <a:r>
              <a:rPr lang="en-US" altLang="ko-KR" dirty="0">
                <a:solidFill>
                  <a:schemeClr val="bg1"/>
                </a:solidFill>
              </a:rPr>
              <a:t>, </a:t>
            </a:r>
            <a:r>
              <a:rPr lang="ko-KR" altLang="en-US" dirty="0">
                <a:solidFill>
                  <a:schemeClr val="bg1"/>
                </a:solidFill>
              </a:rPr>
              <a:t>어제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혹은 과거에 무엇을 먹었는지를 올리는 모두의 공통 음식 </a:t>
            </a:r>
            <a:r>
              <a:rPr lang="ko-KR" altLang="en-US" dirty="0" err="1">
                <a:solidFill>
                  <a:schemeClr val="bg1"/>
                </a:solidFill>
              </a:rPr>
              <a:t>블로그이다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30"/>
          <p:cNvSpPr txBox="1"/>
          <p:nvPr/>
        </p:nvSpPr>
        <p:spPr>
          <a:xfrm>
            <a:off x="1021114" y="1095843"/>
            <a:ext cx="23150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사이트맵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233"/>
          <p:cNvSpPr txBox="1"/>
          <p:nvPr/>
        </p:nvSpPr>
        <p:spPr>
          <a:xfrm>
            <a:off x="3649384" y="5148727"/>
            <a:ext cx="306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Memember’s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함초롬바탕"/>
              </a:rPr>
              <a:t>board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sp>
        <p:nvSpPr>
          <p:cNvPr id="224" name="TextBox 233"/>
          <p:cNvSpPr txBox="1"/>
          <p:nvPr/>
        </p:nvSpPr>
        <p:spPr>
          <a:xfrm>
            <a:off x="1663707" y="3308899"/>
            <a:ext cx="1029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Main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25" name="TextBox 233"/>
          <p:cNvSpPr txBox="1"/>
          <p:nvPr/>
        </p:nvSpPr>
        <p:spPr>
          <a:xfrm>
            <a:off x="3649384" y="4458507"/>
            <a:ext cx="3732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NonMemember’s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함초롬바탕"/>
              </a:rPr>
              <a:t>board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26" name="TextBox 233"/>
          <p:cNvSpPr txBox="1"/>
          <p:nvPr/>
        </p:nvSpPr>
        <p:spPr>
          <a:xfrm>
            <a:off x="3649384" y="3768287"/>
            <a:ext cx="2961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Adminstrator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함초롬바탕"/>
              </a:rPr>
              <a:t>Page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27" name="TextBox 233"/>
          <p:cNvSpPr txBox="1"/>
          <p:nvPr/>
        </p:nvSpPr>
        <p:spPr>
          <a:xfrm>
            <a:off x="3649384" y="3078067"/>
            <a:ext cx="2701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Account Register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28" name="TextBox 233"/>
          <p:cNvSpPr txBox="1"/>
          <p:nvPr/>
        </p:nvSpPr>
        <p:spPr>
          <a:xfrm>
            <a:off x="3649384" y="2387847"/>
            <a:ext cx="1216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0" name="TextBox 233"/>
          <p:cNvSpPr txBox="1"/>
          <p:nvPr/>
        </p:nvSpPr>
        <p:spPr>
          <a:xfrm>
            <a:off x="3643990" y="1655340"/>
            <a:ext cx="122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Month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2" name="TextBox 233"/>
          <p:cNvSpPr txBox="1"/>
          <p:nvPr/>
        </p:nvSpPr>
        <p:spPr>
          <a:xfrm>
            <a:off x="3649384" y="5838947"/>
            <a:ext cx="3939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Recommendations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ea typeface="함초롬바탕"/>
              </a:rPr>
              <a:t>board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3" name="TextBox 233"/>
          <p:cNvSpPr txBox="1"/>
          <p:nvPr/>
        </p:nvSpPr>
        <p:spPr>
          <a:xfrm>
            <a:off x="4961446" y="1405118"/>
            <a:ext cx="918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2014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961446" y="1909293"/>
            <a:ext cx="918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2015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5" name="TextBox 233"/>
          <p:cNvSpPr txBox="1"/>
          <p:nvPr/>
        </p:nvSpPr>
        <p:spPr>
          <a:xfrm>
            <a:off x="6032639" y="996566"/>
            <a:ext cx="1519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1 month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6" name="TextBox 233"/>
          <p:cNvSpPr txBox="1"/>
          <p:nvPr/>
        </p:nvSpPr>
        <p:spPr>
          <a:xfrm>
            <a:off x="5981364" y="2373093"/>
            <a:ext cx="1613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12 month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3" name="직사각형 2"/>
          <p:cNvSpPr/>
          <p:nvPr/>
        </p:nvSpPr>
        <p:spPr>
          <a:xfrm rot="5400000">
            <a:off x="6531828" y="1645019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~</a:t>
            </a:r>
            <a:endParaRPr lang="ko-KR" altLang="ko-KR" sz="3600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7" name="TextBox 233"/>
          <p:cNvSpPr txBox="1"/>
          <p:nvPr/>
        </p:nvSpPr>
        <p:spPr>
          <a:xfrm>
            <a:off x="7566814" y="3308899"/>
            <a:ext cx="2525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Board Manage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8" name="TextBox 233"/>
          <p:cNvSpPr txBox="1"/>
          <p:nvPr/>
        </p:nvSpPr>
        <p:spPr>
          <a:xfrm>
            <a:off x="7566814" y="3768287"/>
            <a:ext cx="2525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AccoutManage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sp>
        <p:nvSpPr>
          <p:cNvPr id="239" name="TextBox 233"/>
          <p:cNvSpPr txBox="1"/>
          <p:nvPr/>
        </p:nvSpPr>
        <p:spPr>
          <a:xfrm>
            <a:off x="7566814" y="4308515"/>
            <a:ext cx="4235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Recommendations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Manage</a:t>
            </a:r>
            <a:endParaRPr lang="ko-KR" altLang="ko-KR" b="1" dirty="0">
              <a:solidFill>
                <a:schemeClr val="bg1"/>
              </a:solidFill>
              <a:ea typeface="함초롬바탕"/>
            </a:endParaRPr>
          </a:p>
        </p:txBody>
      </p:sp>
      <p:cxnSp>
        <p:nvCxnSpPr>
          <p:cNvPr id="15" name="직선 연결선 14"/>
          <p:cNvCxnSpPr>
            <a:stCxn id="224" idx="3"/>
          </p:cNvCxnSpPr>
          <p:nvPr/>
        </p:nvCxnSpPr>
        <p:spPr>
          <a:xfrm flipV="1">
            <a:off x="2693577" y="3539731"/>
            <a:ext cx="501568" cy="1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6673685" y="3999119"/>
            <a:ext cx="501568" cy="1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26" idx="1"/>
          </p:cNvCxnSpPr>
          <p:nvPr/>
        </p:nvCxnSpPr>
        <p:spPr>
          <a:xfrm rot="16200000" flipH="1">
            <a:off x="3192570" y="3542305"/>
            <a:ext cx="459389" cy="454239"/>
          </a:xfrm>
          <a:prstGeom prst="bentConnector2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endCxn id="227" idx="1"/>
          </p:cNvCxnSpPr>
          <p:nvPr/>
        </p:nvCxnSpPr>
        <p:spPr>
          <a:xfrm flipV="1">
            <a:off x="3195145" y="3308900"/>
            <a:ext cx="454239" cy="247721"/>
          </a:xfrm>
          <a:prstGeom prst="bentConnector3">
            <a:avLst>
              <a:gd name="adj1" fmla="val -3217"/>
            </a:avLst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/>
          <p:nvPr/>
        </p:nvCxnSpPr>
        <p:spPr>
          <a:xfrm rot="16200000" flipH="1">
            <a:off x="3074152" y="4097037"/>
            <a:ext cx="679420" cy="448221"/>
          </a:xfrm>
          <a:prstGeom prst="bentConnector2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/>
          <p:nvPr/>
        </p:nvCxnSpPr>
        <p:spPr>
          <a:xfrm rot="16200000" flipH="1">
            <a:off x="3043374" y="4835717"/>
            <a:ext cx="740977" cy="448222"/>
          </a:xfrm>
          <a:prstGeom prst="bentConnector3">
            <a:avLst>
              <a:gd name="adj1" fmla="val 101064"/>
            </a:avLst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 243"/>
          <p:cNvCxnSpPr>
            <a:endCxn id="232" idx="1"/>
          </p:cNvCxnSpPr>
          <p:nvPr/>
        </p:nvCxnSpPr>
        <p:spPr>
          <a:xfrm rot="16200000" flipH="1">
            <a:off x="3082332" y="5502727"/>
            <a:ext cx="674471" cy="459633"/>
          </a:xfrm>
          <a:prstGeom prst="bentConnector2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endCxn id="228" idx="1"/>
          </p:cNvCxnSpPr>
          <p:nvPr/>
        </p:nvCxnSpPr>
        <p:spPr>
          <a:xfrm rot="5400000" flipH="1" flipV="1">
            <a:off x="3057920" y="2750512"/>
            <a:ext cx="723295" cy="459633"/>
          </a:xfrm>
          <a:prstGeom prst="bentConnector2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endCxn id="230" idx="1"/>
          </p:cNvCxnSpPr>
          <p:nvPr/>
        </p:nvCxnSpPr>
        <p:spPr>
          <a:xfrm rot="5400000" flipH="1" flipV="1">
            <a:off x="3018900" y="2057024"/>
            <a:ext cx="795940" cy="454239"/>
          </a:xfrm>
          <a:prstGeom prst="bentConnector2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V="1">
            <a:off x="4759678" y="1647508"/>
            <a:ext cx="250784" cy="227719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4712379" y="2027436"/>
            <a:ext cx="307819" cy="185781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flipV="1">
            <a:off x="5769595" y="1236645"/>
            <a:ext cx="250784" cy="227719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5672928" y="2300970"/>
            <a:ext cx="268427" cy="309186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/>
          <p:nvPr/>
        </p:nvCxnSpPr>
        <p:spPr>
          <a:xfrm flipV="1">
            <a:off x="7112575" y="3662454"/>
            <a:ext cx="516917" cy="33666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>
            <a:endCxn id="239" idx="1"/>
          </p:cNvCxnSpPr>
          <p:nvPr/>
        </p:nvCxnSpPr>
        <p:spPr>
          <a:xfrm rot="16200000" flipH="1">
            <a:off x="7212101" y="4184635"/>
            <a:ext cx="505990" cy="203435"/>
          </a:xfrm>
          <a:prstGeom prst="bentConnector2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endCxn id="238" idx="1"/>
          </p:cNvCxnSpPr>
          <p:nvPr/>
        </p:nvCxnSpPr>
        <p:spPr>
          <a:xfrm>
            <a:off x="7363378" y="3999119"/>
            <a:ext cx="203436" cy="1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48641" y="70340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4245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주요 웹사이트 소개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00" y="1899563"/>
            <a:ext cx="8464048" cy="40120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49458" y="6187813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b="1" dirty="0" smtClean="0">
                <a:latin typeface="함초롬바탕"/>
                <a:ea typeface="함초롬바탕"/>
              </a:rPr>
              <a:t>&lt;</a:t>
            </a:r>
            <a:r>
              <a:rPr lang="ko-KR" altLang="en-US" b="1" dirty="0" smtClean="0">
                <a:latin typeface="함초롬바탕"/>
                <a:ea typeface="함초롬바탕"/>
              </a:rPr>
              <a:t>메인 페이지</a:t>
            </a:r>
            <a:r>
              <a:rPr lang="ko-KR" altLang="ko-KR" b="1" dirty="0" smtClean="0">
                <a:latin typeface="함초롬바탕"/>
                <a:ea typeface="함초롬바탕"/>
              </a:rPr>
              <a:t>&gt;</a:t>
            </a:r>
            <a:endParaRPr lang="ko-KR" altLang="ko-KR" b="1" dirty="0">
              <a:latin typeface="함초롬바탕"/>
              <a:ea typeface="함초롬바탕"/>
            </a:endParaRPr>
          </a:p>
        </p:txBody>
      </p:sp>
      <p:sp>
        <p:nvSpPr>
          <p:cNvPr id="225" name="설명선 1 224"/>
          <p:cNvSpPr/>
          <p:nvPr/>
        </p:nvSpPr>
        <p:spPr>
          <a:xfrm>
            <a:off x="192132" y="3728702"/>
            <a:ext cx="1612704" cy="834938"/>
          </a:xfrm>
          <a:prstGeom prst="borderCallout1">
            <a:avLst>
              <a:gd name="adj1" fmla="val 50172"/>
              <a:gd name="adj2" fmla="val 99154"/>
              <a:gd name="adj3" fmla="val 58716"/>
              <a:gd name="adj4" fmla="val 151020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로그인하면 세션을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이용해 로그인 정보 및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로그아웃버튼 생성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7" name="설명선 1 226"/>
          <p:cNvSpPr/>
          <p:nvPr/>
        </p:nvSpPr>
        <p:spPr>
          <a:xfrm>
            <a:off x="7027521" y="1324479"/>
            <a:ext cx="672186" cy="428634"/>
          </a:xfrm>
          <a:prstGeom prst="borderCallout1">
            <a:avLst>
              <a:gd name="adj1" fmla="val 99213"/>
              <a:gd name="adj2" fmla="val 52246"/>
              <a:gd name="adj3" fmla="val 661922"/>
              <a:gd name="adj4" fmla="val 47822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8" name="설명선 1 227"/>
          <p:cNvSpPr/>
          <p:nvPr/>
        </p:nvSpPr>
        <p:spPr>
          <a:xfrm>
            <a:off x="10501931" y="2248558"/>
            <a:ext cx="1501637" cy="996186"/>
          </a:xfrm>
          <a:prstGeom prst="borderCallout1">
            <a:avLst>
              <a:gd name="adj1" fmla="val 99213"/>
              <a:gd name="adj2" fmla="val 6901"/>
              <a:gd name="adj3" fmla="val 194353"/>
              <a:gd name="adj4" fmla="val -143735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웹마스터에게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건의사항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웹마스터만</a:t>
            </a:r>
            <a:r>
              <a:rPr lang="ko-KR" altLang="en-US" sz="1200" dirty="0" smtClean="0">
                <a:solidFill>
                  <a:schemeClr val="bg1"/>
                </a:solidFill>
              </a:rPr>
              <a:t> 볼 수 있음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쓰기는 누구나 자유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0" name="설명선 1 229"/>
          <p:cNvSpPr/>
          <p:nvPr/>
        </p:nvSpPr>
        <p:spPr>
          <a:xfrm>
            <a:off x="7939565" y="1319051"/>
            <a:ext cx="825716" cy="428634"/>
          </a:xfrm>
          <a:prstGeom prst="borderCallout1">
            <a:avLst>
              <a:gd name="adj1" fmla="val 99213"/>
              <a:gd name="adj2" fmla="val 52246"/>
              <a:gd name="adj3" fmla="val 674182"/>
              <a:gd name="adj4" fmla="val -13159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회원가입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2" name="설명선 1 231"/>
          <p:cNvSpPr/>
          <p:nvPr/>
        </p:nvSpPr>
        <p:spPr>
          <a:xfrm>
            <a:off x="5887387" y="1280160"/>
            <a:ext cx="672186" cy="433831"/>
          </a:xfrm>
          <a:prstGeom prst="borderCallout1">
            <a:avLst>
              <a:gd name="adj1" fmla="val 99213"/>
              <a:gd name="adj2" fmla="val 52246"/>
              <a:gd name="adj3" fmla="val 698703"/>
              <a:gd name="adj4" fmla="val 46258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방명록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회원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3" name="설명선 1 232"/>
          <p:cNvSpPr/>
          <p:nvPr/>
        </p:nvSpPr>
        <p:spPr>
          <a:xfrm>
            <a:off x="6463495" y="398988"/>
            <a:ext cx="1476070" cy="694948"/>
          </a:xfrm>
          <a:prstGeom prst="borderCallout1">
            <a:avLst>
              <a:gd name="adj1" fmla="val 99213"/>
              <a:gd name="adj2" fmla="val 35087"/>
              <a:gd name="adj3" fmla="val 551750"/>
              <a:gd name="adj4" fmla="val 19826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비회원 게시판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(author </a:t>
            </a:r>
            <a:r>
              <a:rPr lang="ko-KR" altLang="en-US" sz="1200" dirty="0" smtClean="0">
                <a:solidFill>
                  <a:schemeClr val="bg1"/>
                </a:solidFill>
              </a:rPr>
              <a:t>작성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4" name="설명선 1 233"/>
          <p:cNvSpPr/>
          <p:nvPr/>
        </p:nvSpPr>
        <p:spPr>
          <a:xfrm>
            <a:off x="5014987" y="606432"/>
            <a:ext cx="1034941" cy="428634"/>
          </a:xfrm>
          <a:prstGeom prst="borderCallout1">
            <a:avLst>
              <a:gd name="adj1" fmla="val 99213"/>
              <a:gd name="adj2" fmla="val 52246"/>
              <a:gd name="adj3" fmla="val 860539"/>
              <a:gd name="adj4" fmla="val 49385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 게시판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추천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반대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5" name="설명선 1 234"/>
          <p:cNvSpPr/>
          <p:nvPr/>
        </p:nvSpPr>
        <p:spPr>
          <a:xfrm>
            <a:off x="3447260" y="2328463"/>
            <a:ext cx="825716" cy="464422"/>
          </a:xfrm>
          <a:prstGeom prst="borderCallout1">
            <a:avLst>
              <a:gd name="adj1" fmla="val 99213"/>
              <a:gd name="adj2" fmla="val 52246"/>
              <a:gd name="adj3" fmla="val 404456"/>
              <a:gd name="adj4" fmla="val 51758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분류별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게시판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899338" y="3936053"/>
            <a:ext cx="640880" cy="197741"/>
          </a:xfrm>
          <a:prstGeom prst="bentConnector3">
            <a:avLst>
              <a:gd name="adj1" fmla="val 99200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/>
          <p:nvPr/>
        </p:nvCxnSpPr>
        <p:spPr>
          <a:xfrm>
            <a:off x="4524387" y="3938607"/>
            <a:ext cx="788397" cy="184667"/>
          </a:xfrm>
          <a:prstGeom prst="bentConnector3">
            <a:avLst>
              <a:gd name="adj1" fmla="val 10199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236"/>
          <p:cNvCxnSpPr/>
          <p:nvPr/>
        </p:nvCxnSpPr>
        <p:spPr>
          <a:xfrm rot="10800000" flipV="1">
            <a:off x="3460722" y="3930942"/>
            <a:ext cx="406424" cy="181511"/>
          </a:xfrm>
          <a:prstGeom prst="bentConnector3">
            <a:avLst>
              <a:gd name="adj1" fmla="val 96549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설명선 1 223"/>
          <p:cNvSpPr/>
          <p:nvPr/>
        </p:nvSpPr>
        <p:spPr>
          <a:xfrm>
            <a:off x="10558377" y="3763639"/>
            <a:ext cx="1501637" cy="996186"/>
          </a:xfrm>
          <a:prstGeom prst="borderCallout1">
            <a:avLst>
              <a:gd name="adj1" fmla="val 99213"/>
              <a:gd name="adj2" fmla="val 6901"/>
              <a:gd name="adj3" fmla="val 181502"/>
              <a:gd name="adj4" fmla="val -56657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이쁘장한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리모콘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48641" y="70340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4245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주요 웹사이트 소개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65" y="1816911"/>
            <a:ext cx="9696652" cy="42160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42278" y="6147813"/>
            <a:ext cx="133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b="1" dirty="0" smtClean="0">
                <a:latin typeface="함초롬바탕"/>
                <a:ea typeface="함초롬바탕"/>
              </a:rPr>
              <a:t>&lt;</a:t>
            </a:r>
            <a:r>
              <a:rPr lang="ko-KR" altLang="en-US" b="1" dirty="0" smtClean="0">
                <a:latin typeface="함초롬바탕"/>
                <a:ea typeface="함초롬바탕"/>
              </a:rPr>
              <a:t>회원가입</a:t>
            </a:r>
            <a:r>
              <a:rPr lang="ko-KR" altLang="ko-KR" b="1" dirty="0" smtClean="0">
                <a:latin typeface="함초롬바탕"/>
                <a:ea typeface="함초롬바탕"/>
              </a:rPr>
              <a:t>&gt;</a:t>
            </a:r>
            <a:endParaRPr lang="ko-KR" altLang="ko-KR" b="1" dirty="0">
              <a:latin typeface="함초롬바탕"/>
              <a:ea typeface="함초롬바탕"/>
            </a:endParaRPr>
          </a:p>
        </p:txBody>
      </p:sp>
      <p:sp>
        <p:nvSpPr>
          <p:cNvPr id="225" name="설명선 1 224"/>
          <p:cNvSpPr/>
          <p:nvPr/>
        </p:nvSpPr>
        <p:spPr>
          <a:xfrm>
            <a:off x="8328834" y="2551313"/>
            <a:ext cx="2465481" cy="2761209"/>
          </a:xfrm>
          <a:prstGeom prst="borderCallout1">
            <a:avLst>
              <a:gd name="adj1" fmla="val 50172"/>
              <a:gd name="adj2" fmla="val -559"/>
              <a:gd name="adj3" fmla="val 51061"/>
              <a:gd name="adj4" fmla="val -37282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분홍색 칸은 필수로 입력해야 할 칸이며 입력하지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않을시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클라이언트에세</a:t>
            </a:r>
            <a:r>
              <a:rPr lang="ko-KR" altLang="en-US" sz="1400" dirty="0" smtClean="0">
                <a:solidFill>
                  <a:schemeClr val="bg1"/>
                </a:solidFill>
              </a:rPr>
              <a:t> 검사하여 보낼지 결정한다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최소입력값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최대입력값을</a:t>
            </a:r>
            <a:r>
              <a:rPr lang="ko-KR" altLang="en-US" sz="1400" dirty="0" smtClean="0">
                <a:solidFill>
                  <a:schemeClr val="bg1"/>
                </a:solidFill>
              </a:rPr>
              <a:t> 충족하지 않을 시에는 동적으로 빨간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네모칸이</a:t>
            </a:r>
            <a:r>
              <a:rPr lang="ko-KR" altLang="en-US" sz="1400" dirty="0" smtClean="0">
                <a:solidFill>
                  <a:schemeClr val="bg1"/>
                </a:solidFill>
              </a:rPr>
              <a:t> 생성되어 잘못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입력됬음을</a:t>
            </a:r>
            <a:r>
              <a:rPr lang="ko-KR" altLang="en-US" sz="1400" dirty="0" smtClean="0">
                <a:solidFill>
                  <a:schemeClr val="bg1"/>
                </a:solidFill>
              </a:rPr>
              <a:t> 사용자에게 알려준다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48641" y="70340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4245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주요 웹사이트 소개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7" y="1824788"/>
            <a:ext cx="10641587" cy="4208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65461" y="6202173"/>
            <a:ext cx="1785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b="1" dirty="0" smtClean="0">
                <a:latin typeface="함초롬바탕"/>
                <a:ea typeface="함초롬바탕"/>
              </a:rPr>
              <a:t>&lt;</a:t>
            </a:r>
            <a:r>
              <a:rPr lang="en-US" altLang="ko-KR" b="1" dirty="0" smtClean="0">
                <a:latin typeface="함초롬바탕"/>
                <a:ea typeface="함초롬바탕"/>
              </a:rPr>
              <a:t>Diary </a:t>
            </a:r>
            <a:r>
              <a:rPr lang="ko-KR" altLang="en-US" b="1" dirty="0" smtClean="0">
                <a:latin typeface="함초롬바탕"/>
                <a:ea typeface="함초롬바탕"/>
              </a:rPr>
              <a:t>게시판</a:t>
            </a:r>
            <a:r>
              <a:rPr lang="ko-KR" altLang="ko-KR" b="1" dirty="0" smtClean="0">
                <a:latin typeface="함초롬바탕"/>
                <a:ea typeface="함초롬바탕"/>
              </a:rPr>
              <a:t>&gt;</a:t>
            </a:r>
            <a:endParaRPr lang="ko-KR" altLang="ko-KR" b="1" dirty="0">
              <a:latin typeface="함초롬바탕"/>
              <a:ea typeface="함초롬바탕"/>
            </a:endParaRPr>
          </a:p>
        </p:txBody>
      </p:sp>
      <p:sp>
        <p:nvSpPr>
          <p:cNvPr id="224" name="설명선 1 223"/>
          <p:cNvSpPr/>
          <p:nvPr/>
        </p:nvSpPr>
        <p:spPr>
          <a:xfrm>
            <a:off x="8852514" y="5033153"/>
            <a:ext cx="2096235" cy="796117"/>
          </a:xfrm>
          <a:prstGeom prst="borderCallout1">
            <a:avLst>
              <a:gd name="adj1" fmla="val 50366"/>
              <a:gd name="adj2" fmla="val 602"/>
              <a:gd name="adj3" fmla="val 57401"/>
              <a:gd name="adj4" fmla="val -108100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게시판 최소 최대 페이지 및  다음페이지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마지막 페이지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최소페이지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이전페이지를 선택가능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5" name="설명선 1 224"/>
          <p:cNvSpPr/>
          <p:nvPr/>
        </p:nvSpPr>
        <p:spPr>
          <a:xfrm>
            <a:off x="1811350" y="4486497"/>
            <a:ext cx="1554404" cy="527738"/>
          </a:xfrm>
          <a:prstGeom prst="borderCallout1">
            <a:avLst>
              <a:gd name="adj1" fmla="val 144191"/>
              <a:gd name="adj2" fmla="val 256742"/>
              <a:gd name="adj3" fmla="val 60086"/>
              <a:gd name="adj4" fmla="val 100183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현재페이지 표시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6" name="설명선 1 225"/>
          <p:cNvSpPr/>
          <p:nvPr/>
        </p:nvSpPr>
        <p:spPr>
          <a:xfrm>
            <a:off x="8997896" y="2864377"/>
            <a:ext cx="2024187" cy="527738"/>
          </a:xfrm>
          <a:prstGeom prst="borderCallout1">
            <a:avLst>
              <a:gd name="adj1" fmla="val 46604"/>
              <a:gd name="adj2" fmla="val 475"/>
              <a:gd name="adj3" fmla="val 223396"/>
              <a:gd name="adj4" fmla="val -41136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최대한 심플하게 디자인한 테이블 게시판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48641" y="70340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4245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. 주요 웹사이트 소개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" y="2790669"/>
            <a:ext cx="3854450" cy="200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095" y="1924749"/>
            <a:ext cx="5694330" cy="43221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36916" y="4989599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b="1" dirty="0" smtClean="0">
                <a:latin typeface="함초롬바탕"/>
                <a:ea typeface="함초롬바탕"/>
              </a:rPr>
              <a:t>&lt;</a:t>
            </a:r>
            <a:r>
              <a:rPr lang="ko-KR" altLang="en-US" b="1" dirty="0" err="1" smtClean="0">
                <a:latin typeface="함초롬바탕"/>
                <a:ea typeface="함초롬바탕"/>
              </a:rPr>
              <a:t>메인페이지</a:t>
            </a:r>
            <a:r>
              <a:rPr lang="ko-KR" altLang="en-US" b="1" dirty="0" smtClean="0">
                <a:latin typeface="함초롬바탕"/>
                <a:ea typeface="함초롬바탕"/>
              </a:rPr>
              <a:t> 하단</a:t>
            </a:r>
            <a:r>
              <a:rPr lang="ko-KR" altLang="ko-KR" b="1" dirty="0" smtClean="0">
                <a:latin typeface="함초롬바탕"/>
                <a:ea typeface="함초롬바탕"/>
              </a:rPr>
              <a:t>&gt;</a:t>
            </a:r>
            <a:endParaRPr lang="ko-KR" altLang="ko-KR" b="1" dirty="0">
              <a:latin typeface="함초롬바탕"/>
              <a:ea typeface="함초롬바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53650" y="639157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b="1" dirty="0" smtClean="0">
                <a:latin typeface="함초롬바탕"/>
                <a:ea typeface="함초롬바탕"/>
              </a:rPr>
              <a:t>&lt;</a:t>
            </a:r>
            <a:r>
              <a:rPr lang="ko-KR" altLang="en-US" b="1" dirty="0" smtClean="0">
                <a:latin typeface="함초롬바탕"/>
                <a:ea typeface="함초롬바탕"/>
              </a:rPr>
              <a:t>관리자 페이지</a:t>
            </a:r>
            <a:r>
              <a:rPr lang="ko-KR" altLang="ko-KR" b="1" dirty="0" smtClean="0">
                <a:latin typeface="함초롬바탕"/>
                <a:ea typeface="함초롬바탕"/>
              </a:rPr>
              <a:t>&gt;</a:t>
            </a:r>
            <a:endParaRPr lang="ko-KR" altLang="ko-KR" b="1" dirty="0">
              <a:latin typeface="함초롬바탕"/>
              <a:ea typeface="함초롬바탕"/>
            </a:endParaRPr>
          </a:p>
        </p:txBody>
      </p:sp>
      <p:sp>
        <p:nvSpPr>
          <p:cNvPr id="224" name="설명선 1 223"/>
          <p:cNvSpPr/>
          <p:nvPr/>
        </p:nvSpPr>
        <p:spPr>
          <a:xfrm>
            <a:off x="1399156" y="1942558"/>
            <a:ext cx="2329714" cy="495728"/>
          </a:xfrm>
          <a:prstGeom prst="borderCallout1">
            <a:avLst>
              <a:gd name="adj1" fmla="val 99213"/>
              <a:gd name="adj2" fmla="val 52246"/>
              <a:gd name="adj3" fmla="val 418525"/>
              <a:gd name="adj4" fmla="val 27832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자동으로 음악재생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리스트 재생 가능 할 수 있도록 구현예정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5" name="설명선 1 224"/>
          <p:cNvSpPr/>
          <p:nvPr/>
        </p:nvSpPr>
        <p:spPr>
          <a:xfrm>
            <a:off x="2424372" y="4310495"/>
            <a:ext cx="2229071" cy="679104"/>
          </a:xfrm>
          <a:prstGeom prst="borderCallout1">
            <a:avLst>
              <a:gd name="adj1" fmla="val 44088"/>
              <a:gd name="adj2" fmla="val 816"/>
              <a:gd name="adj3" fmla="val 9330"/>
              <a:gd name="adj4" fmla="val -28110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로그인 세션의 정보가 </a:t>
            </a:r>
            <a:r>
              <a:rPr lang="en-US" altLang="ko-KR" sz="1200" dirty="0" smtClean="0">
                <a:solidFill>
                  <a:schemeClr val="bg1"/>
                </a:solidFill>
              </a:rPr>
              <a:t>Administrator </a:t>
            </a:r>
            <a:r>
              <a:rPr lang="ko-KR" altLang="en-US" sz="1200" dirty="0" smtClean="0">
                <a:solidFill>
                  <a:schemeClr val="bg1"/>
                </a:solidFill>
              </a:rPr>
              <a:t>라면 생성되는 관리자전용 페이지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6" name="설명선 1 225"/>
          <p:cNvSpPr/>
          <p:nvPr/>
        </p:nvSpPr>
        <p:spPr>
          <a:xfrm>
            <a:off x="9154750" y="2605870"/>
            <a:ext cx="2329714" cy="495728"/>
          </a:xfrm>
          <a:prstGeom prst="borderCallout1">
            <a:avLst>
              <a:gd name="adj1" fmla="val 99213"/>
              <a:gd name="adj2" fmla="val 365"/>
              <a:gd name="adj3" fmla="val 191666"/>
              <a:gd name="adj4" fmla="val -20891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회원정보 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7" name="설명선 1 226"/>
          <p:cNvSpPr/>
          <p:nvPr/>
        </p:nvSpPr>
        <p:spPr>
          <a:xfrm>
            <a:off x="9159388" y="3919621"/>
            <a:ext cx="2289007" cy="503315"/>
          </a:xfrm>
          <a:prstGeom prst="borderCallout1">
            <a:avLst>
              <a:gd name="adj1" fmla="val 46208"/>
              <a:gd name="adj2" fmla="val -87"/>
              <a:gd name="adj3" fmla="val 33547"/>
              <a:gd name="adj4" fmla="val -23195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bg1"/>
                </a:solidFill>
              </a:rPr>
              <a:t>(3</a:t>
            </a:r>
            <a:r>
              <a:rPr lang="ko-KR" altLang="en-US" sz="1200" dirty="0" smtClean="0">
                <a:solidFill>
                  <a:schemeClr val="bg1"/>
                </a:solidFill>
              </a:rPr>
              <a:t>개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8" name="설명선 1 227"/>
          <p:cNvSpPr/>
          <p:nvPr/>
        </p:nvSpPr>
        <p:spPr>
          <a:xfrm>
            <a:off x="9153936" y="3256718"/>
            <a:ext cx="2329714" cy="495728"/>
          </a:xfrm>
          <a:prstGeom prst="borderCallout1">
            <a:avLst>
              <a:gd name="adj1" fmla="val 33487"/>
              <a:gd name="adj2" fmla="val 816"/>
              <a:gd name="adj3" fmla="val 104738"/>
              <a:gd name="adj4" fmla="val -21793"/>
            </a:avLst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웹마스터에게</a:t>
            </a:r>
            <a:r>
              <a:rPr lang="ko-KR" altLang="en-US" sz="1200" dirty="0" smtClean="0">
                <a:solidFill>
                  <a:schemeClr val="bg1"/>
                </a:solidFill>
              </a:rPr>
              <a:t> 온 건의사항 읽기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9"/>
          <p:cNvGrpSpPr/>
          <p:nvPr/>
        </p:nvGrpSpPr>
        <p:grpSpPr>
          <a:xfrm>
            <a:off x="-574767" y="60846"/>
            <a:ext cx="13012615" cy="7132320"/>
            <a:chOff x="0" y="1"/>
            <a:chExt cx="9144000" cy="6857999"/>
          </a:xfrm>
        </p:grpSpPr>
        <p:cxnSp>
          <p:nvCxnSpPr>
            <p:cNvPr id="115" name="직선 연결선 114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1021114" y="1095843"/>
            <a:ext cx="57647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 smtClean="0">
                <a:solidFill>
                  <a:schemeClr val="bg1"/>
                </a:solidFill>
              </a:rPr>
              <a:t>4.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웹사이트 파일 목록 및 설명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229" name="순서도: 연결자 228"/>
          <p:cNvSpPr/>
          <p:nvPr/>
        </p:nvSpPr>
        <p:spPr>
          <a:xfrm>
            <a:off x="687448" y="611840"/>
            <a:ext cx="1117388" cy="1157890"/>
          </a:xfrm>
          <a:prstGeom prst="flowChartConnecto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pic>
        <p:nvPicPr>
          <p:cNvPr id="355" name="그림 1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tretch>
            <a:fillRect/>
          </a:stretch>
        </p:blipFill>
        <p:spPr>
          <a:xfrm>
            <a:off x="10235923" y="334515"/>
            <a:ext cx="1490273" cy="1490273"/>
          </a:xfrm>
          <a:prstGeom prst="rect">
            <a:avLst/>
          </a:prstGeom>
        </p:spPr>
      </p:pic>
      <p:graphicFrame>
        <p:nvGraphicFramePr>
          <p:cNvPr id="2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873219"/>
              </p:ext>
            </p:extLst>
          </p:nvPr>
        </p:nvGraphicFramePr>
        <p:xfrm>
          <a:off x="271248" y="1882094"/>
          <a:ext cx="11521672" cy="4526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0911"/>
                <a:gridCol w="1439978"/>
                <a:gridCol w="2111965"/>
                <a:gridCol w="5230755"/>
                <a:gridCol w="1778063"/>
              </a:tblGrid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Path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Group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FileName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SQL query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index.jsp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메인 화면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/Media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All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Hanna.ttf , nanum.ttf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폰트파일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/Media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Spring.mp3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r>
                        <a:rPr lang="ko-KR" altLang="en-US" sz="1050" dirty="0" smtClean="0"/>
                        <a:t> 배경음악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</a:t>
                      </a:r>
                      <a:r>
                        <a:rPr lang="en-US" altLang="ko-KR" sz="1050" dirty="0" err="1" smtClean="0"/>
                        <a:t>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Index.js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r>
                        <a:rPr lang="ko-KR" altLang="en-US" sz="1050" dirty="0" smtClean="0"/>
                        <a:t> 크기 </a:t>
                      </a:r>
                      <a:r>
                        <a:rPr lang="ko-KR" altLang="en-US" sz="1050" dirty="0" err="1" smtClean="0"/>
                        <a:t>스크롤바</a:t>
                      </a:r>
                      <a:r>
                        <a:rPr lang="ko-KR" altLang="en-US" sz="1050" dirty="0" smtClean="0"/>
                        <a:t> 자동 조절</a:t>
                      </a:r>
                      <a:r>
                        <a:rPr lang="en-US" altLang="ko-KR" sz="1050" dirty="0" smtClean="0"/>
                        <a:t>,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</a:t>
                      </a:r>
                      <a:r>
                        <a:rPr lang="en-US" altLang="ko-KR" sz="1050" dirty="0" err="1" smtClean="0"/>
                        <a:t>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회원가입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Account.js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회원가입 요구 충족사항</a:t>
                      </a:r>
                      <a:r>
                        <a:rPr lang="en-US" altLang="ko-KR" sz="1050" dirty="0" smtClean="0"/>
                        <a:t>(id n</a:t>
                      </a:r>
                      <a:r>
                        <a:rPr lang="ko-KR" altLang="en-US" sz="1050" dirty="0" smtClean="0"/>
                        <a:t>자</a:t>
                      </a:r>
                      <a:r>
                        <a:rPr lang="en-US" altLang="ko-KR" sz="1050" dirty="0" smtClean="0"/>
                        <a:t>, pw, n</a:t>
                      </a:r>
                      <a:r>
                        <a:rPr lang="ko-KR" altLang="en-US" sz="1050" dirty="0" smtClean="0"/>
                        <a:t>자 </a:t>
                      </a:r>
                      <a:r>
                        <a:rPr lang="en-US" altLang="ko-KR" sz="1050" dirty="0" smtClean="0"/>
                        <a:t>) </a:t>
                      </a:r>
                      <a:r>
                        <a:rPr lang="ko-KR" altLang="en-US" sz="1050" dirty="0" smtClean="0"/>
                        <a:t>사용자에게 표시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err="1" smtClean="0"/>
                        <a:t>새로고침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</a:t>
                      </a:r>
                      <a:r>
                        <a:rPr lang="en-US" altLang="ko-KR" sz="1050" dirty="0" err="1" smtClean="0"/>
                        <a:t>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로그인페이지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Login.js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로그인 </a:t>
                      </a:r>
                      <a:r>
                        <a:rPr lang="en-US" altLang="ko-KR" sz="1050" dirty="0" smtClean="0"/>
                        <a:t>id</a:t>
                      </a:r>
                      <a:r>
                        <a:rPr lang="en-US" altLang="ko-KR" sz="1050" baseline="0" dirty="0" smtClean="0"/>
                        <a:t>, pw </a:t>
                      </a:r>
                      <a:r>
                        <a:rPr lang="ko-KR" altLang="en-US" sz="1050" baseline="0" dirty="0" smtClean="0"/>
                        <a:t>숫자 검사하여 개수 안 맞으면 사용자에게 표시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</a:t>
                      </a:r>
                      <a:r>
                        <a:rPr lang="en-US" altLang="ko-KR" sz="1050" dirty="0" err="1" smtClean="0"/>
                        <a:t>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Notice.js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공지사항 </a:t>
                      </a:r>
                      <a:r>
                        <a:rPr lang="ko-KR" altLang="en-US" sz="1050" dirty="0" err="1" smtClean="0"/>
                        <a:t>쿠키있으면</a:t>
                      </a:r>
                      <a:r>
                        <a:rPr lang="ko-KR" altLang="en-US" sz="1050" dirty="0" smtClean="0"/>
                        <a:t> 닫기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err="1" smtClean="0"/>
                        <a:t>하루동안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읽지않기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</a:t>
                      </a:r>
                      <a:r>
                        <a:rPr lang="en-US" altLang="ko-KR" sz="1050" dirty="0" err="1" smtClean="0"/>
                        <a:t>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Write.js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테스트용 출력함수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회원가입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Account.css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회원가입 디자인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Board.css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게시판 디자인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Index.css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r>
                        <a:rPr lang="ko-KR" altLang="en-US" sz="1050" dirty="0" smtClean="0"/>
                        <a:t> 디자인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Month.css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월별</a:t>
                      </a:r>
                      <a:r>
                        <a:rPr lang="ko-KR" altLang="en-US" sz="1050" baseline="0" dirty="0" smtClean="0"/>
                        <a:t> 게시판 </a:t>
                      </a:r>
                      <a:r>
                        <a:rPr lang="ko-KR" altLang="en-US" sz="1050" dirty="0" smtClean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Notice.css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디자인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게시판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Write.css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게시판 디자인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/Html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1405</a:t>
                      </a:r>
                      <a:r>
                        <a:rPr lang="en-US" altLang="ko-KR" sz="1050" baseline="0" dirty="0" smtClean="0"/>
                        <a:t>.Html ~ 1504.html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월별 음식다이어리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/Html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메인페이지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Meat,nuddle</a:t>
                      </a:r>
                      <a:r>
                        <a:rPr lang="en-US" altLang="ko-KR" sz="1050" dirty="0" smtClean="0"/>
                        <a:t>…html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음식 종류별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err="1" smtClean="0"/>
                        <a:t>끼니별</a:t>
                      </a:r>
                      <a:r>
                        <a:rPr lang="ko-KR" altLang="en-US" sz="1050" dirty="0" smtClean="0"/>
                        <a:t> 다이어리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2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/Html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Notice.html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</a:t>
                      </a:r>
                      <a:r>
                        <a:rPr lang="en-US" altLang="ko-KR" sz="1050" dirty="0" smtClean="0"/>
                        <a:t>html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954</Words>
  <Application>Microsoft Office PowerPoint</Application>
  <PresentationFormat>와이드스크린</PresentationFormat>
  <Paragraphs>476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keywords/>
  <dc:description/>
  <cp:lastModifiedBy>유호균</cp:lastModifiedBy>
  <cp:revision>76</cp:revision>
  <dcterms:created xsi:type="dcterms:W3CDTF">2014-10-14T12:39:22Z</dcterms:created>
  <dcterms:modified xsi:type="dcterms:W3CDTF">2015-06-21T15:48:09Z</dcterms:modified>
  <cp:category/>
  <cp:contentStatus/>
</cp:coreProperties>
</file>