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77" r:id="rId3"/>
    <p:sldId id="265" r:id="rId4"/>
    <p:sldId id="275" r:id="rId5"/>
    <p:sldId id="280" r:id="rId6"/>
    <p:sldId id="282" r:id="rId7"/>
    <p:sldId id="274" r:id="rId8"/>
    <p:sldId id="278" r:id="rId9"/>
    <p:sldId id="283" r:id="rId10"/>
    <p:sldId id="28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00"/>
    <a:srgbClr val="FF5050"/>
    <a:srgbClr val="FF7C80"/>
    <a:srgbClr val="CC9900"/>
    <a:srgbClr val="CCCC00"/>
    <a:srgbClr val="FFCCCC"/>
    <a:srgbClr val="FFFFCC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6C103-6898-4FD8-8193-C2BB00BF8878}" type="datetimeFigureOut">
              <a:rPr lang="ko-KR" altLang="en-US" smtClean="0"/>
              <a:pPr/>
              <a:t>2017-08-11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D086-59FA-4921-B22C-909B577D67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09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648072"/>
          </a:xfrm>
        </p:spPr>
        <p:txBody>
          <a:bodyPr>
            <a:normAutofit/>
          </a:bodyPr>
          <a:lstStyle>
            <a:lvl1pPr marL="0" indent="0" algn="ctr">
              <a:buNone/>
              <a:defRPr sz="3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3140968"/>
            <a:ext cx="3888432" cy="2016224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000"/>
            </a:lvl1pPr>
          </a:lstStyle>
          <a:p>
            <a:pPr lvl="0"/>
            <a:r>
              <a:rPr lang="ko-KR" altLang="en-US" smtClean="0"/>
              <a:t>목차편집</a:t>
            </a:r>
            <a:endParaRPr lang="ko-KR" altLang="en-US" dirty="0" smtClean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" y="5301208"/>
            <a:ext cx="6912371" cy="1368152"/>
          </a:xfrm>
        </p:spPr>
        <p:txBody>
          <a:bodyPr>
            <a:normAutofit/>
          </a:bodyPr>
          <a:lstStyle>
            <a:lvl1pPr algn="ctr">
              <a:buNone/>
              <a:defRPr sz="2400" b="0" baseline="0">
                <a:latin typeface="+mj-lt"/>
                <a:ea typeface="Arial Unicode MS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dirty="0" smtClean="0"/>
              <a:t>L&amp;E </a:t>
            </a:r>
            <a:r>
              <a:rPr lang="ko-KR" altLang="en-US" dirty="0" smtClean="0"/>
              <a:t>연구센터 </a:t>
            </a:r>
            <a:r>
              <a:rPr lang="en-US" altLang="ko-KR" dirty="0" smtClean="0"/>
              <a:t>Network Solution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이세영 선임 연구원</a:t>
            </a:r>
            <a:endParaRPr lang="en-US" altLang="ko-KR" dirty="0" smtClean="0"/>
          </a:p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04664"/>
          </a:xfrm>
        </p:spPr>
        <p:txBody>
          <a:bodyPr>
            <a:normAutofit/>
          </a:bodyPr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256584"/>
          </a:xfrm>
        </p:spPr>
        <p:txBody>
          <a:bodyPr/>
          <a:lstStyle>
            <a:lvl1pPr marL="271463" indent="-271463">
              <a:spcBef>
                <a:spcPts val="0"/>
              </a:spcBef>
              <a:spcAft>
                <a:spcPts val="500"/>
              </a:spcAft>
              <a:buFont typeface="Wingdings" pitchFamily="2" charset="2"/>
              <a:buChar char="u"/>
              <a:defRPr sz="1500" b="1"/>
            </a:lvl1pPr>
            <a:lvl2pPr marL="355600" indent="-177800">
              <a:spcBef>
                <a:spcPts val="0"/>
              </a:spcBef>
              <a:spcAft>
                <a:spcPts val="500"/>
              </a:spcAft>
              <a:buFont typeface="Arial" pitchFamily="34" charset="0"/>
              <a:buChar char="•"/>
              <a:defRPr sz="1200"/>
            </a:lvl2pPr>
            <a:lvl3pPr marL="541338" indent="-185738">
              <a:spcBef>
                <a:spcPts val="0"/>
              </a:spcBef>
              <a:spcAft>
                <a:spcPts val="500"/>
              </a:spcAft>
              <a:buFont typeface="맑은 고딕" pitchFamily="50" charset="-127"/>
              <a:buChar char="-"/>
              <a:defRPr sz="1100"/>
            </a:lvl3pPr>
            <a:lvl4pPr marL="719138" indent="-177800">
              <a:spcBef>
                <a:spcPts val="0"/>
              </a:spcBef>
              <a:spcAft>
                <a:spcPts val="500"/>
              </a:spcAft>
              <a:buFont typeface="Arial" pitchFamily="34" charset="0"/>
              <a:buChar char="•"/>
              <a:defRPr sz="1000"/>
            </a:lvl4pPr>
            <a:lvl5pPr marL="896938" indent="-177800">
              <a:spcBef>
                <a:spcPts val="0"/>
              </a:spcBef>
              <a:spcAft>
                <a:spcPts val="500"/>
              </a:spcAft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25344"/>
            <a:ext cx="2133600" cy="288032"/>
          </a:xfrm>
        </p:spPr>
        <p:txBody>
          <a:bodyPr/>
          <a:lstStyle/>
          <a:p>
            <a:fld id="{3E616950-80B0-4DF7-B0A7-0DF5270AF66C}" type="datetimeFigureOut">
              <a:rPr lang="ko-KR" altLang="en-US" smtClean="0"/>
              <a:pPr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2895600" cy="28803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25344"/>
            <a:ext cx="2133600" cy="288032"/>
          </a:xfrm>
        </p:spPr>
        <p:txBody>
          <a:bodyPr/>
          <a:lstStyle/>
          <a:p>
            <a:fld id="{A3D47F57-D021-448C-924C-4625DFFABA0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40466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0" y="476672"/>
            <a:ext cx="9144000" cy="648072"/>
          </a:xfrm>
        </p:spPr>
        <p:txBody>
          <a:bodyPr>
            <a:normAutofit/>
          </a:bodyPr>
          <a:lstStyle>
            <a:lvl1pPr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16950-80B0-4DF7-B0A7-0DF5270AF66C}" type="datetimeFigureOut">
              <a:rPr lang="ko-KR" altLang="en-US" smtClean="0"/>
              <a:pPr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7F57-D021-448C-924C-4625DFFABA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lideshare.net/sunnykwak90/ss-3343585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소프트웨어 직군 간담회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B2B </a:t>
            </a:r>
            <a:r>
              <a:rPr lang="ko-KR" altLang="en-US" dirty="0" smtClean="0"/>
              <a:t>솔루션센터 </a:t>
            </a:r>
            <a:r>
              <a:rPr lang="en-US" altLang="ko-KR" dirty="0" smtClean="0"/>
              <a:t>ECT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r>
              <a:rPr lang="en-US" altLang="ko-KR" dirty="0" smtClean="0"/>
              <a:t>2017. 05. 16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effectiveprogramming.tistory.com</a:t>
            </a:r>
            <a:endParaRPr lang="en-US" altLang="ko-KR" dirty="0"/>
          </a:p>
        </p:txBody>
      </p:sp>
      <p:cxnSp>
        <p:nvCxnSpPr>
          <p:cNvPr id="5" name="꺾인 연결선 4"/>
          <p:cNvCxnSpPr>
            <a:stCxn id="20" idx="3"/>
            <a:endCxn id="21" idx="1"/>
          </p:cNvCxnSpPr>
          <p:nvPr/>
        </p:nvCxnSpPr>
        <p:spPr>
          <a:xfrm>
            <a:off x="1331640" y="2456892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20" idx="3"/>
            <a:endCxn id="25" idx="1"/>
          </p:cNvCxnSpPr>
          <p:nvPr/>
        </p:nvCxnSpPr>
        <p:spPr>
          <a:xfrm>
            <a:off x="1331640" y="2456892"/>
            <a:ext cx="360040" cy="5760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0" idx="3"/>
            <a:endCxn id="26" idx="1"/>
          </p:cNvCxnSpPr>
          <p:nvPr/>
        </p:nvCxnSpPr>
        <p:spPr>
          <a:xfrm>
            <a:off x="1331640" y="2456892"/>
            <a:ext cx="360040" cy="11521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1" idx="3"/>
            <a:endCxn id="24" idx="1"/>
          </p:cNvCxnSpPr>
          <p:nvPr/>
        </p:nvCxnSpPr>
        <p:spPr>
          <a:xfrm flipV="1">
            <a:off x="2771800" y="2024844"/>
            <a:ext cx="360040" cy="4320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21" idx="3"/>
            <a:endCxn id="23" idx="1"/>
          </p:cNvCxnSpPr>
          <p:nvPr/>
        </p:nvCxnSpPr>
        <p:spPr>
          <a:xfrm>
            <a:off x="2771800" y="2456892"/>
            <a:ext cx="1296144" cy="5760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23" idx="3"/>
            <a:endCxn id="22" idx="0"/>
          </p:cNvCxnSpPr>
          <p:nvPr/>
        </p:nvCxnSpPr>
        <p:spPr>
          <a:xfrm>
            <a:off x="5148064" y="3032956"/>
            <a:ext cx="252028" cy="396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21" idx="3"/>
            <a:endCxn id="22" idx="1"/>
          </p:cNvCxnSpPr>
          <p:nvPr/>
        </p:nvCxnSpPr>
        <p:spPr>
          <a:xfrm>
            <a:off x="2771800" y="2456892"/>
            <a:ext cx="2088232" cy="1224136"/>
          </a:xfrm>
          <a:prstGeom prst="bentConnector3">
            <a:avLst>
              <a:gd name="adj1" fmla="val 309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22" idx="3"/>
            <a:endCxn id="27" idx="1"/>
          </p:cNvCxnSpPr>
          <p:nvPr/>
        </p:nvCxnSpPr>
        <p:spPr>
          <a:xfrm>
            <a:off x="5940152" y="3681028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23" idx="3"/>
            <a:endCxn id="27" idx="0"/>
          </p:cNvCxnSpPr>
          <p:nvPr/>
        </p:nvCxnSpPr>
        <p:spPr>
          <a:xfrm>
            <a:off x="5148064" y="3032956"/>
            <a:ext cx="1692188" cy="396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28" idx="3"/>
            <a:endCxn id="27" idx="2"/>
          </p:cNvCxnSpPr>
          <p:nvPr/>
        </p:nvCxnSpPr>
        <p:spPr>
          <a:xfrm flipV="1">
            <a:off x="5148064" y="3933056"/>
            <a:ext cx="1692188" cy="5400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21" idx="3"/>
            <a:endCxn id="28" idx="1"/>
          </p:cNvCxnSpPr>
          <p:nvPr/>
        </p:nvCxnSpPr>
        <p:spPr>
          <a:xfrm>
            <a:off x="2771800" y="2456892"/>
            <a:ext cx="1296144" cy="20162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2" idx="2"/>
            <a:endCxn id="28" idx="0"/>
          </p:cNvCxnSpPr>
          <p:nvPr/>
        </p:nvCxnSpPr>
        <p:spPr>
          <a:xfrm rot="5400000">
            <a:off x="4860032" y="3681028"/>
            <a:ext cx="288032" cy="7920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54"/>
          <p:cNvCxnSpPr>
            <a:stCxn id="23" idx="0"/>
            <a:endCxn id="29" idx="1"/>
          </p:cNvCxnSpPr>
          <p:nvPr/>
        </p:nvCxnSpPr>
        <p:spPr>
          <a:xfrm rot="5400000" flipH="1" flipV="1">
            <a:off x="5220072" y="1700808"/>
            <a:ext cx="468052" cy="16921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28" idx="2"/>
            <a:endCxn id="30" idx="0"/>
          </p:cNvCxnSpPr>
          <p:nvPr/>
        </p:nvCxnSpPr>
        <p:spPr>
          <a:xfrm rot="16200000" flipH="1">
            <a:off x="4860032" y="4473116"/>
            <a:ext cx="288032" cy="7920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0" idx="2"/>
            <a:endCxn id="31" idx="0"/>
          </p:cNvCxnSpPr>
          <p:nvPr/>
        </p:nvCxnSpPr>
        <p:spPr>
          <a:xfrm rot="5400000">
            <a:off x="5256076" y="5661248"/>
            <a:ext cx="288032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251520" y="2204864"/>
            <a:ext cx="1080120" cy="504056"/>
          </a:xfrm>
          <a:prstGeom prst="roundRect">
            <a:avLst/>
          </a:prstGeom>
          <a:gradFill>
            <a:gsLst>
              <a:gs pos="0">
                <a:srgbClr val="009900"/>
              </a:gs>
              <a:gs pos="50000">
                <a:srgbClr val="006600"/>
              </a:gs>
              <a:gs pos="100000">
                <a:srgbClr val="009900"/>
              </a:gs>
            </a:gsLst>
            <a:lin ang="5400000" scaled="0"/>
          </a:gradFill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언어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91680" y="2204864"/>
            <a:ext cx="1080120" cy="504056"/>
          </a:xfrm>
          <a:prstGeom prst="roundRect">
            <a:avLst/>
          </a:prstGeom>
          <a:gradFill>
            <a:gsLst>
              <a:gs pos="0">
                <a:srgbClr val="009900"/>
              </a:gs>
              <a:gs pos="50000">
                <a:srgbClr val="006600"/>
              </a:gs>
              <a:gs pos="100000">
                <a:srgbClr val="009900"/>
              </a:gs>
            </a:gsLst>
            <a:lin ang="5400000" scaled="0"/>
          </a:gradFill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객체지향</a:t>
            </a:r>
            <a:endParaRPr lang="ko-KR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60032" y="3429000"/>
            <a:ext cx="1080120" cy="504056"/>
          </a:xfrm>
          <a:prstGeom prst="roundRect">
            <a:avLst/>
          </a:prstGeom>
          <a:gradFill>
            <a:gsLst>
              <a:gs pos="0">
                <a:srgbClr val="0066FF"/>
              </a:gs>
              <a:gs pos="50000">
                <a:srgbClr val="0000CC"/>
              </a:gs>
              <a:gs pos="100000">
                <a:srgbClr val="0066FF"/>
              </a:gs>
            </a:gsLst>
            <a:lin ang="5400000" scaled="0"/>
          </a:gradFill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디자인 패턴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67944" y="2780928"/>
            <a:ext cx="1080120" cy="504056"/>
          </a:xfrm>
          <a:prstGeom prst="roundRect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0000CC"/>
              </a:gs>
            </a:gsLst>
            <a:lin ang="0" scaled="1"/>
            <a:tileRect/>
          </a:gradFill>
          <a:ln w="254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UML</a:t>
            </a:r>
            <a:endParaRPr lang="ko-KR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31840" y="1772816"/>
            <a:ext cx="1080120" cy="504056"/>
          </a:xfrm>
          <a:prstGeom prst="roundRect">
            <a:avLst/>
          </a:prstGeom>
          <a:gradFill>
            <a:gsLst>
              <a:gs pos="0">
                <a:srgbClr val="009900"/>
              </a:gs>
              <a:gs pos="50000">
                <a:srgbClr val="006600"/>
              </a:gs>
              <a:gs pos="100000">
                <a:srgbClr val="009900"/>
              </a:gs>
            </a:gsLst>
            <a:lin ang="5400000" scaled="0"/>
          </a:gradFill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구현 패턴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91680" y="2780928"/>
            <a:ext cx="1080120" cy="504056"/>
          </a:xfrm>
          <a:prstGeom prst="roundRect">
            <a:avLst/>
          </a:prstGeom>
          <a:gradFill>
            <a:gsLst>
              <a:gs pos="0">
                <a:srgbClr val="009900"/>
              </a:gs>
              <a:gs pos="50000">
                <a:srgbClr val="006600"/>
              </a:gs>
              <a:gs pos="100000">
                <a:srgbClr val="009900"/>
              </a:gs>
            </a:gsLst>
            <a:lin ang="5400000" scaled="0"/>
          </a:gradFill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네트워크</a:t>
            </a:r>
            <a:endParaRPr lang="ko-KR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691680" y="3356992"/>
            <a:ext cx="1080120" cy="504056"/>
          </a:xfrm>
          <a:prstGeom prst="roundRect">
            <a:avLst/>
          </a:prstGeom>
          <a:gradFill>
            <a:gsLst>
              <a:gs pos="0">
                <a:srgbClr val="009900"/>
              </a:gs>
              <a:gs pos="50000">
                <a:srgbClr val="006600"/>
              </a:gs>
              <a:gs pos="100000">
                <a:srgbClr val="009900"/>
              </a:gs>
            </a:gsLst>
            <a:lin ang="5400000" scaled="0"/>
          </a:gradFill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동시성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300192" y="3429000"/>
            <a:ext cx="1080120" cy="504056"/>
          </a:xfrm>
          <a:prstGeom prst="roundRect">
            <a:avLst/>
          </a:prstGeom>
          <a:gradFill>
            <a:gsLst>
              <a:gs pos="0">
                <a:srgbClr val="0066FF"/>
              </a:gs>
              <a:gs pos="50000">
                <a:srgbClr val="0000CC"/>
              </a:gs>
              <a:gs pos="100000">
                <a:srgbClr val="0066FF"/>
              </a:gs>
            </a:gsLst>
            <a:lin ang="5400000" scaled="0"/>
          </a:gradFill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리팩토링</a:t>
            </a:r>
            <a:endParaRPr lang="ko-KR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67944" y="4221088"/>
            <a:ext cx="1080120" cy="504056"/>
          </a:xfrm>
          <a:prstGeom prst="roundRect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0000CC"/>
              </a:gs>
            </a:gsLst>
            <a:lin ang="0" scaled="1"/>
            <a:tileRect/>
          </a:gradFill>
          <a:ln w="254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Unit Test</a:t>
            </a:r>
            <a:endParaRPr lang="ko-KR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300192" y="2060848"/>
            <a:ext cx="1080120" cy="504056"/>
          </a:xfrm>
          <a:prstGeom prst="roundRect">
            <a:avLst/>
          </a:prstGeom>
          <a:gradFill>
            <a:gsLst>
              <a:gs pos="0">
                <a:srgbClr val="0066FF"/>
              </a:gs>
              <a:gs pos="50000">
                <a:srgbClr val="0000CC"/>
              </a:gs>
              <a:gs pos="100000">
                <a:srgbClr val="0066FF"/>
              </a:gs>
            </a:gsLst>
            <a:lin ang="5400000" scaled="0"/>
          </a:gradFill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아키텍쳐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패턴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860032" y="5013176"/>
            <a:ext cx="1080120" cy="504056"/>
          </a:xfrm>
          <a:prstGeom prst="roundRect">
            <a:avLst/>
          </a:prstGeom>
          <a:gradFill>
            <a:gsLst>
              <a:gs pos="0">
                <a:srgbClr val="FF5050"/>
              </a:gs>
              <a:gs pos="50000">
                <a:srgbClr val="CC0000"/>
              </a:gs>
              <a:gs pos="100000">
                <a:srgbClr val="FF5050"/>
              </a:gs>
            </a:gsLst>
            <a:lin ang="5400000" scaled="0"/>
          </a:gradFill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Agile</a:t>
            </a:r>
            <a:endParaRPr lang="ko-KR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60032" y="5805264"/>
            <a:ext cx="1080120" cy="504056"/>
          </a:xfrm>
          <a:prstGeom prst="roundRect">
            <a:avLst/>
          </a:prstGeom>
          <a:gradFill>
            <a:gsLst>
              <a:gs pos="0">
                <a:srgbClr val="FF5050"/>
              </a:gs>
              <a:gs pos="50000">
                <a:srgbClr val="CC0000"/>
              </a:gs>
              <a:gs pos="100000">
                <a:srgbClr val="FF5050"/>
              </a:gs>
            </a:gsLst>
            <a:lin ang="5400000" scaled="0"/>
          </a:gradFill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Scrum</a:t>
            </a:r>
            <a:endParaRPr lang="ko-KR" altLang="en-US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32" name="직선 화살표 연결선 31"/>
          <p:cNvCxnSpPr>
            <a:stCxn id="22" idx="0"/>
            <a:endCxn id="29" idx="2"/>
          </p:cNvCxnSpPr>
          <p:nvPr/>
        </p:nvCxnSpPr>
        <p:spPr>
          <a:xfrm flipV="1">
            <a:off x="5400092" y="2564904"/>
            <a:ext cx="144016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300192" y="5301208"/>
            <a:ext cx="1080120" cy="504056"/>
          </a:xfrm>
          <a:prstGeom prst="roundRect">
            <a:avLst/>
          </a:prstGeom>
          <a:gradFill>
            <a:gsLst>
              <a:gs pos="0">
                <a:srgbClr val="FF5050"/>
              </a:gs>
              <a:gs pos="50000">
                <a:srgbClr val="CC0000"/>
              </a:gs>
              <a:gs pos="100000">
                <a:srgbClr val="FF5050"/>
              </a:gs>
            </a:gsLst>
            <a:lin ang="5400000" scaled="0"/>
          </a:gradFill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DevOps</a:t>
            </a:r>
            <a:endParaRPr lang="ko-KR" altLang="en-US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34" name="Shape 33"/>
          <p:cNvCxnSpPr>
            <a:stCxn id="31" idx="3"/>
            <a:endCxn id="33" idx="2"/>
          </p:cNvCxnSpPr>
          <p:nvPr/>
        </p:nvCxnSpPr>
        <p:spPr>
          <a:xfrm flipV="1">
            <a:off x="5940152" y="5805264"/>
            <a:ext cx="900100" cy="2520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20" y="29969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8000"/>
                </a:solidFill>
              </a:rPr>
              <a:t>구현 영역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04048" y="19168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CC"/>
                </a:solidFill>
              </a:rPr>
              <a:t>설계 영역</a:t>
            </a:r>
            <a:endParaRPr lang="ko-KR" altLang="en-US" dirty="0">
              <a:solidFill>
                <a:srgbClr val="0000CC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36610" y="54452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프로세스 영역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39" name="꺾인 연결선 38"/>
          <p:cNvCxnSpPr>
            <a:stCxn id="27" idx="3"/>
            <a:endCxn id="30" idx="0"/>
          </p:cNvCxnSpPr>
          <p:nvPr/>
        </p:nvCxnSpPr>
        <p:spPr>
          <a:xfrm flipH="1">
            <a:off x="5400092" y="3681028"/>
            <a:ext cx="1980220" cy="1332148"/>
          </a:xfrm>
          <a:prstGeom prst="bentConnector4">
            <a:avLst>
              <a:gd name="adj1" fmla="val -11544"/>
              <a:gd name="adj2" fmla="val 893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슬라이드 번호 개체 틀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F57-D021-448C-924C-4625DFFABA0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2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시대적 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소프트웨어가 미래 산업의 핵심 역량으로 대두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4</a:t>
            </a:r>
            <a:r>
              <a:rPr lang="ko-KR" altLang="en-US" dirty="0" smtClean="0"/>
              <a:t>차 산업혁명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슈밥</a:t>
            </a:r>
            <a:r>
              <a:rPr lang="en-US" altLang="ko-KR" dirty="0" smtClean="0"/>
              <a:t>&gt;)</a:t>
            </a:r>
          </a:p>
          <a:p>
            <a:pPr lvl="2"/>
            <a:r>
              <a:rPr lang="ko-KR" altLang="en-US" dirty="0" smtClean="0"/>
              <a:t>인공지능 시대의 시작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알파고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Apple, Google, Microsoft, Amazon, Oracle, Facebook, SAP, eBay </a:t>
            </a:r>
            <a:r>
              <a:rPr lang="ko-KR" altLang="en-US" dirty="0" smtClean="0"/>
              <a:t>등 소프트웨어 업체가 세계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대 기업 내에 포진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비 소프트웨어 업체가 소프트웨어 업체로 전환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애플 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뉴스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전기차</a:t>
            </a:r>
            <a:r>
              <a:rPr lang="ko-KR" altLang="en-US" dirty="0" smtClean="0"/>
              <a:t> 포기하고 자율주행 시스템 개발로 선회</a:t>
            </a:r>
            <a:r>
              <a:rPr lang="en-US" altLang="ko-KR" dirty="0" smtClean="0"/>
              <a:t>”</a:t>
            </a:r>
          </a:p>
          <a:p>
            <a:pPr lvl="2"/>
            <a:r>
              <a:rPr lang="en-US" altLang="ko-KR" dirty="0" smtClean="0"/>
              <a:t>Bank of America : “</a:t>
            </a:r>
            <a:r>
              <a:rPr lang="ko-KR" altLang="en-US" dirty="0" smtClean="0"/>
              <a:t>우리는 소프트웨어 회사다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/>
              <a:t>IBM(</a:t>
            </a:r>
            <a:r>
              <a:rPr lang="ko-KR" altLang="en-US" dirty="0" err="1"/>
              <a:t>왓슨</a:t>
            </a:r>
            <a:r>
              <a:rPr lang="en-US" altLang="ko-KR" dirty="0"/>
              <a:t>), SAMSUNG, Intel, GE </a:t>
            </a:r>
            <a:r>
              <a:rPr lang="ko-KR" altLang="en-US" dirty="0"/>
              <a:t>등 전통적인 제조업체들이 소프트웨어 기술 확보를 위해 변화 중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b="1" dirty="0" smtClean="0"/>
          </a:p>
          <a:p>
            <a:r>
              <a:rPr lang="ko-KR" altLang="en-US" dirty="0" smtClean="0"/>
              <a:t>업체들의 노력</a:t>
            </a:r>
            <a:endParaRPr lang="en-US" altLang="ko-KR" dirty="0" smtClean="0"/>
          </a:p>
          <a:p>
            <a:pPr lvl="1"/>
            <a:r>
              <a:rPr lang="ko-KR" altLang="en-US" dirty="0" err="1"/>
              <a:t>구글</a:t>
            </a:r>
            <a:r>
              <a:rPr lang="en-US" altLang="ko-KR" dirty="0"/>
              <a:t>, </a:t>
            </a:r>
            <a:r>
              <a:rPr lang="ko-KR" altLang="en-US" dirty="0"/>
              <a:t>아마존</a:t>
            </a:r>
            <a:r>
              <a:rPr lang="en-US" altLang="ko-KR" dirty="0"/>
              <a:t>, </a:t>
            </a:r>
            <a:r>
              <a:rPr lang="ko-KR" altLang="en-US" dirty="0" err="1" smtClean="0"/>
              <a:t>페이스북</a:t>
            </a:r>
            <a:r>
              <a:rPr lang="en-US" altLang="ko-KR" dirty="0" smtClean="0"/>
              <a:t>, MS </a:t>
            </a:r>
            <a:r>
              <a:rPr lang="ko-KR" altLang="en-US" dirty="0"/>
              <a:t>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인재 채용 시 문제 해결 능력 평가를 위해 코딩 면접 시행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코딩 면접 중심의 소프트웨어 실무 능력을 평가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구글의</a:t>
            </a:r>
            <a:r>
              <a:rPr lang="ko-KR" altLang="en-US" dirty="0" smtClean="0"/>
              <a:t> 아침은 자유가 시작된다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라즐리</a:t>
            </a:r>
            <a:r>
              <a:rPr lang="ko-KR" altLang="en-US" dirty="0" smtClean="0"/>
              <a:t> 복</a:t>
            </a:r>
            <a:r>
              <a:rPr lang="en-US" altLang="ko-KR" dirty="0" smtClean="0"/>
              <a:t>&gt; )</a:t>
            </a:r>
          </a:p>
          <a:p>
            <a:pPr lvl="1"/>
            <a:r>
              <a:rPr lang="ko-KR" altLang="en-US" dirty="0" err="1"/>
              <a:t>네이버</a:t>
            </a:r>
            <a:r>
              <a:rPr lang="en-US" altLang="ko-KR" dirty="0"/>
              <a:t>, </a:t>
            </a:r>
            <a:r>
              <a:rPr lang="ko-KR" altLang="en-US" dirty="0" err="1"/>
              <a:t>쿠팡</a:t>
            </a:r>
            <a:r>
              <a:rPr lang="en-US" altLang="ko-KR" dirty="0"/>
              <a:t>, </a:t>
            </a:r>
            <a:r>
              <a:rPr lang="ko-KR" altLang="en-US" dirty="0"/>
              <a:t>카카오 등 국내 소프트웨어 업체</a:t>
            </a:r>
            <a:endParaRPr lang="en-US" altLang="ko-KR" dirty="0"/>
          </a:p>
          <a:p>
            <a:pPr lvl="2"/>
            <a:r>
              <a:rPr lang="ko-KR" altLang="en-US" dirty="0"/>
              <a:t>소프트웨어 직군 채용 시 전화 기술면접</a:t>
            </a:r>
            <a:r>
              <a:rPr lang="en-US" altLang="ko-KR" dirty="0"/>
              <a:t>, </a:t>
            </a:r>
            <a:r>
              <a:rPr lang="ko-KR" altLang="en-US" dirty="0"/>
              <a:t>오프라인 코딩 면접 수행</a:t>
            </a:r>
            <a:endParaRPr lang="en-US" altLang="ko-KR" dirty="0"/>
          </a:p>
          <a:p>
            <a:pPr lvl="2"/>
            <a:r>
              <a:rPr lang="ko-KR" altLang="en-US" dirty="0"/>
              <a:t>알고리즘</a:t>
            </a:r>
            <a:r>
              <a:rPr lang="en-US" altLang="ko-KR" dirty="0"/>
              <a:t>, </a:t>
            </a:r>
            <a:r>
              <a:rPr lang="ko-KR" altLang="en-US" dirty="0"/>
              <a:t>객체지향</a:t>
            </a:r>
            <a:r>
              <a:rPr lang="en-US" altLang="ko-KR" dirty="0"/>
              <a:t>, </a:t>
            </a:r>
            <a:r>
              <a:rPr lang="ko-KR" altLang="en-US" dirty="0"/>
              <a:t>디자인 패턴 등 다양한 소프트웨어 기술 능력 </a:t>
            </a:r>
            <a:r>
              <a:rPr lang="ko-KR" altLang="en-US" dirty="0" smtClean="0"/>
              <a:t>검증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삼성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인재 채용 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비 </a:t>
            </a:r>
            <a:r>
              <a:rPr lang="ko-KR" altLang="en-US" dirty="0" smtClean="0"/>
              <a:t>소프트웨어 </a:t>
            </a:r>
            <a:r>
              <a:rPr lang="ko-KR" altLang="en-US" dirty="0" smtClean="0"/>
              <a:t>직군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대해서도 코딩 면접 시행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알고리즘 프로그래밍 역량 평가 시스템을 구축하고 알고리즘 역량 평가 시행 중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삼성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소프트웨어 직군 인력 역량 검증 시행</a:t>
            </a:r>
            <a:r>
              <a:rPr lang="en-US" altLang="ko-KR" dirty="0" smtClean="0"/>
              <a:t>(3</a:t>
            </a:r>
            <a:r>
              <a:rPr lang="ko-KR" altLang="en-US" dirty="0" smtClean="0"/>
              <a:t>단계 코딩 역량 검증 시스템 운영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LG </a:t>
            </a:r>
            <a:r>
              <a:rPr lang="ko-KR" altLang="en-US" dirty="0" smtClean="0"/>
              <a:t>전자의 현실은 어떠한가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현실에 대한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문제점 및 대응 방안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F57-D021-448C-924C-4625DFFABA0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ko-KR" altLang="en-US" dirty="0" smtClean="0"/>
              <a:t>미래 산업의 핵심인 소프트웨어 역량을 갖추기 위해 현실을 인식하고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제도와 조직 구조를 개선할 필요가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74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현실에 대한 인식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성공 사례가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기술을 중심으로 사업을 재편하기에 부담이 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소프트웨어 사업에 힘을 실어주기 위한 조직간 협력이 어려움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소프트웨어를 이해하는 리더 부족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플랫폼 연구소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센터 이외에는 소프트웨어를 이해하는 조직이 거의 없음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소프트웨어적 의사 결정을 비 전공자가 내리고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소프트웨어 인재를 알아보는 안목이 없음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소프트웨어에 대한 인식 부족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소프트웨어는 얕은 기술이다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깊이 있게 익힐 기술이 아니다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우리가 소프트웨어를 전문으로 할 기업은 아니지 않은가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적절한 수준으로만 하면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소프트웨어는 비전공자들도 쉽게 배울 수 있는 기술이다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소프트웨어 역량 비교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상대적 비교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F57-D021-448C-924C-4625DFFABA0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LG </a:t>
            </a:r>
            <a:r>
              <a:rPr lang="ko-KR" altLang="en-US" dirty="0" smtClean="0"/>
              <a:t>전자가 소프트웨어를 잘하기는 이렇게 어렵습니다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740352" y="3501008"/>
            <a:ext cx="864096" cy="28803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Google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20072" y="5301208"/>
            <a:ext cx="864096" cy="10801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국내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업체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995936" y="5949280"/>
            <a:ext cx="864096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국내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제조업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771800" y="6093296"/>
            <a:ext cx="864096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LG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444208" y="4509120"/>
            <a:ext cx="864096" cy="18722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해외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업체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7664" y="6165304"/>
            <a:ext cx="864096" cy="2160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CTO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7544" y="6309320"/>
            <a:ext cx="864096" cy="720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3173" y="600154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가산</a:t>
            </a:r>
            <a:endParaRPr lang="ko-KR" altLang="en-US" sz="1200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251520" y="6381328"/>
            <a:ext cx="856895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8820472" y="3140968"/>
            <a:ext cx="0" cy="324036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제도적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인재 채용 및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인재 채용 시 검증 시스템 미비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이력서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인성 위주의 검증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 해결 능력 검증 미비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기술적 전문성이 요구되는 업무에 비 전문 인력 투입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특히 소프트웨어 분야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인재의 기술적 역량을 재평가 하지 않음</a:t>
            </a:r>
            <a:r>
              <a:rPr lang="en-US" altLang="ko-KR" dirty="0" smtClean="0"/>
              <a:t>.(</a:t>
            </a:r>
            <a:r>
              <a:rPr lang="ko-KR" altLang="en-US" dirty="0" smtClean="0"/>
              <a:t>인사 고과 만으로 인재를 평가 함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성과주의 평가제도</a:t>
            </a:r>
            <a:r>
              <a:rPr lang="en-US" altLang="ko-KR" dirty="0" smtClean="0"/>
              <a:t>(= </a:t>
            </a:r>
            <a:r>
              <a:rPr lang="ko-KR" altLang="en-US" dirty="0" smtClean="0"/>
              <a:t>블랙박스 테스트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좋은 프로젝트를 맡아야 좋은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성과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가 가능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소위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고성과자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독식 체제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인센티브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연봉인상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승진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뛰어난 역량을 가진 사람이 퇴사하게 되는 주요 원인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인재 활용 원칙 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공이 있으면 상을 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능력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역량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있으면 자리를 준다</a:t>
            </a:r>
            <a:r>
              <a:rPr lang="en-US" altLang="ko-KR" dirty="0" smtClean="0"/>
              <a:t>.”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역량에 대한 파악이 중요함을 강조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프로젝트 중심 조직</a:t>
            </a:r>
            <a:endParaRPr lang="en-US" altLang="ko-KR" dirty="0"/>
          </a:p>
          <a:p>
            <a:pPr lvl="1"/>
            <a:r>
              <a:rPr lang="en-US" altLang="ko-KR" dirty="0" smtClean="0"/>
              <a:t>PL : LG</a:t>
            </a:r>
            <a:r>
              <a:rPr lang="ko-KR" altLang="en-US" dirty="0" smtClean="0"/>
              <a:t>전자의 </a:t>
            </a:r>
            <a:r>
              <a:rPr lang="en-US" altLang="ko-KR" dirty="0" smtClean="0"/>
              <a:t>PL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프로젝트 관리자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역할</a:t>
            </a:r>
            <a:r>
              <a:rPr lang="en-US" altLang="ko-KR" dirty="0" smtClean="0"/>
              <a:t>. PL </a:t>
            </a:r>
            <a:r>
              <a:rPr lang="ko-KR" altLang="en-US" dirty="0" smtClean="0"/>
              <a:t>업무 연차↑ </a:t>
            </a:r>
            <a:r>
              <a:rPr lang="en-US" altLang="ko-KR" dirty="0" smtClean="0"/>
              <a:t>=</a:t>
            </a:r>
            <a:r>
              <a:rPr lang="ko-KR" altLang="en-US" dirty="0" smtClean="0"/>
              <a:t> 실무적 역량↓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PL</a:t>
            </a:r>
            <a:r>
              <a:rPr lang="ko-KR" altLang="en-US" dirty="0" smtClean="0"/>
              <a:t>과 실무자 간 실무 역량 역전 현상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기술적 </a:t>
            </a:r>
            <a:r>
              <a:rPr lang="ko-KR" altLang="en-US" dirty="0" err="1" smtClean="0"/>
              <a:t>리더쉽</a:t>
            </a:r>
            <a:r>
              <a:rPr lang="ko-KR" altLang="en-US" dirty="0" smtClean="0"/>
              <a:t> 부족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PL</a:t>
            </a:r>
            <a:r>
              <a:rPr lang="ko-KR" altLang="en-US" dirty="0" smtClean="0"/>
              <a:t>이 주어진 프로젝트의 핵심 기술 및 난이도를 제대로 파악하지 못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PL</a:t>
            </a:r>
            <a:r>
              <a:rPr lang="ko-KR" altLang="en-US" dirty="0" smtClean="0"/>
              <a:t>이 실무자들의 역량과 기여도를 제대로 파악하지 못함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성과 평가에 지대한 영향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기술적 역량 확보 노력에 부정적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역량 향상 소모임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 도입에 미흡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F57-D021-448C-924C-4625DFFABA0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/>
            <a:r>
              <a:rPr lang="ko-KR" altLang="en-US" dirty="0" smtClean="0"/>
              <a:t>뛰어난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기술 역량을 확보하기 어려운 이유는 회사의 제도적인 문제 때문임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2849824"/>
            <a:ext cx="25202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회사에 대한 개인의 기여도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5816" y="284053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94637" y="2849824"/>
            <a:ext cx="163740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프로젝트의 가치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20072" y="2849824"/>
            <a:ext cx="1637403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기술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업무 역량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64289" y="2849824"/>
            <a:ext cx="936104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>
                    <a:lumMod val="65000"/>
                  </a:schemeClr>
                </a:solidFill>
              </a:rPr>
              <a:t>성실도</a:t>
            </a:r>
            <a:endParaRPr lang="ko-KR" altLang="en-US" sz="14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9872" y="326523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비 개인적 요소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44208" y="326523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개인적 요소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00802" y="284053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43355" y="284053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35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제도적 문제점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부정적 피드백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이상적인 시스템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현행 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F57-D021-448C-924C-4625DFFABA0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제도적 문제점으로 인하여 우수한 인재들은 빠져 나가고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 전문 인력만 충원됨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3528" y="2132856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상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2564904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중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996952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하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854507" y="2132856"/>
            <a:ext cx="0" cy="122413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49931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인재 채용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646595" y="2132856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상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46595" y="2564904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중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12" idx="3"/>
            <a:endCxn id="20" idx="1"/>
          </p:cNvCxnSpPr>
          <p:nvPr/>
        </p:nvCxnSpPr>
        <p:spPr>
          <a:xfrm>
            <a:off x="1115616" y="2312876"/>
            <a:ext cx="15309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3"/>
            <a:endCxn id="21" idx="1"/>
          </p:cNvCxnSpPr>
          <p:nvPr/>
        </p:nvCxnSpPr>
        <p:spPr>
          <a:xfrm>
            <a:off x="1115616" y="2744924"/>
            <a:ext cx="15309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302779" y="2132856"/>
            <a:ext cx="0" cy="122413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07904" y="149931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성과 평가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시스템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6947250" y="2132856"/>
            <a:ext cx="0" cy="122413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10136" y="1499312"/>
            <a:ext cx="187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역량 </a:t>
            </a:r>
            <a:r>
              <a:rPr lang="ko-KR" altLang="en-US" dirty="0" err="1" smtClean="0"/>
              <a:t>재검증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역량 향상 노력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220072" y="2132856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상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20" idx="3"/>
            <a:endCxn id="34" idx="1"/>
          </p:cNvCxnSpPr>
          <p:nvPr/>
        </p:nvCxnSpPr>
        <p:spPr>
          <a:xfrm>
            <a:off x="3438683" y="2312876"/>
            <a:ext cx="17813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4" idx="3"/>
          </p:cNvCxnSpPr>
          <p:nvPr/>
        </p:nvCxnSpPr>
        <p:spPr>
          <a:xfrm>
            <a:off x="1115616" y="3176972"/>
            <a:ext cx="1224136" cy="252028"/>
          </a:xfrm>
          <a:prstGeom prst="bentConnector3">
            <a:avLst>
              <a:gd name="adj1" fmla="val 9979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42" idx="3"/>
          </p:cNvCxnSpPr>
          <p:nvPr/>
        </p:nvCxnSpPr>
        <p:spPr>
          <a:xfrm>
            <a:off x="3438683" y="3176972"/>
            <a:ext cx="1421349" cy="252028"/>
          </a:xfrm>
          <a:prstGeom prst="bentConnector3">
            <a:avLst>
              <a:gd name="adj1" fmla="val 1002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646595" y="2996952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중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220072" y="2564904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중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21" idx="3"/>
            <a:endCxn id="46" idx="1"/>
          </p:cNvCxnSpPr>
          <p:nvPr/>
        </p:nvCxnSpPr>
        <p:spPr>
          <a:xfrm>
            <a:off x="3438683" y="2744924"/>
            <a:ext cx="17813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812360" y="2132856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상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12360" y="2564904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상</a:t>
            </a:r>
          </a:p>
        </p:txBody>
      </p:sp>
      <p:cxnSp>
        <p:nvCxnSpPr>
          <p:cNvPr id="54" name="직선 화살표 연결선 53"/>
          <p:cNvCxnSpPr>
            <a:stCxn id="46" idx="3"/>
            <a:endCxn id="53" idx="1"/>
          </p:cNvCxnSpPr>
          <p:nvPr/>
        </p:nvCxnSpPr>
        <p:spPr>
          <a:xfrm>
            <a:off x="6012160" y="2744924"/>
            <a:ext cx="1800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4" idx="3"/>
            <a:endCxn id="52" idx="1"/>
          </p:cNvCxnSpPr>
          <p:nvPr/>
        </p:nvCxnSpPr>
        <p:spPr>
          <a:xfrm>
            <a:off x="6012160" y="2312876"/>
            <a:ext cx="1800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23528" y="4653136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상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23528" y="5085184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중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23528" y="5517232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하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854507" y="4653136"/>
            <a:ext cx="0" cy="122413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59632" y="401959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인재 채용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646595" y="4653136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상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46595" y="5085184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중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67" idx="3"/>
            <a:endCxn id="72" idx="1"/>
          </p:cNvCxnSpPr>
          <p:nvPr/>
        </p:nvCxnSpPr>
        <p:spPr>
          <a:xfrm>
            <a:off x="1115616" y="4833156"/>
            <a:ext cx="15309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8" idx="3"/>
            <a:endCxn id="73" idx="1"/>
          </p:cNvCxnSpPr>
          <p:nvPr/>
        </p:nvCxnSpPr>
        <p:spPr>
          <a:xfrm>
            <a:off x="1115616" y="5265204"/>
            <a:ext cx="15309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302779" y="4653136"/>
            <a:ext cx="0" cy="122413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707904" y="401959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성과 평가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236961" y="4019592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역량 </a:t>
            </a:r>
            <a:r>
              <a:rPr lang="ko-KR" altLang="en-US" dirty="0" err="1" smtClean="0"/>
              <a:t>재검증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)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2646595" y="5517232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하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220072" y="5085184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중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73" idx="3"/>
            <a:endCxn id="85" idx="1"/>
          </p:cNvCxnSpPr>
          <p:nvPr/>
        </p:nvCxnSpPr>
        <p:spPr>
          <a:xfrm>
            <a:off x="3438683" y="5265204"/>
            <a:ext cx="17813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7812360" y="5085184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중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5" idx="3"/>
            <a:endCxn id="88" idx="1"/>
          </p:cNvCxnSpPr>
          <p:nvPr/>
        </p:nvCxnSpPr>
        <p:spPr>
          <a:xfrm>
            <a:off x="6012160" y="5265204"/>
            <a:ext cx="1800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69" idx="3"/>
            <a:endCxn id="84" idx="1"/>
          </p:cNvCxnSpPr>
          <p:nvPr/>
        </p:nvCxnSpPr>
        <p:spPr>
          <a:xfrm>
            <a:off x="1115616" y="5697252"/>
            <a:ext cx="15309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5220072" y="5517232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하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/>
          <p:cNvCxnSpPr>
            <a:stCxn id="84" idx="3"/>
            <a:endCxn id="95" idx="1"/>
          </p:cNvCxnSpPr>
          <p:nvPr/>
        </p:nvCxnSpPr>
        <p:spPr>
          <a:xfrm>
            <a:off x="3438683" y="5697252"/>
            <a:ext cx="17813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>
            <a:off x="3438682" y="4828778"/>
            <a:ext cx="1421349" cy="1048494"/>
          </a:xfrm>
          <a:prstGeom prst="bentConnector3">
            <a:avLst>
              <a:gd name="adj1" fmla="val 1002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7812360" y="5517232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하</a:t>
            </a:r>
          </a:p>
        </p:txBody>
      </p:sp>
      <p:cxnSp>
        <p:nvCxnSpPr>
          <p:cNvPr id="104" name="직선 화살표 연결선 103"/>
          <p:cNvCxnSpPr>
            <a:stCxn id="95" idx="3"/>
            <a:endCxn id="103" idx="1"/>
          </p:cNvCxnSpPr>
          <p:nvPr/>
        </p:nvCxnSpPr>
        <p:spPr>
          <a:xfrm>
            <a:off x="6012160" y="5697252"/>
            <a:ext cx="1800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5212165" y="4653136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중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812360" y="5949280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하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12" name="직선 화살표 연결선 111"/>
          <p:cNvCxnSpPr>
            <a:stCxn id="109" idx="3"/>
            <a:endCxn id="110" idx="1"/>
          </p:cNvCxnSpPr>
          <p:nvPr/>
        </p:nvCxnSpPr>
        <p:spPr>
          <a:xfrm>
            <a:off x="6004253" y="4833156"/>
            <a:ext cx="1808107" cy="1296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604448" y="594928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7812360" y="4630824"/>
            <a:ext cx="79208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하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121" idx="3"/>
            <a:endCxn id="115" idx="1"/>
          </p:cNvCxnSpPr>
          <p:nvPr/>
        </p:nvCxnSpPr>
        <p:spPr>
          <a:xfrm>
            <a:off x="7380312" y="4802509"/>
            <a:ext cx="432048" cy="83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272316" y="46178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비전공</a:t>
            </a:r>
            <a:r>
              <a:rPr lang="ko-KR" altLang="en-US"/>
              <a:t>자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3705" y="6176337"/>
            <a:ext cx="7493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잦은 업무 변경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Javascript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C++  Java 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임베디드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C ……) </a:t>
            </a:r>
            <a:r>
              <a:rPr lang="ko-KR" altLang="en-US" sz="1200" dirty="0" smtClean="0"/>
              <a:t>으로 인하여 인력의 전문성도 꾸준히 감소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1860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85790" y="1772816"/>
            <a:ext cx="3350705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조직 구성 문제와 그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팀 조직 체계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관리자급 이상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인원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 전문적인 의사 결정과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전문성 있는 연구원들의 의견이 반영되지 않음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팀 내 소프트웨어 </a:t>
            </a:r>
            <a:r>
              <a:rPr lang="ko-KR" altLang="en-US" dirty="0" err="1" smtClean="0"/>
              <a:t>아키텍트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4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 설계 및 프로그래밍 담당자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UML </a:t>
            </a:r>
            <a:r>
              <a:rPr lang="ko-KR" altLang="en-US" dirty="0" smtClean="0"/>
              <a:t>다이어그램 작성자 없음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객체지향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디자인 패턴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이해 부재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프로그래밍 경험이 없거나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SW(C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위주의 구현 경험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비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전공 인력 중심의 팀 운영으로 인한 문제점</a:t>
            </a:r>
            <a:endParaRPr lang="ko-KR" altLang="ko-KR" dirty="0"/>
          </a:p>
          <a:p>
            <a:pPr lvl="1"/>
            <a:r>
              <a:rPr lang="ko-KR" altLang="en-US" dirty="0" smtClean="0"/>
              <a:t>현상 파악 미비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소프트웨어 </a:t>
            </a:r>
            <a:r>
              <a:rPr lang="ko-KR" altLang="ko-KR" dirty="0"/>
              <a:t>엔지니어</a:t>
            </a:r>
            <a:r>
              <a:rPr lang="en-US" altLang="ko-KR" dirty="0"/>
              <a:t> </a:t>
            </a:r>
            <a:r>
              <a:rPr lang="en-US" altLang="ko-KR" dirty="0" smtClean="0"/>
              <a:t>22</a:t>
            </a:r>
            <a:r>
              <a:rPr lang="ko-KR" altLang="ko-KR" dirty="0" smtClean="0"/>
              <a:t>명으로 </a:t>
            </a:r>
            <a:r>
              <a:rPr lang="ko-KR" altLang="ko-KR" dirty="0"/>
              <a:t>보고 </a:t>
            </a:r>
            <a:r>
              <a:rPr lang="en-US" altLang="ko-KR" dirty="0">
                <a:sym typeface="Wingdings"/>
              </a:rPr>
              <a:t></a:t>
            </a:r>
            <a:r>
              <a:rPr lang="en-US" altLang="ko-KR" dirty="0"/>
              <a:t> </a:t>
            </a:r>
            <a:r>
              <a:rPr lang="ko-KR" altLang="ko-KR" dirty="0"/>
              <a:t>실제</a:t>
            </a:r>
            <a:r>
              <a:rPr lang="en-US" altLang="ko-KR" dirty="0"/>
              <a:t> 10</a:t>
            </a:r>
            <a:r>
              <a:rPr lang="ko-KR" altLang="ko-KR" dirty="0"/>
              <a:t>명 </a:t>
            </a:r>
            <a:r>
              <a:rPr lang="ko-KR" altLang="ko-KR" dirty="0" smtClean="0"/>
              <a:t>내외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왜곡된 역량 평가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잘못된 보고 및 대응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설계 부재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전문적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설계 인원 부재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 검증 부재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 개념 부족</a:t>
            </a:r>
            <a:endParaRPr lang="ko-KR" altLang="ko-KR" dirty="0"/>
          </a:p>
          <a:p>
            <a:pPr lvl="1"/>
            <a:r>
              <a:rPr lang="ko-KR" altLang="ko-KR" dirty="0"/>
              <a:t>소프트웨어 개발 프로세스 </a:t>
            </a:r>
            <a:r>
              <a:rPr lang="ko-KR" altLang="en-US" dirty="0" smtClean="0"/>
              <a:t>부</a:t>
            </a:r>
            <a:r>
              <a:rPr lang="ko-KR" altLang="en-US" dirty="0"/>
              <a:t>재</a:t>
            </a:r>
            <a:r>
              <a:rPr lang="ko-KR" altLang="ko-KR" dirty="0" smtClean="0"/>
              <a:t> </a:t>
            </a:r>
            <a:r>
              <a:rPr lang="en-US" altLang="ko-KR" dirty="0">
                <a:sym typeface="Wingdings"/>
              </a:rPr>
              <a:t></a:t>
            </a:r>
            <a:r>
              <a:rPr lang="en-US" altLang="ko-KR" dirty="0"/>
              <a:t> </a:t>
            </a:r>
            <a:r>
              <a:rPr lang="ko-KR" altLang="ko-KR" dirty="0"/>
              <a:t>애자일 스킬 셋</a:t>
            </a:r>
            <a:r>
              <a:rPr lang="en-US" altLang="ko-KR" dirty="0"/>
              <a:t>(</a:t>
            </a:r>
            <a:r>
              <a:rPr lang="ko-KR" altLang="ko-KR" dirty="0"/>
              <a:t>객체지향</a:t>
            </a:r>
            <a:r>
              <a:rPr lang="en-US" altLang="ko-KR" dirty="0"/>
              <a:t>, UML, </a:t>
            </a:r>
            <a:r>
              <a:rPr lang="ko-KR" altLang="ko-KR" dirty="0"/>
              <a:t>디자인 패턴</a:t>
            </a:r>
            <a:r>
              <a:rPr lang="en-US" altLang="ko-KR" dirty="0"/>
              <a:t>, </a:t>
            </a:r>
            <a:r>
              <a:rPr lang="ko-KR" altLang="ko-KR" dirty="0" err="1"/>
              <a:t>리팩토링</a:t>
            </a:r>
            <a:r>
              <a:rPr lang="en-US" altLang="ko-KR" dirty="0"/>
              <a:t>, Unit Test)</a:t>
            </a:r>
            <a:r>
              <a:rPr lang="ko-KR" altLang="ko-KR" dirty="0"/>
              <a:t>에 대한 이해 부족</a:t>
            </a:r>
          </a:p>
          <a:p>
            <a:pPr lvl="1"/>
            <a:r>
              <a:rPr lang="ko-KR" altLang="en-US" dirty="0" smtClean="0"/>
              <a:t>비 전문적 업무 할당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벡엔드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프론트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/ DB </a:t>
            </a:r>
            <a:r>
              <a:rPr lang="ko-KR" altLang="en-US" dirty="0" smtClean="0"/>
              <a:t>등 전문 영역을 충분한 시간 동안 다루지 못함</a:t>
            </a:r>
            <a:r>
              <a:rPr lang="en-US" altLang="ko-KR" dirty="0" smtClean="0"/>
              <a:t>. OJE</a:t>
            </a:r>
            <a:r>
              <a:rPr lang="ko-KR" altLang="en-US" dirty="0" smtClean="0"/>
              <a:t>가 이루어지지 않음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교육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자기 개발에 대한 무관심</a:t>
            </a:r>
            <a:endParaRPr lang="en-US" altLang="ko-KR" dirty="0" smtClean="0"/>
          </a:p>
          <a:p>
            <a:pPr lvl="1"/>
            <a:endParaRPr lang="ko-KR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F57-D021-448C-924C-4625DFFABA0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ko-KR" altLang="en-US" dirty="0" smtClean="0"/>
              <a:t>비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인력 중심으로 의사 결정이 이루어지고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그로 인해 부실해지는 소프트웨어 품질을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인력들이 떠 받치는 구조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261852" y="3861048"/>
            <a:ext cx="830425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36294" y="3861048"/>
            <a:ext cx="830425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06071" y="3861048"/>
            <a:ext cx="830425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73402" y="1916832"/>
            <a:ext cx="83042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73402" y="2497359"/>
            <a:ext cx="83042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178067" y="3212976"/>
            <a:ext cx="83042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03627" y="3212976"/>
            <a:ext cx="83042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147844" y="3212976"/>
            <a:ext cx="83042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직선 연결선 40"/>
          <p:cNvCxnSpPr>
            <a:stCxn id="35" idx="2"/>
            <a:endCxn id="37" idx="0"/>
          </p:cNvCxnSpPr>
          <p:nvPr/>
        </p:nvCxnSpPr>
        <p:spPr>
          <a:xfrm>
            <a:off x="7588615" y="2276872"/>
            <a:ext cx="0" cy="22048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9" idx="0"/>
            <a:endCxn id="37" idx="2"/>
          </p:cNvCxnSpPr>
          <p:nvPr/>
        </p:nvCxnSpPr>
        <p:spPr>
          <a:xfrm rot="5400000" flipH="1" flipV="1">
            <a:off x="6925939" y="2550301"/>
            <a:ext cx="355577" cy="969775"/>
          </a:xfrm>
          <a:prstGeom prst="bentConnector3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8" idx="0"/>
            <a:endCxn id="37" idx="2"/>
          </p:cNvCxnSpPr>
          <p:nvPr/>
        </p:nvCxnSpPr>
        <p:spPr>
          <a:xfrm rot="16200000" flipV="1">
            <a:off x="7413160" y="3032855"/>
            <a:ext cx="355577" cy="4665"/>
          </a:xfrm>
          <a:prstGeom prst="bentConnector3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0" idx="0"/>
            <a:endCxn id="37" idx="2"/>
          </p:cNvCxnSpPr>
          <p:nvPr/>
        </p:nvCxnSpPr>
        <p:spPr>
          <a:xfrm rot="16200000" flipV="1">
            <a:off x="7898048" y="2547967"/>
            <a:ext cx="355577" cy="974442"/>
          </a:xfrm>
          <a:prstGeom prst="bentConnector3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85791" y="3284984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PL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685791" y="252349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팀장</a:t>
            </a:r>
            <a:r>
              <a:rPr lang="ko-KR" altLang="en-US" sz="1400"/>
              <a:t>님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685791" y="19690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실장님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7178068" y="3789040"/>
            <a:ext cx="83042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47845" y="3789040"/>
            <a:ext cx="83042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03626" y="3789040"/>
            <a:ext cx="83042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71158" y="1268760"/>
            <a:ext cx="1234914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센터장님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endCxn id="35" idx="0"/>
          </p:cNvCxnSpPr>
          <p:nvPr/>
        </p:nvCxnSpPr>
        <p:spPr>
          <a:xfrm flipH="1">
            <a:off x="7588615" y="1628800"/>
            <a:ext cx="4666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6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이상적인 소프트웨어 조직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소프트웨어 분야별 전문성 확보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소프트웨어에는 전문성이 필요한 세부 분야들이 있음</a:t>
            </a:r>
            <a:r>
              <a:rPr lang="en-US" altLang="ko-KR" dirty="0" smtClean="0"/>
              <a:t>.(DB, 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벡엔드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프론트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도메인 모델링 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현행 프로젝트 조직에서는 프로젝트에 따라 업무가 계속 바뀌기 때문에 전문성 확보가 어려움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최소 </a:t>
            </a:r>
            <a:r>
              <a:rPr lang="en-US" altLang="ko-KR" dirty="0" smtClean="0"/>
              <a:t>3~5</a:t>
            </a:r>
            <a:r>
              <a:rPr lang="ko-KR" altLang="en-US" dirty="0" smtClean="0"/>
              <a:t>년 정도 동일한 업무에 전념함으로써 전문성을 확보할 필요가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한 분야에 전문성을 확보한 후 다른 전문 분야로 옮기면서 </a:t>
            </a:r>
            <a:r>
              <a:rPr lang="en-US" altLang="ko-KR" dirty="0" smtClean="0"/>
              <a:t>3~4</a:t>
            </a:r>
            <a:r>
              <a:rPr lang="ko-KR" altLang="en-US" dirty="0" smtClean="0"/>
              <a:t>개 전문 분야에서 실무를 해야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아키텍트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가 될 수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메트릭스</a:t>
            </a:r>
            <a:r>
              <a:rPr lang="ko-KR" altLang="en-US" dirty="0" smtClean="0"/>
              <a:t> 조직의 성과</a:t>
            </a:r>
            <a:r>
              <a:rPr lang="en-US" altLang="ko-KR" dirty="0" smtClean="0"/>
              <a:t>+</a:t>
            </a:r>
            <a:r>
              <a:rPr lang="ko-KR" altLang="en-US" dirty="0" smtClean="0"/>
              <a:t>역량 평가 제도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현행 역량 평가는 형식적으로만 이루어지고 있으며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서면 평가 방식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진급과 급여 인상에 전혀 영향을 주지 못 함</a:t>
            </a:r>
            <a:r>
              <a:rPr lang="en-US" altLang="ko-KR" dirty="0" smtClean="0"/>
              <a:t>.)</a:t>
            </a:r>
          </a:p>
          <a:p>
            <a:pPr lvl="1"/>
            <a:r>
              <a:rPr lang="ko-KR" altLang="en-US" dirty="0" smtClean="0"/>
              <a:t>개인 평가는 </a:t>
            </a:r>
            <a:r>
              <a:rPr lang="en-US" altLang="ko-KR" dirty="0" smtClean="0"/>
              <a:t>Project Leader</a:t>
            </a:r>
            <a:r>
              <a:rPr lang="ko-KR" altLang="en-US" dirty="0" smtClean="0"/>
              <a:t>의 평가와 </a:t>
            </a:r>
            <a:r>
              <a:rPr lang="en-US" altLang="ko-KR" dirty="0" smtClean="0"/>
              <a:t>Tech Leader</a:t>
            </a:r>
            <a:r>
              <a:rPr lang="ko-KR" altLang="en-US" dirty="0" smtClean="0"/>
              <a:t>의 평가를 종합해야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Tech Leader</a:t>
            </a:r>
            <a:r>
              <a:rPr lang="ko-KR" altLang="en-US" dirty="0" smtClean="0"/>
              <a:t>는 프로젝트에서 맡은 기술 분야에 대한 기술 전문성 및 그 </a:t>
            </a:r>
            <a:r>
              <a:rPr lang="ko-KR" altLang="en-US" dirty="0" err="1" smtClean="0"/>
              <a:t>향상도를</a:t>
            </a:r>
            <a:r>
              <a:rPr lang="ko-KR" altLang="en-US" dirty="0" smtClean="0"/>
              <a:t> 통해 평가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Tech Leader</a:t>
            </a:r>
            <a:r>
              <a:rPr lang="ko-KR" altLang="en-US" dirty="0" smtClean="0"/>
              <a:t>는 프로젝트의 기술적인 부분을 책임지고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개개인의 분야별 전문성 향상을 위해 노력해야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F57-D021-448C-924C-4625DFFABA0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en-US" altLang="ko-KR" dirty="0" smtClean="0"/>
              <a:t>SW </a:t>
            </a:r>
            <a:r>
              <a:rPr lang="ko-KR" altLang="en-US" dirty="0" smtClean="0"/>
              <a:t>인력을 기술 분야별로 분류하고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확립 시 필요 인력을 배치하여 진행한 후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en-US" altLang="ko-KR" dirty="0" smtClean="0"/>
              <a:t>TL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PL</a:t>
            </a:r>
            <a:r>
              <a:rPr lang="ko-KR" altLang="en-US" dirty="0" smtClean="0"/>
              <a:t>로부터 기술</a:t>
            </a:r>
            <a:r>
              <a:rPr lang="en-US" altLang="ko-KR" dirty="0" smtClean="0"/>
              <a:t>/</a:t>
            </a:r>
            <a:r>
              <a:rPr lang="ko-KR" altLang="en-US" dirty="0" smtClean="0"/>
              <a:t>성과 평가를 받는 방식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2812286"/>
            <a:ext cx="1368152" cy="93610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데이터베이스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5736" y="2812286"/>
            <a:ext cx="1368152" cy="93610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서버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벡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엔드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79912" y="2812286"/>
            <a:ext cx="1368152" cy="93610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웹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프론트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4088" y="2812286"/>
            <a:ext cx="1368152" cy="93610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도메인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모델러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48264" y="2812286"/>
            <a:ext cx="1368152" cy="93610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설계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전문가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2812286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Tech Leader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195736" y="2812286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Tech Leader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79912" y="2812286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Tech Leader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364088" y="2812286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Tech Leader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8264" y="2812286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Tech Leader</a:t>
            </a:r>
            <a:endParaRPr lang="ko-KR" altLang="en-US" sz="10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27584" y="3748390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11760" y="3748390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95936" y="3748390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580112" y="3748390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164288" y="3748390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28384" y="4036422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Project1</a:t>
            </a:r>
            <a:endParaRPr lang="ko-KR" altLang="en-US" sz="10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11560" y="4180438"/>
            <a:ext cx="74168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115616" y="3748390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699792" y="3748390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283968" y="3748390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868144" y="3748390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452320" y="3748390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37" idx="1"/>
          </p:cNvCxnSpPr>
          <p:nvPr/>
        </p:nvCxnSpPr>
        <p:spPr>
          <a:xfrm>
            <a:off x="611560" y="4509120"/>
            <a:ext cx="7416824" cy="104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28384" y="4396462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Project2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8460432" y="306896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pic>
        <p:nvPicPr>
          <p:cNvPr id="1026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99" y="2703692"/>
            <a:ext cx="354815" cy="35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99664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360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384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08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432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456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544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68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92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616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640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50100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853" y="2703692"/>
            <a:ext cx="354815" cy="35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03692"/>
            <a:ext cx="354815" cy="35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122" y="2703692"/>
            <a:ext cx="354815" cy="35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703692"/>
            <a:ext cx="354815" cy="35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59704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59704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68" y="4259704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259704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259704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99664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899664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99664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99664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899664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99664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861048"/>
            <a:ext cx="177408" cy="1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685790" y="2348880"/>
            <a:ext cx="3350705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현실적인 대안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96752"/>
            <a:ext cx="5508104" cy="5256584"/>
          </a:xfrm>
        </p:spPr>
        <p:txBody>
          <a:bodyPr/>
          <a:lstStyle/>
          <a:p>
            <a:r>
              <a:rPr lang="ko-KR" altLang="en-US" dirty="0" smtClean="0"/>
              <a:t>신뢰할 수 있는 커뮤니케이션 창구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팀의 의사 결정에 참여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연구원 </a:t>
            </a:r>
            <a:r>
              <a:rPr lang="en-US" altLang="ko-KR" dirty="0" smtClean="0"/>
              <a:t>~ </a:t>
            </a:r>
            <a:r>
              <a:rPr lang="ko-KR" altLang="en-US" dirty="0" smtClean="0"/>
              <a:t>센터장님까지 소통이 가능한 </a:t>
            </a:r>
            <a:r>
              <a:rPr lang="en-US" altLang="ko-KR" dirty="0" smtClean="0"/>
              <a:t>PL</a:t>
            </a:r>
            <a:r>
              <a:rPr lang="ko-KR" altLang="en-US" dirty="0" smtClean="0"/>
              <a:t>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준 팀장 급 인재 배치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</a:t>
            </a:r>
            <a:r>
              <a:rPr lang="ko-KR" altLang="en-US" dirty="0" err="1" smtClean="0"/>
              <a:t>직군들의</a:t>
            </a:r>
            <a:r>
              <a:rPr lang="ko-KR" altLang="en-US" dirty="0" smtClean="0"/>
              <a:t> 입장을 대변할 수 있고 현상을 정확하게 파악할 수 있는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전문가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평가 제도의 개선</a:t>
            </a:r>
            <a:endParaRPr lang="en-US" altLang="ko-KR" dirty="0"/>
          </a:p>
          <a:p>
            <a:pPr lvl="1"/>
            <a:r>
              <a:rPr lang="ko-KR" altLang="en-US" dirty="0" smtClean="0"/>
              <a:t>전문성을 </a:t>
            </a:r>
            <a:r>
              <a:rPr lang="en-US" altLang="ko-KR" dirty="0" smtClean="0"/>
              <a:t>SW </a:t>
            </a:r>
            <a:r>
              <a:rPr lang="ko-KR" altLang="en-US" dirty="0" err="1" smtClean="0"/>
              <a:t>직군들에</a:t>
            </a:r>
            <a:r>
              <a:rPr lang="ko-KR" altLang="en-US" dirty="0" smtClean="0"/>
              <a:t> 대한 투명한 평가 항목 확립</a:t>
            </a:r>
            <a:endParaRPr lang="en-US" altLang="ko-KR" dirty="0"/>
          </a:p>
          <a:p>
            <a:pPr lvl="1"/>
            <a:r>
              <a:rPr lang="ko-KR" altLang="en-US" dirty="0"/>
              <a:t>역량 검증 및 재 검증 시스템 확립</a:t>
            </a:r>
            <a:endParaRPr lang="en-US" altLang="ko-KR" dirty="0"/>
          </a:p>
          <a:p>
            <a:pPr lvl="1"/>
            <a:r>
              <a:rPr lang="en-US" altLang="ko-KR" dirty="0" smtClean="0"/>
              <a:t>PL/</a:t>
            </a:r>
            <a:r>
              <a:rPr lang="ko-KR" altLang="en-US" dirty="0" smtClean="0"/>
              <a:t>팀장 중심 평가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동료 </a:t>
            </a:r>
            <a:r>
              <a:rPr lang="ko-KR" altLang="en-US" dirty="0"/>
              <a:t>평가</a:t>
            </a:r>
            <a:r>
              <a:rPr lang="en-US" altLang="ko-KR" dirty="0"/>
              <a:t>, </a:t>
            </a:r>
            <a:r>
              <a:rPr lang="ko-KR" altLang="en-US" dirty="0" smtClean="0"/>
              <a:t>기술 전문가</a:t>
            </a:r>
            <a:r>
              <a:rPr lang="en-US" altLang="ko-KR" dirty="0" smtClean="0"/>
              <a:t> </a:t>
            </a:r>
            <a:r>
              <a:rPr lang="ko-KR" altLang="en-US" dirty="0"/>
              <a:t>평가 등 다면 평가 실시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메트릭스</a:t>
            </a:r>
            <a:r>
              <a:rPr lang="ko-KR" altLang="en-US" dirty="0"/>
              <a:t> </a:t>
            </a:r>
            <a:r>
              <a:rPr lang="ko-KR" altLang="en-US" dirty="0" smtClean="0"/>
              <a:t>조직화 진행</a:t>
            </a:r>
            <a:endParaRPr lang="en-US" altLang="ko-KR" dirty="0"/>
          </a:p>
          <a:p>
            <a:pPr lvl="1"/>
            <a:r>
              <a:rPr lang="ko-KR" altLang="en-US" dirty="0" smtClean="0"/>
              <a:t>기술 </a:t>
            </a:r>
            <a:r>
              <a:rPr lang="ko-KR" altLang="en-US" dirty="0"/>
              <a:t>리더</a:t>
            </a:r>
            <a:r>
              <a:rPr lang="en-US" altLang="ko-KR" dirty="0"/>
              <a:t>(Technical Leader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인력 배치 및 평가에 관여</a:t>
            </a:r>
            <a:endParaRPr lang="en-US" altLang="ko-KR" dirty="0"/>
          </a:p>
          <a:p>
            <a:pPr lvl="1"/>
            <a:r>
              <a:rPr lang="en-US" altLang="ko-KR" dirty="0" smtClean="0"/>
              <a:t>SW </a:t>
            </a:r>
            <a:r>
              <a:rPr lang="ko-KR" altLang="en-US" dirty="0" smtClean="0"/>
              <a:t>인력이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년 이상 동일 기술 분야에서 일 함으로써 전문성이 확보될 수 있도록 보장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3~5</a:t>
            </a:r>
            <a:r>
              <a:rPr lang="ko-KR" altLang="en-US" dirty="0" smtClean="0"/>
              <a:t>년 단위로 기술 분야를 바꾸어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개 이상의 전문 분야 지식을 확보한 후 </a:t>
            </a:r>
            <a:r>
              <a:rPr lang="en-US" altLang="ko-KR" dirty="0" smtClean="0"/>
              <a:t>TL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PL</a:t>
            </a:r>
            <a:r>
              <a:rPr lang="ko-KR" altLang="en-US" dirty="0" smtClean="0"/>
              <a:t>이 될 수 있도록 육성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F57-D021-448C-924C-4625DFFABA0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ko-KR" altLang="en-US" dirty="0" smtClean="0"/>
              <a:t>전문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인력이 팀의 의사결정에 참여하고</a:t>
            </a:r>
            <a:r>
              <a:rPr lang="en-US" altLang="ko-KR" dirty="0" smtClean="0"/>
              <a:t>, (</a:t>
            </a:r>
            <a:r>
              <a:rPr lang="ko-KR" altLang="en-US" dirty="0" smtClean="0"/>
              <a:t>비 전문적인 결정이 있을 경우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문제점을 정확하게 보고 할 수 있는 조직 구조가 필요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61852" y="4509120"/>
            <a:ext cx="830425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36294" y="4509120"/>
            <a:ext cx="830425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06071" y="4509120"/>
            <a:ext cx="830425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73402" y="2504695"/>
            <a:ext cx="83042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73402" y="3085222"/>
            <a:ext cx="83042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78067" y="3800839"/>
            <a:ext cx="83042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03627" y="3800839"/>
            <a:ext cx="83042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47844" y="3403750"/>
            <a:ext cx="830425" cy="36004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9" idx="2"/>
            <a:endCxn id="10" idx="0"/>
          </p:cNvCxnSpPr>
          <p:nvPr/>
        </p:nvCxnSpPr>
        <p:spPr>
          <a:xfrm>
            <a:off x="7588615" y="2864735"/>
            <a:ext cx="0" cy="22048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2" idx="0"/>
            <a:endCxn id="10" idx="2"/>
          </p:cNvCxnSpPr>
          <p:nvPr/>
        </p:nvCxnSpPr>
        <p:spPr>
          <a:xfrm rot="5400000" flipH="1" flipV="1">
            <a:off x="6925939" y="3138164"/>
            <a:ext cx="355577" cy="969775"/>
          </a:xfrm>
          <a:prstGeom prst="bentConnector3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1" idx="0"/>
            <a:endCxn id="10" idx="2"/>
          </p:cNvCxnSpPr>
          <p:nvPr/>
        </p:nvCxnSpPr>
        <p:spPr>
          <a:xfrm rot="16200000" flipV="1">
            <a:off x="7413160" y="3620718"/>
            <a:ext cx="355577" cy="4665"/>
          </a:xfrm>
          <a:prstGeom prst="bentConnector3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85791" y="3872847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PL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685791" y="31113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팀장</a:t>
            </a:r>
            <a:r>
              <a:rPr lang="ko-KR" altLang="en-US" sz="1400"/>
              <a:t>님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85791" y="255695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실장님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7178068" y="4437112"/>
            <a:ext cx="83042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7845" y="4437112"/>
            <a:ext cx="83042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03626" y="4437112"/>
            <a:ext cx="83042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71158" y="1844824"/>
            <a:ext cx="1234914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센터장님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endCxn id="9" idx="0"/>
          </p:cNvCxnSpPr>
          <p:nvPr/>
        </p:nvCxnSpPr>
        <p:spPr>
          <a:xfrm flipH="1">
            <a:off x="7588615" y="2204864"/>
            <a:ext cx="4666" cy="29983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8" idx="3"/>
            <a:endCxn id="13" idx="0"/>
          </p:cNvCxnSpPr>
          <p:nvPr/>
        </p:nvCxnSpPr>
        <p:spPr>
          <a:xfrm>
            <a:off x="8206072" y="2024844"/>
            <a:ext cx="356985" cy="137890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2" idx="0"/>
            <a:endCxn id="13" idx="2"/>
          </p:cNvCxnSpPr>
          <p:nvPr/>
        </p:nvCxnSpPr>
        <p:spPr>
          <a:xfrm rot="16200000" flipV="1">
            <a:off x="8226397" y="4100450"/>
            <a:ext cx="673322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1" idx="0"/>
            <a:endCxn id="13" idx="2"/>
          </p:cNvCxnSpPr>
          <p:nvPr/>
        </p:nvCxnSpPr>
        <p:spPr>
          <a:xfrm rot="5400000" flipH="1" flipV="1">
            <a:off x="7741508" y="3615563"/>
            <a:ext cx="673322" cy="969776"/>
          </a:xfrm>
          <a:prstGeom prst="bentConnector3">
            <a:avLst>
              <a:gd name="adj1" fmla="val 1258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23" idx="0"/>
            <a:endCxn id="13" idx="2"/>
          </p:cNvCxnSpPr>
          <p:nvPr/>
        </p:nvCxnSpPr>
        <p:spPr>
          <a:xfrm rot="5400000" flipH="1" flipV="1">
            <a:off x="7254287" y="3128342"/>
            <a:ext cx="673322" cy="1944218"/>
          </a:xfrm>
          <a:prstGeom prst="bentConnector3">
            <a:avLst>
              <a:gd name="adj1" fmla="val 1258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26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소프트웨어 기술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F57-D021-448C-924C-4625DFFABA0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넥스트리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Nextree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www.slideshare.net/sunnykwak90/ss-33435859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268760"/>
            <a:ext cx="8820472" cy="500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28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4416</TotalTime>
  <Words>1312</Words>
  <Application>Microsoft Office PowerPoint</Application>
  <PresentationFormat>화면 슬라이드 쇼(4:3)</PresentationFormat>
  <Paragraphs>271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소프트웨어 직군 간담회</vt:lpstr>
      <vt:lpstr>배경</vt:lpstr>
      <vt:lpstr>현실에 대한 인식</vt:lpstr>
      <vt:lpstr>제도적 문제점</vt:lpstr>
      <vt:lpstr>제도적 문제점 : 부정적 피드백</vt:lpstr>
      <vt:lpstr>현재 조직 구성 문제와 그 결과</vt:lpstr>
      <vt:lpstr>이상적인 소프트웨어 조직 구조</vt:lpstr>
      <vt:lpstr>현실적인 대안</vt:lpstr>
      <vt:lpstr>참고 : 소프트웨어 기술 요소</vt:lpstr>
      <vt:lpstr>소프트웨어 기술</vt:lpstr>
    </vt:vector>
  </TitlesOfParts>
  <Company>LSIS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LSY</dc:creator>
  <cp:lastModifiedBy>USER</cp:lastModifiedBy>
  <cp:revision>1254</cp:revision>
  <dcterms:created xsi:type="dcterms:W3CDTF">2016-05-04T09:34:41Z</dcterms:created>
  <dcterms:modified xsi:type="dcterms:W3CDTF">2017-08-11T02:09:34Z</dcterms:modified>
</cp:coreProperties>
</file>