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31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8" r:id="rId40"/>
    <p:sldId id="299" r:id="rId41"/>
    <p:sldId id="300" r:id="rId42"/>
    <p:sldId id="295" r:id="rId43"/>
    <p:sldId id="296" r:id="rId44"/>
    <p:sldId id="297" r:id="rId45"/>
    <p:sldId id="301" r:id="rId46"/>
    <p:sldId id="302" r:id="rId47"/>
    <p:sldId id="303" r:id="rId48"/>
    <p:sldId id="294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DB6049-1B3F-488E-A21C-C7D235CF4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000" b="0" i="0" dirty="0">
                <a:effectLst/>
                <a:latin typeface="Arial" panose="020B0604020202020204" pitchFamily="34" charset="0"/>
              </a:rPr>
              <a:t>Υλοποίηση μοντέλων Βαθιάς Μάθησης και τεχνικών Μεταφοράς Γνώσης σε ιατρικές εικόνες</a:t>
            </a:r>
            <a:endParaRPr lang="en-US" sz="6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C6B73EA-F80B-4E75-BAD7-D4149CFD3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>
                <a:latin typeface="Arial Narrow" panose="020B0606020202030204" pitchFamily="34" charset="0"/>
              </a:rPr>
              <a:t>ΟΡΦΑΝΟΥΔΚΗς</a:t>
            </a:r>
            <a:r>
              <a:rPr lang="el-GR" dirty="0">
                <a:latin typeface="Arial Narrow" panose="020B0606020202030204" pitchFamily="34" charset="0"/>
              </a:rPr>
              <a:t> </a:t>
            </a:r>
            <a:r>
              <a:rPr lang="el-GR" dirty="0" err="1">
                <a:latin typeface="Arial Narrow" panose="020B0606020202030204" pitchFamily="34" charset="0"/>
              </a:rPr>
              <a:t>ΦΙΛΙΠΠΟς</a:t>
            </a:r>
            <a:r>
              <a:rPr lang="el-GR" dirty="0">
                <a:latin typeface="Arial Narrow" panose="020B0606020202030204" pitchFamily="34" charset="0"/>
              </a:rPr>
              <a:t> ΣΚΟΒΕΛΕΦ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D1C4E4-7416-4E8B-ACCD-B43554B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Μεταφορά Γνώσης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F0FDAA-AC6A-45FA-AF4F-E02B40ED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Η τεχνική κατά την οποία εκπαιδεύονται μοντέλα με ένα σετ δεδομένων και ύστερα αυτά τα εκπαιδευμένα μοντέλα αξιοποιούνται σε διαφορετικά αλλά παρεμφερή δεδομένα.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err="1"/>
              <a:t>Προεκπαιδευμένο</a:t>
            </a:r>
            <a:r>
              <a:rPr lang="el-GR" dirty="0"/>
              <a:t> Μοντέλο με το </a:t>
            </a:r>
            <a:r>
              <a:rPr lang="en-US" dirty="0"/>
              <a:t>Domain </a:t>
            </a:r>
            <a:r>
              <a:rPr lang="el-GR" dirty="0"/>
              <a:t>του </a:t>
            </a:r>
            <a:r>
              <a:rPr lang="en-US" dirty="0"/>
              <a:t>Source </a:t>
            </a:r>
            <a:r>
              <a:rPr lang="el-GR" dirty="0"/>
              <a:t>, μεταφορά γνώσης για επίτευξη του</a:t>
            </a:r>
            <a:r>
              <a:rPr lang="en-US" dirty="0"/>
              <a:t> task </a:t>
            </a:r>
            <a:r>
              <a:rPr lang="el-GR" dirty="0"/>
              <a:t>του </a:t>
            </a:r>
            <a:r>
              <a:rPr lang="en-US" dirty="0"/>
              <a:t>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Αντικατάσταση Τελικού Στρώματος</a:t>
            </a:r>
            <a:r>
              <a:rPr lang="en-US" dirty="0"/>
              <a:t>, </a:t>
            </a:r>
            <a:r>
              <a:rPr lang="el-GR" dirty="0"/>
              <a:t>Αντικατάσταση Στρωμάτων</a:t>
            </a:r>
            <a:r>
              <a:rPr lang="en-US" dirty="0"/>
              <a:t>, </a:t>
            </a:r>
            <a:r>
              <a:rPr lang="el-GR" dirty="0"/>
              <a:t>"Πάγωμα" Στρωμάτων ("</a:t>
            </a:r>
            <a:r>
              <a:rPr lang="en-US" dirty="0"/>
              <a:t>Freezing" Layers), </a:t>
            </a:r>
            <a:r>
              <a:rPr lang="el-GR" dirty="0"/>
              <a:t>Ρύθμιση Στρωμάτων-Επανεκπαίδευση (</a:t>
            </a:r>
            <a:r>
              <a:rPr lang="en-US" dirty="0"/>
              <a:t>Fine Tuning)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Ιδανική περίπτωση να έχουμε όλα τα στρώματα με τη δυνατότητα για εκπαίδευση, όμως απαιτεί υπολογιστικούς πόρους. </a:t>
            </a:r>
            <a:r>
              <a:rPr lang="en-US" dirty="0"/>
              <a:t>Trade-off </a:t>
            </a:r>
            <a:r>
              <a:rPr lang="el-GR" dirty="0"/>
              <a:t>επίδοσης-πόρων.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91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79A0BA-3275-4D3D-B8B5-E70013E2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Βελτιστοποίηση Σμήνους Σωματιδίων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3D5B06-A73B-4A5E-BEBD-A65E803C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Αλγόριθμος βελτιστοποίησης</a:t>
            </a:r>
            <a:r>
              <a:rPr lang="en-US" dirty="0"/>
              <a:t>,</a:t>
            </a:r>
            <a:r>
              <a:rPr lang="el-GR" dirty="0"/>
              <a:t> με στόχο να βρει τις κατάλληλες τιμές των δοθέντων μεταβλητών - στην συγκεκριμένη περίπτωση είναι </a:t>
            </a:r>
            <a:r>
              <a:rPr lang="el-GR" dirty="0" err="1"/>
              <a:t>υπερπαράμετροι</a:t>
            </a:r>
            <a:r>
              <a:rPr lang="el-GR" dirty="0"/>
              <a:t> - για τις οποίες επιτυγχάνεται η βέλτιστη απόδοση, δηλαδή μέγιστη ή ελάχιστη -όταν η μετρική είναι η απώλεια- τιμή μιας συνάρτησης εφαρμογής (</a:t>
            </a:r>
            <a:r>
              <a:rPr lang="el-GR" dirty="0" err="1"/>
              <a:t>fitness</a:t>
            </a:r>
            <a:r>
              <a:rPr lang="el-G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Αριθμός Σωματιδίων, </a:t>
            </a:r>
            <a:r>
              <a:rPr lang="en-US" dirty="0" err="1"/>
              <a:t>Pbest</a:t>
            </a:r>
            <a:r>
              <a:rPr lang="en-US" dirty="0"/>
              <a:t>, </a:t>
            </a:r>
            <a:r>
              <a:rPr lang="en-US" dirty="0" err="1"/>
              <a:t>Gbest</a:t>
            </a:r>
            <a:r>
              <a:rPr lang="en-US" dirty="0"/>
              <a:t>,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Εξισώσεις </a:t>
            </a:r>
            <a:r>
              <a:rPr lang="en-US" dirty="0"/>
              <a:t>: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17D3B84-6B52-42EF-A299-6FD8549B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13" y="3857414"/>
            <a:ext cx="2408349" cy="43594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5589E66-7D86-4651-B5E1-07D7F425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87" y="4543492"/>
            <a:ext cx="7326705" cy="43594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0282146-6B4F-4DFB-9EFA-9E239C05D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13" y="5264464"/>
            <a:ext cx="2543014" cy="4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5A250C-5A3B-4BFA-A87B-2436144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Μετρικές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C60D05-EB19-4D7E-A8C9-4761B882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Ακρίβεια (</a:t>
            </a:r>
            <a:r>
              <a:rPr lang="en-US" dirty="0"/>
              <a:t>Accuracy) : </a:t>
            </a:r>
            <a:r>
              <a:rPr lang="el-GR" dirty="0"/>
              <a:t>Ποσοστό επιτυχημένης πρόβλεψης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Ευστοχία (</a:t>
            </a:r>
            <a:r>
              <a:rPr lang="el-GR" dirty="0" err="1"/>
              <a:t>Presicion</a:t>
            </a:r>
            <a:r>
              <a:rPr lang="el-GR" dirty="0"/>
              <a:t>) Χ% : Όσες φορές η κλάση Α βγήκε σαν πρόβλεψη , Χ% ήταν σωστή η πρόβλεψη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Ευαισθησία (</a:t>
            </a:r>
            <a:r>
              <a:rPr lang="el-GR" dirty="0" err="1"/>
              <a:t>Recall</a:t>
            </a:r>
            <a:r>
              <a:rPr lang="el-GR" dirty="0"/>
              <a:t>) Υ% : Όσες φορές η κλάση Α θα έπρεπε να βγει σαν πρόβλεψη, Y% βγήκε.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F1-score : (2 * </a:t>
            </a:r>
            <a:r>
              <a:rPr lang="el-GR" dirty="0" err="1"/>
              <a:t>Precision</a:t>
            </a:r>
            <a:r>
              <a:rPr lang="el-GR" dirty="0"/>
              <a:t> * </a:t>
            </a:r>
            <a:r>
              <a:rPr lang="el-GR" dirty="0" err="1"/>
              <a:t>Recall</a:t>
            </a:r>
            <a:r>
              <a:rPr lang="el-GR" dirty="0"/>
              <a:t>) / (</a:t>
            </a:r>
            <a:r>
              <a:rPr lang="el-GR" dirty="0" err="1"/>
              <a:t>Precision</a:t>
            </a:r>
            <a:r>
              <a:rPr lang="el-GR" dirty="0"/>
              <a:t> + </a:t>
            </a:r>
            <a:r>
              <a:rPr lang="el-GR" dirty="0" err="1"/>
              <a:t>Recall</a:t>
            </a:r>
            <a:r>
              <a:rPr lang="el-GR" dirty="0"/>
              <a:t>) δίνει ένα συνδυασμό των προηγούμενων δύο μετρικών.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 </a:t>
            </a:r>
            <a:r>
              <a:rPr lang="el-GR" dirty="0" err="1"/>
              <a:t>Micro</a:t>
            </a:r>
            <a:r>
              <a:rPr lang="el-GR" dirty="0"/>
              <a:t> Μέσος : Υπολογίζει τον μέσο όρο κάθε μετρικής με συντελεστή 1 για κάθε κλάση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Σταθμισμένος Μέσος (</a:t>
            </a:r>
            <a:r>
              <a:rPr lang="el-GR" dirty="0" err="1"/>
              <a:t>Weighted</a:t>
            </a:r>
            <a:r>
              <a:rPr lang="el-GR" dirty="0"/>
              <a:t> </a:t>
            </a:r>
            <a:r>
              <a:rPr lang="el-GR" dirty="0" err="1"/>
              <a:t>Average</a:t>
            </a:r>
            <a:r>
              <a:rPr lang="el-GR" dirty="0"/>
              <a:t>) : Υπολογίζει τον μέσο όρο κάθε μετρικής , αλλά ο συντελεστής κάθε κλάσης είναι το ποσοστό των δειγμάτων της ως προς το συνολικό πλήθος του σετ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2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9BCB61-EE57-423A-B5A4-8602A9BB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Μοντέλων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394B4E3-D0BD-46AC-845E-48890E46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88" y="2214563"/>
            <a:ext cx="8439150" cy="3286125"/>
          </a:xfrm>
        </p:spPr>
      </p:pic>
    </p:spTree>
    <p:extLst>
      <p:ext uri="{BB962C8B-B14F-4D97-AF65-F5344CB8AC3E}">
        <p14:creationId xmlns:p14="http://schemas.microsoft.com/office/powerpoint/2010/main" val="4875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F31370-C2D3-4935-8DA0-F6A0F42F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r>
              <a:rPr lang="en-US" dirty="0"/>
              <a:t> – </a:t>
            </a:r>
            <a:r>
              <a:rPr lang="el-GR" dirty="0"/>
              <a:t>Βασικό </a:t>
            </a:r>
            <a:r>
              <a:rPr lang="en-US" dirty="0"/>
              <a:t>Dataset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6EAE75-6696-4E3E-BD6D-C0FC4C70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Συλλογή από δημόσιες πηγές και από αρχείο νοσοκομείων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Συλλογή που έχει δημιουργηθεί για να ενισχύσει την εκπαίδευση των μοντέλων που αφορούν την αναγνώριση και την κατάταξη ρίσκου σε περιπτώσεις προσβολής από τον ιό.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Συλλογή που έχει δημιουργηθεί για να ενισχύσει την εκπαίδευση των μοντέλων που αφορούν αναγνώριση και την κατάταξη ρίσκου σε περιπτώσεις προσβολής </a:t>
            </a:r>
            <a:r>
              <a:rPr lang="el-GR" dirty="0" err="1"/>
              <a:t>απο</a:t>
            </a:r>
            <a:r>
              <a:rPr lang="el-GR" dirty="0"/>
              <a:t> τον ιό.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Συλλογή για διαγωνισμό </a:t>
            </a:r>
            <a:r>
              <a:rPr lang="el-GR" dirty="0" err="1"/>
              <a:t>kaggle</a:t>
            </a:r>
            <a:r>
              <a:rPr lang="el-GR" dirty="0"/>
              <a:t>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Συλλογή για διαγωνισμό </a:t>
            </a:r>
            <a:r>
              <a:rPr lang="el-GR" dirty="0" err="1"/>
              <a:t>kaggle</a:t>
            </a:r>
            <a:r>
              <a:rPr lang="el-GR" dirty="0"/>
              <a:t> αναγνώρισης πνευμονοπάθειας.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4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16A356-69C1-448E-94CA-BF42065C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Βασικό </a:t>
            </a:r>
            <a:r>
              <a:rPr lang="en-US" dirty="0"/>
              <a:t>Dataset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D04E2D-A82A-4949-BCA3-92B806CA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l-GR" dirty="0"/>
              <a:t>18356 Χ-</a:t>
            </a:r>
            <a:r>
              <a:rPr lang="el-GR" dirty="0" err="1"/>
              <a:t>rays</a:t>
            </a:r>
            <a:r>
              <a:rPr lang="el-GR" dirty="0"/>
              <a:t> εικόνες χωρισμένες σε 3 κλάσεις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Normal: 10192 55,5%</a:t>
            </a:r>
            <a:endParaRPr lang="el-G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Pneumonia 7402 40,3%</a:t>
            </a:r>
            <a:endParaRPr lang="el-G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Covid19 762 4,2%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Train/Validation Set (80-20) </a:t>
            </a:r>
            <a:r>
              <a:rPr lang="el-GR" dirty="0"/>
              <a:t>16576</a:t>
            </a:r>
            <a:r>
              <a:rPr lang="en-US" dirty="0"/>
              <a:t> </a:t>
            </a:r>
            <a:r>
              <a:rPr lang="el-GR" dirty="0"/>
              <a:t>εικόνες – 90,3%   και το </a:t>
            </a:r>
            <a:r>
              <a:rPr lang="en-US" dirty="0"/>
              <a:t>Test Set 1780 </a:t>
            </a:r>
            <a:r>
              <a:rPr lang="el-GR" dirty="0"/>
              <a:t>εικόνες – 9,7%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err="1"/>
              <a:t>Normal</a:t>
            </a:r>
            <a:r>
              <a:rPr lang="el-GR" dirty="0"/>
              <a:t> : 9292 για εκπαίδευση/επικύρωση 91,2% - 900 για τεστ 8,8% 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err="1"/>
              <a:t>Pneumonia</a:t>
            </a:r>
            <a:r>
              <a:rPr lang="el-GR" dirty="0"/>
              <a:t> : 6602 για εκπαίδευση/επικύρωση 89,2% - 800 για τεστ 10,8%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Covid19 : 682 για εκπαίδευση/επικύρωση 89,5% - 80 για τεστ 10,5%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l-G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2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17BEE7-2C4E-4828-9E29-1C85CE99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Βασικό </a:t>
            </a:r>
            <a:r>
              <a:rPr lang="en-US" dirty="0"/>
              <a:t>Dataset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772D2F44-EB6B-4B48-AD6C-F6CC95B81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85910"/>
            <a:ext cx="4085823" cy="1311705"/>
          </a:xfrm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A4C1591-7DDD-410E-B197-A032F8A5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1</a:t>
            </a:r>
            <a:r>
              <a:rPr lang="el-GR" sz="2000" baseline="30000" dirty="0"/>
              <a:t>η</a:t>
            </a:r>
            <a:r>
              <a:rPr lang="el-GR" sz="2000" dirty="0"/>
              <a:t> </a:t>
            </a:r>
            <a:r>
              <a:rPr lang="en-US" sz="2000" dirty="0"/>
              <a:t> </a:t>
            </a:r>
            <a:r>
              <a:rPr lang="el-GR" sz="2000" dirty="0"/>
              <a:t>Γραμμή </a:t>
            </a:r>
            <a:r>
              <a:rPr lang="en-US" sz="2000" dirty="0"/>
              <a:t>Covid19</a:t>
            </a:r>
          </a:p>
          <a:p>
            <a:r>
              <a:rPr lang="en-US" sz="2000" dirty="0"/>
              <a:t>2</a:t>
            </a:r>
            <a:r>
              <a:rPr lang="el-GR" sz="2000" baseline="30000" dirty="0"/>
              <a:t>η</a:t>
            </a:r>
            <a:r>
              <a:rPr lang="el-GR" sz="2000" dirty="0"/>
              <a:t> Γραμμή </a:t>
            </a:r>
            <a:r>
              <a:rPr lang="en-US" sz="2000" dirty="0"/>
              <a:t>Normal</a:t>
            </a:r>
          </a:p>
          <a:p>
            <a:r>
              <a:rPr lang="el-GR" sz="2000" dirty="0"/>
              <a:t>3</a:t>
            </a:r>
            <a:r>
              <a:rPr lang="el-GR" sz="2000" baseline="30000" dirty="0"/>
              <a:t>η</a:t>
            </a:r>
            <a:r>
              <a:rPr lang="el-GR" sz="2000" dirty="0"/>
              <a:t> Γραμμή </a:t>
            </a:r>
            <a:r>
              <a:rPr lang="en-US" sz="2000" dirty="0"/>
              <a:t>Pneumonia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86E5EE8F-F9EE-4E74-9FA0-648A73D1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1778"/>
            <a:ext cx="4085823" cy="1311705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851DECB-4BF8-4F54-BBD8-62B28AB1A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7646"/>
            <a:ext cx="4085823" cy="13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CA0B15-E998-4907-B11C-3DD246E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9D367A-5273-4B97-8FBA-4131AE98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Με το βασικό </a:t>
            </a:r>
            <a:r>
              <a:rPr lang="en-US" dirty="0"/>
              <a:t>Dataset </a:t>
            </a:r>
            <a:r>
              <a:rPr lang="el-GR" dirty="0"/>
              <a:t>δημιουργήθηκαν 3 συλλογές δεδομένων που χρησιμοποιήθηκαν για την εκπαίδευση των μοντέλων 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Απλό  </a:t>
            </a: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Ενισχυμένο </a:t>
            </a:r>
            <a:r>
              <a:rPr lang="en-US" dirty="0"/>
              <a:t>Dataset 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Ποιοτικό </a:t>
            </a:r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3160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0661B-D1A7-40DF-B493-461633E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2C788C-E99D-475D-BE81-B60A8715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Απλό </a:t>
            </a:r>
            <a:r>
              <a:rPr lang="en-US" dirty="0"/>
              <a:t>Dataset: To </a:t>
            </a:r>
            <a:r>
              <a:rPr lang="el-GR" dirty="0"/>
              <a:t>Βασικό </a:t>
            </a:r>
            <a:r>
              <a:rPr lang="en-US" dirty="0"/>
              <a:t>dataset </a:t>
            </a:r>
            <a:r>
              <a:rPr lang="el-GR" dirty="0"/>
              <a:t>αλλά το μέγεθος των εικόνων τροποποιήθηκε σε (64,64,3)</a:t>
            </a:r>
            <a:r>
              <a:rPr lang="en-US" dirty="0"/>
              <a:t> + Normalization -  </a:t>
            </a:r>
            <a:r>
              <a:rPr lang="el-GR" dirty="0"/>
              <a:t>ικανό μέγεθος για να χρησιμοποιηθεί στον αλγόριθμο βελτιστοποίησης </a:t>
            </a:r>
            <a:r>
              <a:rPr lang="en-US" dirty="0"/>
              <a:t>PSO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Ενισχυμένο </a:t>
            </a:r>
            <a:r>
              <a:rPr lang="en-US" dirty="0"/>
              <a:t>Dataset: To </a:t>
            </a:r>
            <a:r>
              <a:rPr lang="el-GR" dirty="0"/>
              <a:t>Βασικό </a:t>
            </a:r>
            <a:r>
              <a:rPr lang="en-US" dirty="0"/>
              <a:t>dataset </a:t>
            </a:r>
            <a:r>
              <a:rPr lang="el-GR" dirty="0"/>
              <a:t>αλλά το μέγεθος των εικόνων τροποποιήθηκε σε (64,64,3)</a:t>
            </a:r>
            <a:r>
              <a:rPr lang="en-US" dirty="0"/>
              <a:t> + Normalization</a:t>
            </a:r>
            <a:r>
              <a:rPr lang="el-GR" dirty="0"/>
              <a:t> και το </a:t>
            </a:r>
            <a:r>
              <a:rPr lang="en-US" dirty="0"/>
              <a:t>train/validation set </a:t>
            </a:r>
            <a:r>
              <a:rPr lang="el-GR" dirty="0"/>
              <a:t>εξισορροπήθηκε με την χρήση </a:t>
            </a:r>
            <a:r>
              <a:rPr lang="en-US" dirty="0"/>
              <a:t>GAN </a:t>
            </a:r>
            <a:r>
              <a:rPr lang="el-GR" dirty="0"/>
              <a:t>μοντέλου και Επαύξησης Δεδομένων - ικανό μέγεθος για να χρησιμοποιηθεί στον αλγόριθμο βελτιστοποίησης </a:t>
            </a:r>
            <a:r>
              <a:rPr lang="en-US" dirty="0"/>
              <a:t>PSO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Ποιοτικό </a:t>
            </a:r>
            <a:r>
              <a:rPr lang="en-US" dirty="0"/>
              <a:t>Dataset: To</a:t>
            </a:r>
            <a:r>
              <a:rPr lang="el-GR" dirty="0"/>
              <a:t> Βασικό </a:t>
            </a:r>
            <a:r>
              <a:rPr lang="en-US" dirty="0"/>
              <a:t>dataset </a:t>
            </a:r>
            <a:r>
              <a:rPr lang="el-GR" dirty="0"/>
              <a:t>αλλά το μέγεθος των εικόνων τροποποιήθηκε σε (128,128,3)</a:t>
            </a:r>
            <a:r>
              <a:rPr lang="en-US" dirty="0"/>
              <a:t> + Normalization</a:t>
            </a:r>
            <a:r>
              <a:rPr lang="el-GR" dirty="0"/>
              <a:t> και το </a:t>
            </a:r>
            <a:r>
              <a:rPr lang="en-US" dirty="0"/>
              <a:t>train/validation set </a:t>
            </a:r>
            <a:r>
              <a:rPr lang="el-GR" dirty="0"/>
              <a:t>εξισορροπήθηκε με την χρήση Επαύξησης Δεδομένων – μη ικανό μέγεθος για να χρησιμοποιηθεί στον αλγόριθμο βελτιστοποίησης </a:t>
            </a:r>
            <a:r>
              <a:rPr lang="en-US" dirty="0"/>
              <a:t>PSO</a:t>
            </a:r>
          </a:p>
        </p:txBody>
      </p:sp>
    </p:spTree>
    <p:extLst>
      <p:ext uri="{BB962C8B-B14F-4D97-AF65-F5344CB8AC3E}">
        <p14:creationId xmlns:p14="http://schemas.microsoft.com/office/powerpoint/2010/main" val="253565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E77B83-A9DE-4412-B8E1-1B2175CF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- Ποιοτικό </a:t>
            </a:r>
            <a:r>
              <a:rPr lang="en-US" dirty="0"/>
              <a:t>Dataset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C5813342-365C-4AE1-9382-3BAEEABE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Διπλασιασμός της κλάσης </a:t>
            </a:r>
            <a:r>
              <a:rPr lang="en-US" dirty="0"/>
              <a:t>Covid19 </a:t>
            </a:r>
            <a:r>
              <a:rPr lang="el-GR" dirty="0"/>
              <a:t>με χρήση Επαύξησης Δεδομένων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Από 682 </a:t>
            </a:r>
            <a:r>
              <a:rPr lang="el-GR" dirty="0">
                <a:sym typeface="Wingdings" panose="05000000000000000000" pitchFamily="2" charset="2"/>
              </a:rPr>
              <a:t> 1364 εικόνες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Χρησιμοποιήθηκε τυχαία επιλογή 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Οριζόντια Αντιστροφή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Τυχαία Περιστροφή κατά (-25,25) μοίρες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38A735-0EDF-49B2-A73E-6E54D7C0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B9AD07-F8D0-4718-8097-8F3CD208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l-GR" sz="2400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400" dirty="0"/>
              <a:t> Εισαγωγή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400" dirty="0"/>
              <a:t> Τεχνολογίες που αξιοποιήθηκαν για την Κατασκευή των Μοντέλων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400" dirty="0"/>
              <a:t> Ανάλυση Μοντέλων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400" dirty="0"/>
              <a:t> Πειράματα και Αποτελέσματα Μοντέλων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l-GR" sz="2400" dirty="0"/>
              <a:t>Μελλοντικές Σκέψεις</a:t>
            </a:r>
          </a:p>
          <a:p>
            <a:pPr marL="0" indent="0">
              <a:buClr>
                <a:schemeClr val="accent2"/>
              </a:buClr>
              <a:buNone/>
            </a:pPr>
            <a:endParaRPr lang="el-GR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l-GR" dirty="0"/>
          </a:p>
          <a:p>
            <a:pPr marL="0" indent="0">
              <a:buClr>
                <a:schemeClr val="accent2"/>
              </a:buClr>
              <a:buNone/>
            </a:pPr>
            <a:endParaRPr lang="el-GR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931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08526E-D1BF-48CC-B5D1-57EEBDBC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Ενισχυμένο </a:t>
            </a:r>
            <a:r>
              <a:rPr lang="en-US" dirty="0"/>
              <a:t>Dataset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A4139C-29A3-4844-918F-8D67C9B8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Με την χρήση </a:t>
            </a:r>
            <a:r>
              <a:rPr lang="en-US" dirty="0"/>
              <a:t>GAN </a:t>
            </a:r>
            <a:r>
              <a:rPr lang="el-GR" dirty="0"/>
              <a:t>παρήχθησαν 1500 πλασματικές εικόνες της κλάσης </a:t>
            </a:r>
            <a:r>
              <a:rPr lang="en-US" dirty="0"/>
              <a:t>Covid19. </a:t>
            </a:r>
            <a:r>
              <a:rPr lang="el-GR" dirty="0"/>
              <a:t>Συνολικά 2182 εικόνες στο </a:t>
            </a:r>
            <a:r>
              <a:rPr lang="en-US" dirty="0"/>
              <a:t>test/validation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Με Επαύξηση Δεδομένων επιτεύχθηκε διπλασιασμός του σετ , συνεπώς η κλάση </a:t>
            </a:r>
            <a:r>
              <a:rPr lang="en-US" dirty="0"/>
              <a:t>Covid19 </a:t>
            </a:r>
            <a:r>
              <a:rPr lang="el-GR" dirty="0"/>
              <a:t>κατέληξε με 4364 εικόνες.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CBBFCA8-682A-455D-AF94-1E22BA8D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979572"/>
            <a:ext cx="6848475" cy="20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4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5C599-22AC-4EED-94B3-E4FE193F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Ενισχυμένο </a:t>
            </a:r>
            <a:r>
              <a:rPr lang="en-US" dirty="0"/>
              <a:t>Dataset</a:t>
            </a:r>
            <a:r>
              <a:rPr lang="el-GR" dirty="0"/>
              <a:t> -  </a:t>
            </a:r>
            <a:r>
              <a:rPr lang="en-US" dirty="0"/>
              <a:t>GAN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09E71CF-FF40-4E4E-8301-D41EACC2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400" dirty="0"/>
              <a:t>Βασική Αρχιτεκτονική Παραγωγικού Δικτύου</a:t>
            </a:r>
            <a:endParaRPr lang="en-US" sz="2400" dirty="0"/>
          </a:p>
          <a:p>
            <a:endParaRPr lang="el-GR" dirty="0"/>
          </a:p>
          <a:p>
            <a:r>
              <a:rPr lang="el-GR" dirty="0"/>
              <a:t>3 Μπλοκ από 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err="1"/>
              <a:t>Ανεστραμμέν</a:t>
            </a:r>
            <a:r>
              <a:rPr lang="en-US" dirty="0"/>
              <a:t>o</a:t>
            </a:r>
            <a:r>
              <a:rPr lang="el-GR" dirty="0"/>
              <a:t> </a:t>
            </a:r>
            <a:r>
              <a:rPr lang="el-GR" dirty="0" err="1"/>
              <a:t>συνελικτικ</a:t>
            </a:r>
            <a:r>
              <a:rPr lang="en-US" dirty="0"/>
              <a:t>o</a:t>
            </a:r>
            <a:r>
              <a:rPr lang="el-GR" dirty="0"/>
              <a:t> στρώματα </a:t>
            </a:r>
            <a:r>
              <a:rPr lang="en-US" dirty="0"/>
              <a:t>(</a:t>
            </a:r>
            <a:r>
              <a:rPr lang="en-US" dirty="0" err="1"/>
              <a:t>ConvTranspose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err="1"/>
              <a:t>Κανονικοποίηση</a:t>
            </a:r>
            <a:r>
              <a:rPr lang="el-GR" dirty="0"/>
              <a:t> </a:t>
            </a:r>
            <a:r>
              <a:rPr lang="el-GR" dirty="0" err="1"/>
              <a:t>Παρτιδών</a:t>
            </a:r>
            <a:r>
              <a:rPr lang="el-GR" dirty="0"/>
              <a:t> (</a:t>
            </a: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Normalization</a:t>
            </a:r>
            <a:r>
              <a:rPr lang="el-GR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Στρώμα ενεργοποίησης "διαρροής” διορθωμένης γραμμικής μονάδας (</a:t>
            </a:r>
            <a:r>
              <a:rPr lang="el-GR" dirty="0" err="1"/>
              <a:t>LeakyReLu</a:t>
            </a:r>
            <a:r>
              <a:rPr lang="el-G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2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72662D-AFDE-4FA5-B715-92D05F6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Ενισχυμένο </a:t>
            </a:r>
            <a:r>
              <a:rPr lang="en-US" dirty="0"/>
              <a:t>Dataset</a:t>
            </a:r>
            <a:r>
              <a:rPr lang="el-GR" dirty="0"/>
              <a:t> -  </a:t>
            </a:r>
            <a:r>
              <a:rPr lang="en-US" dirty="0"/>
              <a:t>GAN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CDC708B-6E2C-4FB8-B69D-D514DA7A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l-GR" sz="2400" dirty="0"/>
              <a:t>Βασική Αρχιτεκτονική</a:t>
            </a:r>
            <a:r>
              <a:rPr lang="en-US" sz="2400" dirty="0"/>
              <a:t> </a:t>
            </a:r>
            <a:r>
              <a:rPr lang="el-GR" sz="2400" dirty="0"/>
              <a:t>Διαχωριστικού Δικτύου</a:t>
            </a:r>
            <a:endParaRPr lang="en-US" sz="2400" dirty="0"/>
          </a:p>
          <a:p>
            <a:endParaRPr lang="el-G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l-GR" dirty="0"/>
              <a:t>4 Μπλοκ από 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err="1"/>
              <a:t>Συνελικτικό</a:t>
            </a:r>
            <a:r>
              <a:rPr lang="el-GR" dirty="0"/>
              <a:t> δίκτυο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err="1"/>
              <a:t>Κανονικοποίηση</a:t>
            </a:r>
            <a:r>
              <a:rPr lang="el-GR" dirty="0"/>
              <a:t> </a:t>
            </a:r>
            <a:r>
              <a:rPr lang="el-GR" dirty="0" err="1"/>
              <a:t>Παρτιδών</a:t>
            </a:r>
            <a:r>
              <a:rPr lang="el-GR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Συνάρτηση ενεργοποίησης </a:t>
            </a:r>
            <a:r>
              <a:rPr lang="el-GR" dirty="0" err="1"/>
              <a:t>LeakyReLu</a:t>
            </a:r>
            <a:r>
              <a:rPr lang="el-GR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err="1"/>
              <a:t>Dropout</a:t>
            </a:r>
            <a:r>
              <a:rPr lang="el-GR" dirty="0"/>
              <a:t> Στρώμα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1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A5986A-F142-473F-A4C4-8D81F672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– Ενισχυμένο </a:t>
            </a:r>
            <a:r>
              <a:rPr lang="en-US" dirty="0"/>
              <a:t>Dataset</a:t>
            </a:r>
            <a:r>
              <a:rPr lang="el-GR" dirty="0"/>
              <a:t> -  </a:t>
            </a:r>
            <a:r>
              <a:rPr lang="en-US" dirty="0"/>
              <a:t>GAN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6BA343-E2C1-4C59-A20E-1A817100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400" dirty="0"/>
              <a:t>Λεπτομέρειες Εκπαίδευσης </a:t>
            </a:r>
            <a:r>
              <a:rPr lang="en-US" sz="2400" dirty="0"/>
              <a:t>GAN</a:t>
            </a:r>
            <a:endParaRPr lang="el-GR" sz="2400" dirty="0"/>
          </a:p>
          <a:p>
            <a:endParaRPr lang="el-G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Κανονική Κατανομή για την Αρχικοποίηση των Βαρών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Θόρυβος (</a:t>
            </a:r>
            <a:r>
              <a:rPr lang="el-GR" dirty="0" err="1"/>
              <a:t>Noisy</a:t>
            </a:r>
            <a:r>
              <a:rPr lang="el-GR" dirty="0"/>
              <a:t> </a:t>
            </a:r>
            <a:r>
              <a:rPr lang="el-GR" dirty="0" err="1"/>
              <a:t>Labels</a:t>
            </a:r>
            <a:r>
              <a:rPr lang="el-GR" dirty="0"/>
              <a:t>): Δηλαδή αλλαγή του 5%  της κλάσης των "αυθεντικών" εικόνων (</a:t>
            </a:r>
            <a:r>
              <a:rPr lang="el-GR" dirty="0" err="1"/>
              <a:t>απο</a:t>
            </a:r>
            <a:r>
              <a:rPr lang="el-GR" dirty="0"/>
              <a:t> 1 σε 0) και 5% των πλασματικών εικόνων (από 0 σε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Εξομάλυνση Κλάσεων (</a:t>
            </a:r>
            <a:r>
              <a:rPr lang="el-GR" dirty="0" err="1"/>
              <a:t>Label</a:t>
            </a:r>
            <a:r>
              <a:rPr lang="el-GR" dirty="0"/>
              <a:t> </a:t>
            </a:r>
            <a:r>
              <a:rPr lang="el-GR" dirty="0" err="1"/>
              <a:t>Smoothing</a:t>
            </a:r>
            <a:r>
              <a:rPr lang="el-GR" dirty="0"/>
              <a:t>): Με αυτόν τον τρόπο πηγαίνει η κλάση 1 στο εύρος [0.7,1.2] και η κλάση 0 στο εύρος [0.0,0.3]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Διπλή Εκπαίδευση Παραγωγικού Δικτύου – Μονή Εκπαίδευση Διαχωριστικού Δικτύου σε μια εποχή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79EBC2-F079-4EE2-9971-55BCB2C1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667E48E6-6D4E-4DAA-9FC4-7DE5DFAC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496" y="594359"/>
            <a:ext cx="2170202" cy="1601787"/>
          </a:xfrm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81B4053-EBE5-4DE1-901A-A376EBDC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l-GR" sz="1600" dirty="0"/>
              <a:t>1</a:t>
            </a:r>
            <a:r>
              <a:rPr lang="el-GR" sz="1600" baseline="30000" dirty="0"/>
              <a:t>η</a:t>
            </a:r>
            <a:r>
              <a:rPr lang="el-GR" sz="1600" dirty="0"/>
              <a:t> Εικόνα </a:t>
            </a:r>
            <a:r>
              <a:rPr lang="el-GR" sz="1600" dirty="0">
                <a:sym typeface="Wingdings" panose="05000000000000000000" pitchFamily="2" charset="2"/>
              </a:rPr>
              <a:t></a:t>
            </a:r>
            <a:r>
              <a:rPr lang="el-GR" sz="1600" dirty="0"/>
              <a:t> Απλό </a:t>
            </a:r>
            <a:r>
              <a:rPr lang="en-US" sz="1600" dirty="0"/>
              <a:t>Dataset</a:t>
            </a:r>
          </a:p>
          <a:p>
            <a:r>
              <a:rPr lang="en-US" sz="1600" dirty="0"/>
              <a:t>2</a:t>
            </a:r>
            <a:r>
              <a:rPr lang="el-GR" sz="1600" baseline="30000" dirty="0"/>
              <a:t>η</a:t>
            </a:r>
            <a:r>
              <a:rPr lang="el-GR" sz="1600" dirty="0"/>
              <a:t> Εικόνα </a:t>
            </a:r>
            <a:r>
              <a:rPr lang="el-GR" sz="1600" dirty="0">
                <a:sym typeface="Wingdings" panose="05000000000000000000" pitchFamily="2" charset="2"/>
              </a:rPr>
              <a:t> Ενισχυμένο </a:t>
            </a:r>
            <a:r>
              <a:rPr lang="en-US" sz="1600" dirty="0">
                <a:sym typeface="Wingdings" panose="05000000000000000000" pitchFamily="2" charset="2"/>
              </a:rPr>
              <a:t>Dataset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3</a:t>
            </a:r>
            <a:r>
              <a:rPr lang="el-GR" sz="1600" baseline="30000" dirty="0">
                <a:sym typeface="Wingdings" panose="05000000000000000000" pitchFamily="2" charset="2"/>
              </a:rPr>
              <a:t>η</a:t>
            </a:r>
            <a:r>
              <a:rPr lang="el-GR" sz="1600" dirty="0">
                <a:sym typeface="Wingdings" panose="05000000000000000000" pitchFamily="2" charset="2"/>
              </a:rPr>
              <a:t> Εικόνα  Ποιοτικό </a:t>
            </a:r>
            <a:r>
              <a:rPr lang="en-US" sz="1600" dirty="0">
                <a:sym typeface="Wingdings" panose="05000000000000000000" pitchFamily="2" charset="2"/>
              </a:rPr>
              <a:t>Dataset</a:t>
            </a:r>
            <a:endParaRPr lang="en-US" sz="16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9F15167-E4BD-4BC1-B020-44FD2C51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96" y="4860969"/>
            <a:ext cx="2170202" cy="1601787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57A6950-A2C8-4F89-8525-4CC559E1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496" y="2727664"/>
            <a:ext cx="2170201" cy="16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5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07CB65-4714-44E6-AA03-103FE99F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391FE1-87AA-4C58-8FE2-7382FCD1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l-GR" dirty="0"/>
              <a:t>Χρησιμοποιήθηκαν 3 </a:t>
            </a:r>
            <a:r>
              <a:rPr lang="el-GR" dirty="0" err="1"/>
              <a:t>προεκπαιδευμένα</a:t>
            </a:r>
            <a:r>
              <a:rPr lang="el-GR" dirty="0"/>
              <a:t> μοντέλα 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VGG19 : 150,000,000 </a:t>
            </a:r>
            <a:r>
              <a:rPr lang="el-GR" dirty="0"/>
              <a:t>μεταβλητές προς εκπαίδευση - </a:t>
            </a:r>
            <a:r>
              <a:rPr lang="en-US" dirty="0"/>
              <a:t>ImageNet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ResNet152V2 : 60,000,000 </a:t>
            </a:r>
            <a:r>
              <a:rPr lang="el-GR" dirty="0"/>
              <a:t>μεταβλητές προς εκπαίδευση</a:t>
            </a:r>
            <a:r>
              <a:rPr lang="en-US" dirty="0"/>
              <a:t> - ImageNet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 err="1"/>
              <a:t>CheXNet</a:t>
            </a:r>
            <a:r>
              <a:rPr lang="en-US" dirty="0"/>
              <a:t> : H </a:t>
            </a:r>
            <a:r>
              <a:rPr lang="el-GR" dirty="0"/>
              <a:t>βάση του είναι το </a:t>
            </a:r>
            <a:r>
              <a:rPr lang="en-US" dirty="0"/>
              <a:t>DenseNet121 </a:t>
            </a:r>
            <a:r>
              <a:rPr lang="el-GR" dirty="0"/>
              <a:t>οπότε 10,000,000 μεταβλητές προς εκπαίδευση</a:t>
            </a:r>
            <a:r>
              <a:rPr lang="en-US" dirty="0"/>
              <a:t> – 112,000 </a:t>
            </a:r>
            <a:r>
              <a:rPr lang="el-GR" dirty="0"/>
              <a:t>ακτινογραφίες πνευμόνων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9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C04F06-48A7-4078-AC70-B3B643CF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- </a:t>
            </a:r>
            <a:r>
              <a:rPr lang="el-GR" dirty="0"/>
              <a:t>Τεχνικές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0863C08-849D-4B93-86B6-EF85A495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960" y="1846263"/>
            <a:ext cx="7328079" cy="4361354"/>
          </a:xfrm>
        </p:spPr>
      </p:pic>
    </p:spTree>
    <p:extLst>
      <p:ext uri="{BB962C8B-B14F-4D97-AF65-F5344CB8AC3E}">
        <p14:creationId xmlns:p14="http://schemas.microsoft.com/office/powerpoint/2010/main" val="286592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B07CA8-E57C-4036-A813-74617159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– </a:t>
            </a:r>
            <a:r>
              <a:rPr lang="el-GR" dirty="0" err="1"/>
              <a:t>Υπερπαράμετροι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65258A-A090-4F76-ADAC-C78213CB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Freezing Layers:  VGG19</a:t>
            </a:r>
            <a:r>
              <a:rPr lang="en-US" dirty="0">
                <a:sym typeface="Wingdings" panose="05000000000000000000" pitchFamily="2" charset="2"/>
              </a:rPr>
              <a:t>[0,19], ResNet152V2[1,150], </a:t>
            </a:r>
            <a:r>
              <a:rPr lang="en-US" dirty="0" err="1">
                <a:sym typeface="Wingdings" panose="05000000000000000000" pitchFamily="2" charset="2"/>
              </a:rPr>
              <a:t>CheXNet</a:t>
            </a:r>
            <a:r>
              <a:rPr lang="en-US" dirty="0">
                <a:sym typeface="Wingdings" panose="05000000000000000000" pitchFamily="2" charset="2"/>
              </a:rPr>
              <a:t>[1,120]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LSTM Units: [1,10]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Dropout: [0,0.65]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Flatten vs </a:t>
            </a:r>
            <a:r>
              <a:rPr lang="en-US" dirty="0" err="1">
                <a:sym typeface="Wingdings" panose="05000000000000000000" pitchFamily="2" charset="2"/>
              </a:rPr>
              <a:t>GlobalAveragePooling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l-GR" dirty="0">
                <a:sym typeface="Wingdings" panose="05000000000000000000" pitchFamily="2" charset="2"/>
              </a:rPr>
              <a:t>Δίνεται η επιλογή για ποια από τα 2 στρώματα θα χρησιμοποιηθούν έτσι ώστε να μετατρέψουν τους 3διάστατους </a:t>
            </a:r>
            <a:r>
              <a:rPr lang="el-GR" dirty="0" err="1">
                <a:sym typeface="Wingdings" panose="05000000000000000000" pitchFamily="2" charset="2"/>
              </a:rPr>
              <a:t>τένσορες</a:t>
            </a:r>
            <a:r>
              <a:rPr lang="el-GR" dirty="0">
                <a:sym typeface="Wingdings" panose="05000000000000000000" pitchFamily="2" charset="2"/>
              </a:rPr>
              <a:t> σε μονοδιάστατους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Add new Dense Layers: [0,3] Dense Layers </a:t>
            </a:r>
            <a:r>
              <a:rPr lang="el-GR" dirty="0">
                <a:sym typeface="Wingdings" panose="05000000000000000000" pitchFamily="2" charset="2"/>
              </a:rPr>
              <a:t>για την σταδιακή μείωση των διαστάσεων.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04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325DDA-CE9A-4BA0-802B-0BA4428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0FE0CF-8913-4FED-85C3-81BB89F5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αλγόριθμος </a:t>
            </a:r>
            <a:r>
              <a:rPr lang="en-US" dirty="0"/>
              <a:t>PSO </a:t>
            </a:r>
            <a:r>
              <a:rPr lang="el-GR" dirty="0"/>
              <a:t>χρησιμεύει για τη βελτιστοποίηση των </a:t>
            </a:r>
            <a:r>
              <a:rPr lang="el-GR" dirty="0" err="1"/>
              <a:t>υπερπαραμέτρων</a:t>
            </a:r>
            <a:r>
              <a:rPr lang="el-GR" dirty="0"/>
              <a:t>. Ορίζονται 2 πίνακες, ένας με το ανώτατο όριο και ένας με το κατώτατο όριο κάθε </a:t>
            </a:r>
            <a:r>
              <a:rPr lang="el-GR" dirty="0" err="1"/>
              <a:t>υπερπαραμέτρου</a:t>
            </a:r>
            <a:r>
              <a:rPr lang="el-GR" dirty="0"/>
              <a:t>. Για τον αλγόριθμο </a:t>
            </a:r>
            <a:r>
              <a:rPr lang="en-US" dirty="0"/>
              <a:t>PSO </a:t>
            </a:r>
            <a:r>
              <a:rPr lang="el-GR" dirty="0"/>
              <a:t>χρησιμοποιήθηκαν οι εξής τιμές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10 σωματίδια που αναζητούν την βέλτιστη θέση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30 αναζητήσεις-μετακινήσεις των </a:t>
            </a:r>
            <a:r>
              <a:rPr lang="el-GR" dirty="0" err="1"/>
              <a:t>particles</a:t>
            </a:r>
            <a:r>
              <a:rPr lang="el-GR" dirty="0"/>
              <a:t> (τερματική συνθήκη)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συντελεστές επιτάχυνσης c1,c2 =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Η συνάρτηση </a:t>
            </a:r>
            <a:r>
              <a:rPr lang="en-US" dirty="0"/>
              <a:t>fitness </a:t>
            </a:r>
            <a:r>
              <a:rPr lang="el-GR" dirty="0"/>
              <a:t>που ψάχνουμε να ελαχιστοποιηθεί είναι η 1/(1+</a:t>
            </a:r>
            <a:r>
              <a:rPr lang="en-US" dirty="0"/>
              <a:t>accuracy)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20 εποχές για </a:t>
            </a:r>
            <a:r>
              <a:rPr lang="en-US" dirty="0"/>
              <a:t>VGG19 </a:t>
            </a:r>
            <a:r>
              <a:rPr lang="el-GR" dirty="0"/>
              <a:t>και </a:t>
            </a:r>
            <a:r>
              <a:rPr lang="en-US" dirty="0"/>
              <a:t>ResNet152V2 </a:t>
            </a:r>
            <a:r>
              <a:rPr lang="el-GR" dirty="0"/>
              <a:t>και 50 εποχές για </a:t>
            </a:r>
            <a:r>
              <a:rPr lang="en-US" dirty="0" err="1"/>
              <a:t>CheXNet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7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B5E111-C83C-4C28-9D56-353FC03B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Review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97C6AB-3065-494D-85F0-AB751258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Καθώς εκτελέσαμε τον αλγόριθμο </a:t>
            </a:r>
            <a:r>
              <a:rPr lang="en-US" dirty="0"/>
              <a:t>PSO </a:t>
            </a:r>
            <a:r>
              <a:rPr lang="el-GR" dirty="0"/>
              <a:t>παρατηρήσαμε αρκετές φορές να τερματίζεται λόγω ανεπάρκειας της μνήμης </a:t>
            </a:r>
            <a:r>
              <a:rPr lang="en-US" dirty="0"/>
              <a:t>RAM</a:t>
            </a:r>
            <a:r>
              <a:rPr lang="el-GR" dirty="0"/>
              <a:t>. Για τον λόγο αυτό θέσαμε ένα κριτήριο αποθήκευσης στο </a:t>
            </a:r>
            <a:r>
              <a:rPr lang="en-US" dirty="0"/>
              <a:t>Google Drive:</a:t>
            </a:r>
          </a:p>
          <a:p>
            <a:endParaRPr lang="en-US" dirty="0"/>
          </a:p>
          <a:p>
            <a:r>
              <a:rPr lang="el-GR" dirty="0"/>
              <a:t>Κάθε μοντέλο που επιτυγχάνει </a:t>
            </a:r>
            <a:r>
              <a:rPr lang="en-US" dirty="0"/>
              <a:t>validation accuracy &gt; 0.85 </a:t>
            </a:r>
            <a:r>
              <a:rPr lang="el-GR" dirty="0"/>
              <a:t>αποθηκεύεται μαζί με τις έναν πίνακα με τις αντίστοιχες </a:t>
            </a:r>
            <a:r>
              <a:rPr lang="el-GR" dirty="0" err="1"/>
              <a:t>υπερπαραμέτρους</a:t>
            </a:r>
            <a:r>
              <a:rPr lang="el-GR" dirty="0"/>
              <a:t>.</a:t>
            </a:r>
          </a:p>
          <a:p>
            <a:endParaRPr lang="el-GR" dirty="0"/>
          </a:p>
          <a:p>
            <a:r>
              <a:rPr lang="el-GR" dirty="0"/>
              <a:t>Με την ολοκλήρωση </a:t>
            </a:r>
            <a:r>
              <a:rPr lang="en-US" dirty="0"/>
              <a:t>(</a:t>
            </a:r>
            <a:r>
              <a:rPr lang="el-GR" dirty="0"/>
              <a:t>ή κατάρρευση) του </a:t>
            </a:r>
            <a:r>
              <a:rPr lang="en-US" dirty="0"/>
              <a:t>PSO </a:t>
            </a:r>
            <a:r>
              <a:rPr lang="el-GR" dirty="0"/>
              <a:t>, εντοπίζονται τα μοντέλα με την μεγαλύτερη ακρίβεια και το μικρότερο σφάλμα και γίνεται επανεκπαίδευση τους για 2 λόγους.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Να επιβεβαιωθεί ότι ο αριθμός εποχών δεν οδηγεί σε </a:t>
            </a:r>
            <a:r>
              <a:rPr lang="el-GR" dirty="0" err="1"/>
              <a:t>υπερπροσαρμογή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Η εκπαίδευση δεν ήταν τυχαία λόγω τυχαία διαχωρισμού των δεδομένων και αρχικοποίησης των βαρών.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2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DBB554-DFF4-4D5B-BB22-B76761A6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3013A6-DF0F-4014-BF9D-CF07E48F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Εξάπλωση του </a:t>
            </a:r>
            <a:r>
              <a:rPr lang="el-GR" b="0" i="0" dirty="0">
                <a:effectLst/>
              </a:rPr>
              <a:t>νέου </a:t>
            </a:r>
            <a:r>
              <a:rPr lang="el-GR" b="0" i="0" dirty="0" err="1">
                <a:effectLst/>
              </a:rPr>
              <a:t>κορονοϊ</a:t>
            </a:r>
            <a:r>
              <a:rPr lang="en-US" b="0" i="0" dirty="0">
                <a:effectLst/>
              </a:rPr>
              <a:t>o</a:t>
            </a:r>
            <a:r>
              <a:rPr lang="el-GR" b="0" i="0" dirty="0">
                <a:effectLst/>
              </a:rPr>
              <a:t>ύ </a:t>
            </a:r>
            <a:r>
              <a:rPr lang="en-US" b="0" i="0" dirty="0">
                <a:effectLst/>
              </a:rPr>
              <a:t>SARS-CoV-2</a:t>
            </a:r>
            <a:r>
              <a:rPr lang="el-GR" b="0" i="0" dirty="0">
                <a:effectLst/>
              </a:rPr>
              <a:t> με πάνω από 33,000,000 κρούσματα και 1,000,000 θανάτους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Η πιο αποτελεσματική μέθοδος διάγνωσης είναι η </a:t>
            </a:r>
            <a:r>
              <a:rPr lang="el-GR" b="0" i="0" dirty="0">
                <a:effectLst/>
              </a:rPr>
              <a:t>μοριακή μέθοδος </a:t>
            </a:r>
            <a:r>
              <a:rPr lang="en-US" b="0" i="0" dirty="0">
                <a:effectLst/>
              </a:rPr>
              <a:t>R</a:t>
            </a:r>
            <a:r>
              <a:rPr lang="el-GR" b="0" i="0" dirty="0">
                <a:effectLst/>
              </a:rPr>
              <a:t>Τ-</a:t>
            </a:r>
            <a:r>
              <a:rPr lang="en-US" b="0" i="0" dirty="0">
                <a:effectLst/>
              </a:rPr>
              <a:t>PCR</a:t>
            </a:r>
            <a:r>
              <a:rPr lang="el-GR" b="0" i="0" dirty="0">
                <a:effectLst/>
              </a:rPr>
              <a:t>, με ευαισθησία</a:t>
            </a:r>
            <a:r>
              <a:rPr lang="el-GR" dirty="0"/>
              <a:t> που κυμαίνεται στο 90% ανάλογα τον τρόπο συλλογής του δείγματος.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Έλλειψη εξοπλισμού σε πολλές χώρες, μεγάλη χρονική διάρκεια εξαγωγής αποτελεσμάτων, μη ικανότητα  να διαγνώσει παρεμφερείς ασθένειες.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0" i="0" dirty="0">
                <a:effectLst/>
              </a:rPr>
              <a:t> Κινητοποίηση για </a:t>
            </a:r>
            <a:r>
              <a:rPr lang="el-GR" dirty="0"/>
              <a:t>κατασκευή συλλογής δεδομένων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0" i="0" dirty="0">
                <a:effectLst/>
              </a:rPr>
              <a:t> Κατασκευή μοντέλου βαθιάς μάθησης με στόχο την ταξινόμηση ακτινογραφιών σε 3 κλάσεις</a:t>
            </a:r>
            <a:r>
              <a:rPr lang="en-US" b="0" i="0" dirty="0">
                <a:effectLst/>
              </a:rPr>
              <a:t>: Normal, Covid19, Pneumonia</a:t>
            </a:r>
            <a:endParaRPr lang="el-G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216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574174-40FC-4D46-91BB-4E5AADB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Testing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AE7780-60FD-4145-8123-058E1322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Αφού κατασκευάστηκε η συλλογή των υποψήφιων βέλτιστων μοντέλων , εφαρμόζεται σε αυτά το </a:t>
            </a:r>
            <a:r>
              <a:rPr lang="en-US" dirty="0"/>
              <a:t>test set </a:t>
            </a:r>
            <a:r>
              <a:rPr lang="el-GR" dirty="0"/>
              <a:t>και βγάζουμε τα συμπεράσματα μας με τα αποτελέσματα των μετρικών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16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18B5CA-8723-44E0-8C91-D084041A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74F02E-ED3E-46D4-9D4B-08991CCC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Ανάλυση Εικόνων (128,128,1)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Ανάλυση Εικόνων (64,64,3)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Ανάλυση Εικόνων (64,64,1)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Ανάλυση Εικόνων (64,64,1) – Χωρίς Θόρυβο και Εξομάλυνση Κλάσεων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Ανάλυση Εικόνων (64,64,1) – Λιγότερα Στρώματα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Ανάλυση Εικόνων (64,64,1) – Περισσότερα Στρώματα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1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67850DE0-847F-4EFA-9B72-7F6968294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716" y="0"/>
            <a:ext cx="5973631" cy="3674536"/>
          </a:xfrm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/>
              <a:t> </a:t>
            </a:r>
            <a:r>
              <a:rPr lang="el-GR" sz="2000" dirty="0"/>
              <a:t>Ανάλυση Εικόνων (128,128,1)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171402FE-2B9C-4E7A-8474-E8DEF15F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99" y="3734873"/>
            <a:ext cx="5198067" cy="31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9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/>
              <a:t> </a:t>
            </a:r>
            <a:r>
              <a:rPr lang="el-GR" sz="2000" dirty="0"/>
              <a:t>Ανάλυση Εικόνων (</a:t>
            </a:r>
            <a:r>
              <a:rPr lang="en-US" sz="2000" dirty="0"/>
              <a:t>64</a:t>
            </a:r>
            <a:r>
              <a:rPr lang="el-GR" sz="2000" dirty="0"/>
              <a:t>,</a:t>
            </a:r>
            <a:r>
              <a:rPr lang="en-US" sz="2000" dirty="0"/>
              <a:t>64</a:t>
            </a:r>
            <a:r>
              <a:rPr lang="el-GR" sz="2000" dirty="0"/>
              <a:t>,</a:t>
            </a:r>
            <a:r>
              <a:rPr lang="en-US" sz="2000" dirty="0"/>
              <a:t>3</a:t>
            </a:r>
            <a:r>
              <a:rPr lang="el-GR" sz="2000" dirty="0"/>
              <a:t>)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CEB956D4-84E8-4606-9150-B673F0D8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420" y="206062"/>
            <a:ext cx="5895017" cy="3222938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430B623-5435-4C87-B896-138CED05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28" y="3841956"/>
            <a:ext cx="5374313" cy="30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41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/>
              <a:t> </a:t>
            </a:r>
            <a:r>
              <a:rPr lang="el-GR" sz="2000" dirty="0"/>
              <a:t>Ανάλυση Εικόνων (</a:t>
            </a:r>
            <a:r>
              <a:rPr lang="en-US" sz="2000" dirty="0"/>
              <a:t>64</a:t>
            </a:r>
            <a:r>
              <a:rPr lang="el-GR" sz="2000" dirty="0"/>
              <a:t>,</a:t>
            </a:r>
            <a:r>
              <a:rPr lang="en-US" sz="2000" dirty="0"/>
              <a:t>64</a:t>
            </a:r>
            <a:r>
              <a:rPr lang="el-GR" sz="2000" dirty="0"/>
              <a:t>,1)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06DB4D60-6935-42F2-B513-518CB5B0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139" y="491327"/>
            <a:ext cx="6034261" cy="3063241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2D0A9EB-2A30-4837-AB1A-A5783570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72" y="4001032"/>
            <a:ext cx="5267459" cy="28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l-GR" sz="2000" dirty="0"/>
              <a:t>Ανάλυση Εικόνων (64,64,1) – Χωρίς Θόρυβο και Εξομάλυνση Κλάσεων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13" name="Θέση περιεχομένου 12">
            <a:extLst>
              <a:ext uri="{FF2B5EF4-FFF2-40B4-BE49-F238E27FC236}">
                <a16:creationId xmlns:a16="http://schemas.microsoft.com/office/drawing/2014/main" id="{FD3BB865-7C7F-4A41-85AA-C037659D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386" y="231356"/>
            <a:ext cx="6120684" cy="3014064"/>
          </a:xfr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132DEA5-4B19-4BA3-A509-2EFBE6C1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38" y="3429000"/>
            <a:ext cx="6120684" cy="30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l-GR" sz="2000" dirty="0"/>
              <a:t>Ανάλυση Εικόνων (64,64,1) – Χωρίς Θόρυβο και Εξομάλυνση Κλάσεων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E5F9E5CF-358E-4026-9C8E-3329EF5FE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912" y="1455738"/>
            <a:ext cx="5810250" cy="3810000"/>
          </a:xfrm>
        </p:spPr>
      </p:pic>
    </p:spTree>
    <p:extLst>
      <p:ext uri="{BB962C8B-B14F-4D97-AF65-F5344CB8AC3E}">
        <p14:creationId xmlns:p14="http://schemas.microsoft.com/office/powerpoint/2010/main" val="2411460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l-GR" sz="2000" dirty="0"/>
              <a:t>Ανάλυση Εικόνων (64,64,1) – Λιγότερα Στρώματα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5D48D553-EF49-4150-90B3-708ED2485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280" y="594359"/>
            <a:ext cx="5721439" cy="2834641"/>
          </a:xfr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8002B3-A7A0-4508-AE0B-71F49564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89" y="3738092"/>
            <a:ext cx="5721439" cy="28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2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</a:t>
            </a:r>
            <a:r>
              <a:rPr lang="en-US" dirty="0"/>
              <a:t>GAN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l-GR" sz="2000" dirty="0"/>
              <a:t>Ανάλυση Εικόνων (64,64,1) – Περισσότερα Στρώματα</a:t>
            </a:r>
            <a:endParaRPr lang="en-US" sz="2000" dirty="0"/>
          </a:p>
          <a:p>
            <a:endParaRPr lang="en-US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FA5DB40A-668C-4BB5-8DEA-9287D929F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811" y="340001"/>
            <a:ext cx="5966138" cy="3088999"/>
          </a:xfr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F21424A5-3F4A-40D4-8307-23D0156E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99" y="3683358"/>
            <a:ext cx="5600162" cy="30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4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A66248-D261-4977-8B66-B83A7A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Μοντέλα – </a:t>
            </a:r>
            <a:r>
              <a:rPr lang="en-US" dirty="0"/>
              <a:t>VGG19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D2576D-D537-45CD-9743-A4629069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VGG19 </a:t>
            </a:r>
            <a:r>
              <a:rPr lang="el-GR" dirty="0"/>
              <a:t>με Πλήρη Συνδεδεμένα Στρώματα και μικρό </a:t>
            </a:r>
            <a:r>
              <a:rPr lang="en-US" dirty="0"/>
              <a:t>dataset - VGG Simple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VGG19 </a:t>
            </a:r>
            <a:r>
              <a:rPr lang="el-GR" dirty="0"/>
              <a:t>με Πλήρη Συνδεδεμένα Στρώματα και μεγάλο </a:t>
            </a:r>
            <a:r>
              <a:rPr lang="en-US" dirty="0"/>
              <a:t>dataset - VGG Enhanced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VGG19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μικρό </a:t>
            </a:r>
            <a:r>
              <a:rPr lang="en-US" dirty="0"/>
              <a:t>dataset - VGG LSTM Simple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VGG19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μεγάλο </a:t>
            </a:r>
            <a:r>
              <a:rPr lang="en-US" dirty="0"/>
              <a:t>dataset - VGG LSTM Enhanced</a:t>
            </a:r>
          </a:p>
        </p:txBody>
      </p:sp>
    </p:spTree>
    <p:extLst>
      <p:ext uri="{BB962C8B-B14F-4D97-AF65-F5344CB8AC3E}">
        <p14:creationId xmlns:p14="http://schemas.microsoft.com/office/powerpoint/2010/main" val="199373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ED62C0-D5BE-4AB5-B6A5-87A7B9C8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F68A8B-8C14-4E0F-B742-94E7D564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Στην αρχή κάθε πανδημίας τα δεδομένα θα είναι λίγα και η αναγκαιότητα μεγάλη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Εξοπλισμό για </a:t>
            </a:r>
            <a:r>
              <a:rPr lang="en-US" dirty="0" err="1"/>
              <a:t>Xrays</a:t>
            </a:r>
            <a:r>
              <a:rPr lang="en-US" dirty="0"/>
              <a:t> </a:t>
            </a:r>
            <a:r>
              <a:rPr lang="el-GR" dirty="0"/>
              <a:t>διαθέτουν πολλά ιατρικά κέντρα, πιο πρακτικό και ασφαλές καθώς μπορεί να επιτευχθεί μεγαλύτερη απομόνωση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Αποτελεσματικότητα μοντέλου που κατασκευάστηκε με λίγους πόρους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Συμπεράσματα για την συμπεριφορά μοντέλων διαφορετικών μεγεθών και </a:t>
            </a:r>
            <a:r>
              <a:rPr lang="el-GR" dirty="0" err="1"/>
              <a:t>υπερπαραμέτρων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Σημασία της αύξησης της Ποσότητας και Ποιότητας της συλλογής δεδομένων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11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A66248-D261-4977-8B66-B83A7A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Μοντέλα – </a:t>
            </a:r>
            <a:r>
              <a:rPr lang="en-US" dirty="0"/>
              <a:t>ResNet152V2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D2576D-D537-45CD-9743-A4629069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ResNet152V2 </a:t>
            </a:r>
            <a:r>
              <a:rPr lang="el-GR" dirty="0"/>
              <a:t>με Πλήρη Συνδεδεμένα Στρώματα και μικρό </a:t>
            </a:r>
            <a:r>
              <a:rPr lang="en-US" dirty="0"/>
              <a:t>dataset - </a:t>
            </a:r>
            <a:r>
              <a:rPr lang="en-US" dirty="0" err="1"/>
              <a:t>ResNet</a:t>
            </a:r>
            <a:r>
              <a:rPr lang="en-US" dirty="0"/>
              <a:t> Simple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ResNet152V2 </a:t>
            </a:r>
            <a:r>
              <a:rPr lang="el-GR" dirty="0"/>
              <a:t>με Πλήρη Συνδεδεμένα Στρώματα και μεγάλο </a:t>
            </a:r>
            <a:r>
              <a:rPr lang="en-US" dirty="0"/>
              <a:t>dataset - </a:t>
            </a:r>
            <a:r>
              <a:rPr lang="en-US" dirty="0" err="1"/>
              <a:t>ResNet</a:t>
            </a:r>
            <a:r>
              <a:rPr lang="en-US" dirty="0"/>
              <a:t> Enhanced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ResNet152V2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μικρό </a:t>
            </a:r>
            <a:r>
              <a:rPr lang="en-US" dirty="0"/>
              <a:t>dataset - </a:t>
            </a:r>
            <a:r>
              <a:rPr lang="en-US" dirty="0" err="1"/>
              <a:t>ResNet</a:t>
            </a:r>
            <a:r>
              <a:rPr lang="en-US" dirty="0"/>
              <a:t> LSTM Simple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ResNet152V2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μεγάλο </a:t>
            </a:r>
            <a:r>
              <a:rPr lang="en-US" dirty="0"/>
              <a:t>dataset - </a:t>
            </a:r>
            <a:r>
              <a:rPr lang="en-US" dirty="0" err="1"/>
              <a:t>ResNet</a:t>
            </a:r>
            <a:r>
              <a:rPr lang="en-US" dirty="0"/>
              <a:t> LSTM Enhanced</a:t>
            </a:r>
          </a:p>
        </p:txBody>
      </p:sp>
    </p:spTree>
    <p:extLst>
      <p:ext uri="{BB962C8B-B14F-4D97-AF65-F5344CB8AC3E}">
        <p14:creationId xmlns:p14="http://schemas.microsoft.com/office/powerpoint/2010/main" val="2508422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A66248-D261-4977-8B66-B83A7A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Μοντέλα – </a:t>
            </a:r>
            <a:r>
              <a:rPr lang="en-US" dirty="0"/>
              <a:t> </a:t>
            </a:r>
            <a:r>
              <a:rPr lang="en-US" dirty="0" err="1"/>
              <a:t>CheXNet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D2576D-D537-45CD-9743-A4629069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CheXNet</a:t>
            </a:r>
            <a:r>
              <a:rPr lang="en-US" dirty="0"/>
              <a:t> </a:t>
            </a:r>
            <a:r>
              <a:rPr lang="el-GR" dirty="0"/>
              <a:t>με Πλήρη Συνδεδεμένα Στρώματα και μικρό </a:t>
            </a:r>
            <a:r>
              <a:rPr lang="en-US" dirty="0"/>
              <a:t>dataset – </a:t>
            </a:r>
            <a:r>
              <a:rPr lang="en-US" dirty="0" err="1"/>
              <a:t>CheXNet</a:t>
            </a:r>
            <a:r>
              <a:rPr lang="en-US" dirty="0"/>
              <a:t> Simple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CheXNet</a:t>
            </a:r>
            <a:r>
              <a:rPr lang="en-US" dirty="0"/>
              <a:t> </a:t>
            </a:r>
            <a:r>
              <a:rPr lang="el-GR" dirty="0"/>
              <a:t>με Πλήρη Συνδεδεμένα Στρώματα και μεγάλο </a:t>
            </a:r>
            <a:r>
              <a:rPr lang="en-US" dirty="0"/>
              <a:t>dataset – </a:t>
            </a:r>
            <a:r>
              <a:rPr lang="en-US" dirty="0" err="1"/>
              <a:t>CheXNet</a:t>
            </a:r>
            <a:r>
              <a:rPr lang="en-US" dirty="0"/>
              <a:t> Enhanced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CheXNet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μικρό </a:t>
            </a:r>
            <a:r>
              <a:rPr lang="en-US" dirty="0"/>
              <a:t>dataset – </a:t>
            </a:r>
            <a:r>
              <a:rPr lang="en-US" dirty="0" err="1"/>
              <a:t>CheXNet</a:t>
            </a:r>
            <a:r>
              <a:rPr lang="en-US" dirty="0"/>
              <a:t> LSTM Simple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CheXNet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dirty="0"/>
              <a:t>LSTM Layer </a:t>
            </a:r>
            <a:r>
              <a:rPr lang="el-GR" dirty="0"/>
              <a:t>και μεγάλο </a:t>
            </a:r>
            <a:r>
              <a:rPr lang="en-US" dirty="0"/>
              <a:t>dataset – </a:t>
            </a:r>
            <a:r>
              <a:rPr lang="en-US" dirty="0" err="1"/>
              <a:t>CheXNet</a:t>
            </a:r>
            <a:r>
              <a:rPr lang="en-US" dirty="0"/>
              <a:t> LSTM Enhanced</a:t>
            </a:r>
          </a:p>
        </p:txBody>
      </p:sp>
    </p:spTree>
    <p:extLst>
      <p:ext uri="{BB962C8B-B14F-4D97-AF65-F5344CB8AC3E}">
        <p14:creationId xmlns:p14="http://schemas.microsoft.com/office/powerpoint/2010/main" val="291193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/>
              <a:t>VGG Enhanced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662CB25A-4271-430E-91E7-80FA3C9BE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668" y="475132"/>
            <a:ext cx="6851560" cy="332422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4DB4D55-58D4-4809-B20B-FF1DFB80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68" y="3799357"/>
            <a:ext cx="6358407" cy="29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08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/>
              <a:t>VGG LSTM Simple</a:t>
            </a:r>
          </a:p>
        </p:txBody>
      </p:sp>
      <p:pic>
        <p:nvPicPr>
          <p:cNvPr id="17" name="Θέση περιεχομένου 16">
            <a:extLst>
              <a:ext uri="{FF2B5EF4-FFF2-40B4-BE49-F238E27FC236}">
                <a16:creationId xmlns:a16="http://schemas.microsoft.com/office/drawing/2014/main" id="{D84140C3-9CBC-47A3-A8AD-8769EE1CC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034" y="322614"/>
            <a:ext cx="6040191" cy="1414745"/>
          </a:xfr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A93AB2AC-CF4E-4953-B012-092FED93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0" y="1635617"/>
            <a:ext cx="6722435" cy="5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 err="1"/>
              <a:t>ResNet</a:t>
            </a:r>
            <a:r>
              <a:rPr lang="en-US" sz="2000" dirty="0"/>
              <a:t> Simple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EAE28FCC-F120-49A3-BDE0-2149493F2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214" y="141668"/>
            <a:ext cx="6490952" cy="6400800"/>
          </a:xfrm>
        </p:spPr>
      </p:pic>
    </p:spTree>
    <p:extLst>
      <p:ext uri="{BB962C8B-B14F-4D97-AF65-F5344CB8AC3E}">
        <p14:creationId xmlns:p14="http://schemas.microsoft.com/office/powerpoint/2010/main" val="116318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 err="1"/>
              <a:t>ResNet</a:t>
            </a:r>
            <a:r>
              <a:rPr lang="en-US" sz="2000" dirty="0"/>
              <a:t> Enhanced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7720E555-6B40-4F62-B0A0-52065BE4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730" y="321972"/>
            <a:ext cx="6478073" cy="3709115"/>
          </a:xfr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F8EF500-857B-47E0-B2C1-1FF934B6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68" y="3647729"/>
            <a:ext cx="6684135" cy="28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7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 err="1"/>
              <a:t>CheXNet</a:t>
            </a:r>
            <a:r>
              <a:rPr lang="en-US" sz="2000" dirty="0"/>
              <a:t> LSTM Simple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3AA345F-A27B-473F-87E0-7962775C0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546" y="141668"/>
            <a:ext cx="6864440" cy="6516709"/>
          </a:xfrm>
        </p:spPr>
      </p:pic>
    </p:spTree>
    <p:extLst>
      <p:ext uri="{BB962C8B-B14F-4D97-AF65-F5344CB8AC3E}">
        <p14:creationId xmlns:p14="http://schemas.microsoft.com/office/powerpoint/2010/main" val="119037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- Εκπαίδευση</a:t>
            </a:r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pPr algn="ctr"/>
            <a:r>
              <a:rPr lang="en-US" sz="2000" dirty="0" err="1"/>
              <a:t>CheXNet</a:t>
            </a:r>
            <a:r>
              <a:rPr lang="en-US" sz="2000" dirty="0"/>
              <a:t> LSTM Enhanced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5914FC87-7D85-4784-8DF9-63D60F025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852" y="594358"/>
            <a:ext cx="6827948" cy="5458711"/>
          </a:xfrm>
        </p:spPr>
      </p:pic>
    </p:spTree>
    <p:extLst>
      <p:ext uri="{BB962C8B-B14F-4D97-AF65-F5344CB8AC3E}">
        <p14:creationId xmlns:p14="http://schemas.microsoft.com/office/powerpoint/2010/main" val="4249475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Τεστ </a:t>
            </a:r>
            <a:r>
              <a:rPr lang="en-US" dirty="0"/>
              <a:t>Set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C7D15A6A-0898-4098-BED5-C5832B26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913" y="1136560"/>
            <a:ext cx="6934200" cy="4584879"/>
          </a:xfrm>
        </p:spPr>
      </p:pic>
    </p:spTree>
    <p:extLst>
      <p:ext uri="{BB962C8B-B14F-4D97-AF65-F5344CB8AC3E}">
        <p14:creationId xmlns:p14="http://schemas.microsoft.com/office/powerpoint/2010/main" val="67893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Τεστ </a:t>
            </a:r>
            <a:r>
              <a:rPr lang="en-US" dirty="0"/>
              <a:t>Set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C4DFD7-283F-4CA0-8F98-FFCFF989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FEFB01-473E-4ED4-AD03-C98DF346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64" y="1548684"/>
            <a:ext cx="6027312" cy="37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A6A0ED-7ED6-4131-ABE2-225F5ABA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Συγγενείς Εργασίες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E550BD-F1D1-4681-98AE-355D8D14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Binary Classification CT Scan – DenseNet201 – 96,25% Accuracy – 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Classes X Rays Classification – ResNet50 – 96,23% Accuracy – Data Augmentation – High Resolution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-Net – 3 Classes </a:t>
            </a:r>
            <a:r>
              <a:rPr lang="en-US" dirty="0" err="1"/>
              <a:t>Xrays</a:t>
            </a:r>
            <a:r>
              <a:rPr lang="en-US" dirty="0"/>
              <a:t> Classification – 93,3% – VGG19 base 83%.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OverSampling</a:t>
            </a:r>
            <a:r>
              <a:rPr lang="en-US" dirty="0"/>
              <a:t> with SMOTE – PCA-SVM classification 6 classes – 94,23%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classes </a:t>
            </a:r>
            <a:r>
              <a:rPr lang="en-US" dirty="0" err="1"/>
              <a:t>Xrays</a:t>
            </a:r>
            <a:r>
              <a:rPr lang="en-US" dirty="0"/>
              <a:t> classification with GAN </a:t>
            </a:r>
            <a:r>
              <a:rPr lang="en-US" dirty="0">
                <a:sym typeface="Wingdings" panose="05000000000000000000" pitchFamily="2" charset="2"/>
              </a:rPr>
              <a:t> Data Split  </a:t>
            </a:r>
            <a:r>
              <a:rPr lang="en-US" dirty="0" err="1">
                <a:sym typeface="Wingdings" panose="05000000000000000000" pitchFamily="2" charset="2"/>
              </a:rPr>
              <a:t>AlexNet</a:t>
            </a:r>
            <a:r>
              <a:rPr lang="en-US" dirty="0">
                <a:sym typeface="Wingdings" panose="05000000000000000000" pitchFamily="2" charset="2"/>
              </a:rPr>
              <a:t> 85,19% </a:t>
            </a:r>
            <a:r>
              <a:rPr lang="en-US" dirty="0" err="1">
                <a:sym typeface="Wingdings" panose="05000000000000000000" pitchFamily="2" charset="2"/>
              </a:rPr>
              <a:t>GoogleNet</a:t>
            </a:r>
            <a:r>
              <a:rPr lang="en-US" dirty="0">
                <a:sym typeface="Wingdings" panose="05000000000000000000" pitchFamily="2" charset="2"/>
              </a:rPr>
              <a:t> 81,48% ResNet18 81,48%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GWO optimization – High Resolution Images – More Covid19 Images – 97%</a:t>
            </a:r>
          </a:p>
        </p:txBody>
      </p:sp>
    </p:spTree>
    <p:extLst>
      <p:ext uri="{BB962C8B-B14F-4D97-AF65-F5344CB8AC3E}">
        <p14:creationId xmlns:p14="http://schemas.microsoft.com/office/powerpoint/2010/main" val="2693509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Τεστ </a:t>
            </a:r>
            <a:r>
              <a:rPr lang="en-US" dirty="0"/>
              <a:t>Set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C4DFD7-283F-4CA0-8F98-FFCFF989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82ED135-653B-4BB0-B1A2-B9423818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2" y="1455313"/>
            <a:ext cx="6167047" cy="38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8E2330-C3D0-4DF7-A046-2B65DBE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Ποιότητα </a:t>
            </a:r>
            <a:r>
              <a:rPr lang="en-US" dirty="0"/>
              <a:t>VS </a:t>
            </a:r>
            <a:r>
              <a:rPr lang="el-GR" dirty="0"/>
              <a:t>Ποσότητα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0E0648-76CA-435E-B132-F4B0C21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Χρησιμοποιείται το Ποιοτικό </a:t>
            </a:r>
            <a:r>
              <a:rPr lang="en-US" dirty="0"/>
              <a:t>Dataset </a:t>
            </a:r>
            <a:r>
              <a:rPr lang="el-GR" dirty="0"/>
              <a:t>με τις </a:t>
            </a:r>
            <a:r>
              <a:rPr lang="el-GR" dirty="0" err="1"/>
              <a:t>υπερπαραμέτρους</a:t>
            </a:r>
            <a:r>
              <a:rPr lang="el-GR" dirty="0"/>
              <a:t> που έχουν βρεθεί από την προηγούμενη διαδικασία, καθώς το μέγεθος των εικόνων δεν επιτρέπει την εφαρμογή του </a:t>
            </a:r>
            <a:r>
              <a:rPr lang="en-US" dirty="0"/>
              <a:t>PSO.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Οι εποχές προσαρμόστηκαν «χειροκίνητα» και κυμαίνονται [25,35].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Μετά την εκπαίδευση εφαρμόστηκε το </a:t>
            </a:r>
            <a:r>
              <a:rPr lang="en-US" dirty="0"/>
              <a:t>Test Dataset </a:t>
            </a:r>
          </a:p>
        </p:txBody>
      </p:sp>
    </p:spTree>
    <p:extLst>
      <p:ext uri="{BB962C8B-B14F-4D97-AF65-F5344CB8AC3E}">
        <p14:creationId xmlns:p14="http://schemas.microsoft.com/office/powerpoint/2010/main" val="601810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Τεστ </a:t>
            </a:r>
            <a:r>
              <a:rPr lang="en-US" dirty="0"/>
              <a:t>Set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C4DFD7-283F-4CA0-8F98-FFCFF989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AB75C8E-F002-44DF-9CE4-81BB7F6C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94704"/>
            <a:ext cx="6391141" cy="42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2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2FCC3-92F7-4050-80A6-6BC9C9E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Πειράματα και Αποτελέσματα – Τεστ </a:t>
            </a:r>
            <a:r>
              <a:rPr lang="en-US" dirty="0"/>
              <a:t>Set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A2A8CE6-5B4E-4CD2-9F5C-BC710F3E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l-GR" dirty="0"/>
              <a:t>			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VGG SIMPLE</a:t>
            </a:r>
            <a:endParaRPr lang="el-GR" sz="2000" dirty="0"/>
          </a:p>
          <a:p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C4DFD7-283F-4CA0-8F98-FFCFF989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E85BC36-84C5-412C-A3AC-357C4A6F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97" y="1394138"/>
            <a:ext cx="6130343" cy="40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89C2E2-B272-499E-AE55-CE0563D5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Σκέψεις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2B992B6-AB76-4580-A9B3-29B62A4F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Αύξηση των Διαθέσιμων </a:t>
            </a:r>
            <a:r>
              <a:rPr lang="en-US" dirty="0"/>
              <a:t>Datasets </a:t>
            </a:r>
            <a:r>
              <a:rPr lang="el-GR" dirty="0"/>
              <a:t>που θα οδηγήσει στην αύξηση της απόδοσης των μοντέλων και στην προσαρμογή τους σε νέες αρχιτεκτονικές.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Χρήση </a:t>
            </a:r>
            <a:r>
              <a:rPr lang="en-US" dirty="0"/>
              <a:t>CGAN </a:t>
            </a:r>
            <a:r>
              <a:rPr lang="el-GR" dirty="0"/>
              <a:t>που θα οδηγήσει σε καλύτερο αποτέλεσμα πλασματικών εικόνων.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Χρήση συστημάτων εντοπισμού </a:t>
            </a:r>
            <a:r>
              <a:rPr lang="en-US" dirty="0"/>
              <a:t>R-CNN </a:t>
            </a:r>
            <a:r>
              <a:rPr lang="el-GR" dirty="0"/>
              <a:t>για την ακριβή τοποθεσία της μόλυνσης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78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6CD617-7127-43BD-AA7B-D98AFAF1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Ευχαριστώ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ADDF65E-FC94-433F-9AB8-695C29078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5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15250E-CA80-4CCD-B8EB-7AB9278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dirty="0"/>
              <a:t>Τεχνολογίες </a:t>
            </a:r>
            <a:r>
              <a:rPr lang="el-GR" dirty="0"/>
              <a:t>για την Κατασκευή Μοντέλων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BFD661-95E2-48F0-A145-D3696D2C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Python 3.8.1 +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Python 3.6.9 + Google </a:t>
            </a:r>
            <a:r>
              <a:rPr lang="en-US" dirty="0" err="1"/>
              <a:t>Colab</a:t>
            </a:r>
            <a:r>
              <a:rPr lang="en-US" dirty="0"/>
              <a:t> Pro, GPU Tesla V100 P100  T4 + 35 GB RAM + 24 hours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Google One Drive </a:t>
            </a:r>
            <a:r>
              <a:rPr lang="el-GR" dirty="0"/>
              <a:t>, Αποθηκευτικός Χώρος 100 </a:t>
            </a:r>
            <a:r>
              <a:rPr lang="en-US" dirty="0"/>
              <a:t>GB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2450DB-4AD5-462E-92E0-A1BF5227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dirty="0"/>
              <a:t>Τεχνολογίες </a:t>
            </a:r>
            <a:r>
              <a:rPr lang="el-GR" dirty="0"/>
              <a:t>για την Κατασκευή Μοντέλων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B68F76-23C5-467A-8010-BE49EB88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Παραγωγικό </a:t>
            </a:r>
            <a:r>
              <a:rPr lang="el-GR" dirty="0" err="1"/>
              <a:t>Αντιπαλικό</a:t>
            </a:r>
            <a:r>
              <a:rPr lang="el-GR" dirty="0"/>
              <a:t> Δίκτυο – </a:t>
            </a:r>
            <a:r>
              <a:rPr lang="en-US" dirty="0"/>
              <a:t>Generative </a:t>
            </a:r>
            <a:r>
              <a:rPr lang="en-US" dirty="0" err="1"/>
              <a:t>Adversial</a:t>
            </a:r>
            <a:r>
              <a:rPr lang="en-US" dirty="0"/>
              <a:t>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Επαύξηση Δεδομένων – </a:t>
            </a:r>
            <a:r>
              <a:rPr lang="en-US" dirty="0"/>
              <a:t>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Τεχνικές Μεταφοράς Γνώσης – </a:t>
            </a:r>
            <a:r>
              <a:rPr lang="en-US" dirty="0"/>
              <a:t>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Βελτιστοποίηση Σμήνους Σωματιδίων </a:t>
            </a:r>
            <a:r>
              <a:rPr lang="en-US" dirty="0"/>
              <a:t>– Particle Swarm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Μετρικές για συμπεράσματα – Ακρίβεια </a:t>
            </a:r>
            <a:r>
              <a:rPr lang="en-US" dirty="0"/>
              <a:t>(Accuracy), </a:t>
            </a:r>
            <a:r>
              <a:rPr lang="el-GR" dirty="0"/>
              <a:t>Ευστοχία (</a:t>
            </a:r>
            <a:r>
              <a:rPr lang="en-US" dirty="0"/>
              <a:t>Precision), </a:t>
            </a:r>
            <a:r>
              <a:rPr lang="el-GR" dirty="0"/>
              <a:t>Ευαισθησία </a:t>
            </a:r>
            <a:r>
              <a:rPr lang="en-US" dirty="0"/>
              <a:t>(Recall)</a:t>
            </a:r>
          </a:p>
        </p:txBody>
      </p:sp>
    </p:spTree>
    <p:extLst>
      <p:ext uri="{BB962C8B-B14F-4D97-AF65-F5344CB8AC3E}">
        <p14:creationId xmlns:p14="http://schemas.microsoft.com/office/powerpoint/2010/main" val="68463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45C10C-BB3A-4E68-A381-588F100D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Παραγωγικό </a:t>
            </a:r>
            <a:r>
              <a:rPr lang="el-GR" dirty="0" err="1"/>
              <a:t>Αντιπαλικό</a:t>
            </a:r>
            <a:r>
              <a:rPr lang="el-GR" dirty="0"/>
              <a:t> Δίκτυο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28E8592-6D76-4D62-9833-D7F04636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</a:t>
            </a:r>
            <a:r>
              <a:rPr lang="el-GR" dirty="0"/>
              <a:t>η επιβλεπόμενη</a:t>
            </a:r>
            <a:r>
              <a:rPr lang="en-US" dirty="0"/>
              <a:t> </a:t>
            </a:r>
            <a:r>
              <a:rPr lang="el-GR" dirty="0"/>
              <a:t>μάθηση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Παραγωγή πλασματικών δεδομένων που ταιριάζουν στην κατανομή των αυθεντικών δεδομένων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Παραγωγικό </a:t>
            </a:r>
            <a:r>
              <a:rPr lang="en-US" dirty="0"/>
              <a:t>vs </a:t>
            </a:r>
            <a:r>
              <a:rPr lang="el-GR" dirty="0"/>
              <a:t>Διαχωριστικό Δίκτυο. Ανταγωνισμός που οδηγεί στη βελτίωση τους. Ξεχωριστή εκπαίδευση στην ίδια εποχή.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Βλάβη Μοντέλου </a:t>
            </a:r>
            <a:r>
              <a:rPr lang="en-US" dirty="0"/>
              <a:t>(Model Collapse), </a:t>
            </a:r>
            <a:r>
              <a:rPr lang="el-GR" dirty="0"/>
              <a:t>Αποτυχία Σύγκλισης (</a:t>
            </a:r>
            <a:r>
              <a:rPr lang="en-US" dirty="0"/>
              <a:t>Non Convergence)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Εξομάλυνση Κλάσεων (</a:t>
            </a:r>
            <a:r>
              <a:rPr lang="en-US" dirty="0"/>
              <a:t>Label Smoothing), </a:t>
            </a:r>
            <a:r>
              <a:rPr lang="el-GR" dirty="0"/>
              <a:t>Προσθήκη Θορύβου στο Διαχωριστικό Δίκτυο</a:t>
            </a:r>
          </a:p>
        </p:txBody>
      </p:sp>
    </p:spTree>
    <p:extLst>
      <p:ext uri="{BB962C8B-B14F-4D97-AF65-F5344CB8AC3E}">
        <p14:creationId xmlns:p14="http://schemas.microsoft.com/office/powerpoint/2010/main" val="17333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A40DCA-1CB6-4702-89E2-2A60C69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Επαύξηση Δεδομένων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7BCE01-53BA-49CA-A3FA-8180A5F9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Διαδικασία κατά την οποία ενισχύεται το σετ εικόνων που διατίθεται ως δεδομένα, χωρίς να γίνει συλλογή νέων εικόνων, μέσω τροποποιήσεων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/>
              <a:t>Περιστροφή, Οριζόντια/Κάθετη Αναστροφή, Οριζόντια/Κάθετη Μετατόπιση </a:t>
            </a:r>
            <a:r>
              <a:rPr lang="el-GR" dirty="0" err="1"/>
              <a:t>κ.α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n-US" dirty="0"/>
              <a:t>E</a:t>
            </a:r>
            <a:r>
              <a:rPr lang="el-GR" dirty="0" err="1"/>
              <a:t>πιλογή</a:t>
            </a:r>
            <a:r>
              <a:rPr lang="el-GR" dirty="0"/>
              <a:t> που γίνεται για την τροποποίηση των εικόνων, πρέπει να συμβαδίζει με τη φύση των εικόνων που περιμένει το μοντέλο.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Online vs Offline </a:t>
            </a:r>
          </a:p>
        </p:txBody>
      </p:sp>
    </p:spTree>
    <p:extLst>
      <p:ext uri="{BB962C8B-B14F-4D97-AF65-F5344CB8AC3E}">
        <p14:creationId xmlns:p14="http://schemas.microsoft.com/office/powerpoint/2010/main" val="3139672768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3522</TotalTime>
  <Words>2298</Words>
  <Application>Microsoft Office PowerPoint</Application>
  <PresentationFormat>Ευρεία οθόνη</PresentationFormat>
  <Paragraphs>316</Paragraphs>
  <Slides>55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Calibri</vt:lpstr>
      <vt:lpstr>Calibri Light</vt:lpstr>
      <vt:lpstr>Ανασκόπηση</vt:lpstr>
      <vt:lpstr>Υλοποίηση μοντέλων Βαθιάς Μάθησης και τεχνικών Μεταφοράς Γνώσης σε ιατρικές εικόνες</vt:lpstr>
      <vt:lpstr>Περιεχόμενα</vt:lpstr>
      <vt:lpstr>Εισαγωγή</vt:lpstr>
      <vt:lpstr>Εισαγωγή</vt:lpstr>
      <vt:lpstr>Συγγενείς Εργασίες</vt:lpstr>
      <vt:lpstr>Τεχνολογίες για την Κατασκευή Μοντέλων</vt:lpstr>
      <vt:lpstr>Τεχνολογίες για την Κατασκευή Μοντέλων</vt:lpstr>
      <vt:lpstr>Παραγωγικό Αντιπαλικό Δίκτυο</vt:lpstr>
      <vt:lpstr>Επαύξηση Δεδομένων</vt:lpstr>
      <vt:lpstr>Μεταφορά Γνώσης</vt:lpstr>
      <vt:lpstr>Βελτιστοποίηση Σμήνους Σωματιδίων</vt:lpstr>
      <vt:lpstr>Μετρικές</vt:lpstr>
      <vt:lpstr>Ανάλυση Μοντέλων</vt:lpstr>
      <vt:lpstr>Δεδομένα – Βασικό Dataset</vt:lpstr>
      <vt:lpstr>Δεδομένα – Βασικό Dataset</vt:lpstr>
      <vt:lpstr>Δεδομένα – Βασικό Dataset</vt:lpstr>
      <vt:lpstr>Δεδομένα </vt:lpstr>
      <vt:lpstr>Δεδομένα</vt:lpstr>
      <vt:lpstr>Δεδομένα - Ποιοτικό Dataset</vt:lpstr>
      <vt:lpstr>Δεδομένα – Ενισχυμένο Dataset</vt:lpstr>
      <vt:lpstr>Δεδομένα – Ενισχυμένο Dataset -  GAN</vt:lpstr>
      <vt:lpstr>Δεδομένα – Ενισχυμένο Dataset -  GAN</vt:lpstr>
      <vt:lpstr>Δεδομένα – Ενισχυμένο Dataset -  GAN</vt:lpstr>
      <vt:lpstr>Δεδομένα</vt:lpstr>
      <vt:lpstr>Transfer Learning</vt:lpstr>
      <vt:lpstr>Transfer Learning - Τεχνικές</vt:lpstr>
      <vt:lpstr>Transfer Learning – Υπερπαράμετροι</vt:lpstr>
      <vt:lpstr>PSO</vt:lpstr>
      <vt:lpstr>Training Review</vt:lpstr>
      <vt:lpstr>Final Testing 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- GAN</vt:lpstr>
      <vt:lpstr>Πειράματα και Αποτελέσματα – Μοντέλα – VGG19</vt:lpstr>
      <vt:lpstr>Πειράματα και Αποτελέσματα – Μοντέλα – ResNet152V2</vt:lpstr>
      <vt:lpstr>Πειράματα και Αποτελέσματα – Μοντέλα –  CheXNet</vt:lpstr>
      <vt:lpstr>Πειράματα και Αποτελέσματα - Εκπαίδευση</vt:lpstr>
      <vt:lpstr>Πειράματα και Αποτελέσματα - Εκπαίδευση</vt:lpstr>
      <vt:lpstr>Πειράματα και Αποτελέσματα - Εκπαίδευση</vt:lpstr>
      <vt:lpstr>Πειράματα και Αποτελέσματα - Εκπαίδευση</vt:lpstr>
      <vt:lpstr>Πειράματα και Αποτελέσματα - Εκπαίδευση</vt:lpstr>
      <vt:lpstr>Πειράματα και Αποτελέσματα - Εκπαίδευση</vt:lpstr>
      <vt:lpstr>Πειράματα και Αποτελέσματα – Τεστ Set</vt:lpstr>
      <vt:lpstr>Πειράματα και Αποτελέσματα – Τεστ Set</vt:lpstr>
      <vt:lpstr>Πειράματα και Αποτελέσματα – Τεστ Set</vt:lpstr>
      <vt:lpstr>Ποιότητα VS Ποσότητα</vt:lpstr>
      <vt:lpstr>Πειράματα και Αποτελέσματα – Τεστ Set</vt:lpstr>
      <vt:lpstr>Πειράματα και Αποτελέσματα – Τεστ Set</vt:lpstr>
      <vt:lpstr>Μελλοντικές Σκέψεις</vt:lpstr>
      <vt:lpstr>Ευχαριστώ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μοντέλων Βαθιάς Μάθησης και τεχνικών Μεταφοράς Γνώσης σε ιατρικές εικόνες</dc:title>
  <dc:creator>Philippos Orfanoudakis</dc:creator>
  <cp:lastModifiedBy>Philippos Orfanoudakis</cp:lastModifiedBy>
  <cp:revision>61</cp:revision>
  <dcterms:created xsi:type="dcterms:W3CDTF">2020-10-17T22:21:40Z</dcterms:created>
  <dcterms:modified xsi:type="dcterms:W3CDTF">2020-10-20T10:26:37Z</dcterms:modified>
</cp:coreProperties>
</file>