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  <p:sldMasterId id="2147484044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7365" autoAdjust="0"/>
  </p:normalViewPr>
  <p:slideViewPr>
    <p:cSldViewPr snapToGrid="0">
      <p:cViewPr varScale="1">
        <p:scale>
          <a:sx n="68" d="100"/>
          <a:sy n="68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775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087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459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111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9594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272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036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49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040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97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303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6068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405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54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4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5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05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53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337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10D9DD-F5E9-4CAA-A636-78C053EBEF35}" type="datetimeFigureOut">
              <a:rPr lang="it-IT" smtClean="0"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D236-B990-44CE-9954-B65807702CD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99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localhost:3000/images/Logo.png">
            <a:extLst>
              <a:ext uri="{FF2B5EF4-FFF2-40B4-BE49-F238E27FC236}">
                <a16:creationId xmlns:a16="http://schemas.microsoft.com/office/drawing/2014/main" id="{5C5E131E-7049-4CB3-9F53-DE60A4B5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870" y="1626433"/>
            <a:ext cx="7308258" cy="210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4581EAAB-9F33-446A-92A4-62DB0375587C}"/>
              </a:ext>
            </a:extLst>
          </p:cNvPr>
          <p:cNvSpPr/>
          <p:nvPr/>
        </p:nvSpPr>
        <p:spPr>
          <a:xfrm>
            <a:off x="2302724" y="3748971"/>
            <a:ext cx="7586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3600" b="1" dirty="0">
                <a:solidFill>
                  <a:srgbClr val="585858"/>
                </a:solidFill>
                <a:latin typeface="inherit"/>
              </a:rPr>
              <a:t>The </a:t>
            </a:r>
            <a:r>
              <a:rPr lang="en-GB" sz="3600" b="1" dirty="0" err="1">
                <a:solidFill>
                  <a:srgbClr val="585858"/>
                </a:solidFill>
                <a:latin typeface="inherit"/>
              </a:rPr>
              <a:t>encyclopedia</a:t>
            </a:r>
            <a:r>
              <a:rPr lang="en-GB" sz="3600" b="1" dirty="0">
                <a:solidFill>
                  <a:srgbClr val="585858"/>
                </a:solidFill>
                <a:latin typeface="inherit"/>
              </a:rPr>
              <a:t> of Spanish provinces</a:t>
            </a:r>
            <a:endParaRPr lang="en-GB" sz="3600" b="1" i="0" dirty="0">
              <a:solidFill>
                <a:srgbClr val="585858"/>
              </a:solidFill>
              <a:effectLst/>
              <a:latin typeface="inherit"/>
            </a:endParaRPr>
          </a:p>
        </p:txBody>
      </p:sp>
      <p:pic>
        <p:nvPicPr>
          <p:cNvPr id="1030" name="Picture 6" descr="Image result for upm logo">
            <a:extLst>
              <a:ext uri="{FF2B5EF4-FFF2-40B4-BE49-F238E27FC236}">
                <a16:creationId xmlns:a16="http://schemas.microsoft.com/office/drawing/2014/main" id="{D7E9F76B-56EB-4160-98EC-30D5198A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194" y="5231567"/>
            <a:ext cx="3502806" cy="1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icio">
            <a:extLst>
              <a:ext uri="{FF2B5EF4-FFF2-40B4-BE49-F238E27FC236}">
                <a16:creationId xmlns:a16="http://schemas.microsoft.com/office/drawing/2014/main" id="{F1A34A87-C515-4034-91D3-8C5F64CD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1125"/>
            <a:ext cx="5708889" cy="1146875"/>
          </a:xfrm>
          <a:prstGeom prst="rect">
            <a:avLst/>
          </a:prstGeom>
          <a:effectLst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92456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Additional changes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625CA3-B4C6-49B2-A51C-BD2B9D81B03E}"/>
              </a:ext>
            </a:extLst>
          </p:cNvPr>
          <p:cNvSpPr/>
          <p:nvPr/>
        </p:nvSpPr>
        <p:spPr>
          <a:xfrm>
            <a:off x="944360" y="1490008"/>
            <a:ext cx="103032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Void cells have been eliminated;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Malformed data have been recovered and cleaned or (if that was not possible) removed;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To link the data of the different datasets, 3 more have been created: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“ac” dataset links the name of each autonomous community to its code;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“felonies” one connects the codes of the crime to their name and description;</a:t>
            </a:r>
          </a:p>
          <a:p>
            <a:pPr marL="971550" lvl="1" indent="-514350" fontAlgn="base">
              <a:buFont typeface="+mj-lt"/>
              <a:buAutoNum type="arabicPeriod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The “</a:t>
            </a:r>
            <a:r>
              <a:rPr lang="en-GB" sz="2800" b="1" dirty="0" err="1">
                <a:solidFill>
                  <a:srgbClr val="585858"/>
                </a:solidFill>
                <a:latin typeface="inherit"/>
              </a:rPr>
              <a:t>prov</a:t>
            </a:r>
            <a:r>
              <a:rPr lang="en-GB" sz="2800" b="1" dirty="0">
                <a:solidFill>
                  <a:srgbClr val="585858"/>
                </a:solidFill>
                <a:latin typeface="inherit"/>
              </a:rPr>
              <a:t>” dataset is used to correlate the name and the id of each province to its corresponding autonomous community.</a:t>
            </a:r>
          </a:p>
        </p:txBody>
      </p:sp>
    </p:spTree>
    <p:extLst>
      <p:ext uri="{BB962C8B-B14F-4D97-AF65-F5344CB8AC3E}">
        <p14:creationId xmlns:p14="http://schemas.microsoft.com/office/powerpoint/2010/main" val="91307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Conclusions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625CA3-B4C6-49B2-A51C-BD2B9D81B03E}"/>
              </a:ext>
            </a:extLst>
          </p:cNvPr>
          <p:cNvSpPr/>
          <p:nvPr/>
        </p:nvSpPr>
        <p:spPr>
          <a:xfrm>
            <a:off x="944360" y="1490008"/>
            <a:ext cx="103032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585858"/>
                </a:solidFill>
                <a:latin typeface="inherit"/>
              </a:rPr>
              <a:t>A web application based on a server of the kind “node.js”; </a:t>
            </a:r>
          </a:p>
        </p:txBody>
      </p:sp>
    </p:spTree>
    <p:extLst>
      <p:ext uri="{BB962C8B-B14F-4D97-AF65-F5344CB8AC3E}">
        <p14:creationId xmlns:p14="http://schemas.microsoft.com/office/powerpoint/2010/main" val="213624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6E3229A7-4981-4D8A-B3F7-CBC548B00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3734"/>
            <a:ext cx="7019198" cy="4944266"/>
          </a:xfrm>
          <a:prstGeom prst="rect">
            <a:avLst/>
          </a:prstGeom>
        </p:spPr>
      </p:pic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5395974-CD27-4708-A095-6745852039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9201" y="4509999"/>
            <a:ext cx="5172799" cy="2353003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9A71D2B-445B-4860-8A52-1F7EEC2ED9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" r="3208"/>
          <a:stretch/>
        </p:blipFill>
        <p:spPr>
          <a:xfrm>
            <a:off x="7019204" y="0"/>
            <a:ext cx="5172796" cy="2415941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281B35C-AD48-4C47-BC6F-B7F8E489C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203" y="2342998"/>
            <a:ext cx="5172797" cy="217200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A8B0445-D2C6-4AFF-9446-F91F2EC8998E}"/>
              </a:ext>
            </a:extLst>
          </p:cNvPr>
          <p:cNvSpPr/>
          <p:nvPr/>
        </p:nvSpPr>
        <p:spPr>
          <a:xfrm>
            <a:off x="0" y="0"/>
            <a:ext cx="70191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Ontology structure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85858"/>
                </a:solidFill>
                <a:latin typeface="inherit"/>
              </a:rPr>
              <a:t>Implemented in Protégé: 8 classes, 5 object properties and 11 data properties;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585858"/>
                </a:solidFill>
                <a:latin typeface="inherit"/>
              </a:rPr>
              <a:t>3 datasets initially chosen, from those 7 refined datasets </a:t>
            </a:r>
            <a:r>
              <a:rPr lang="en-GB" b="1" dirty="0" err="1">
                <a:solidFill>
                  <a:srgbClr val="585858"/>
                </a:solidFill>
                <a:latin typeface="inherit"/>
              </a:rPr>
              <a:t>waere</a:t>
            </a:r>
            <a:r>
              <a:rPr lang="en-GB" b="1" dirty="0">
                <a:solidFill>
                  <a:srgbClr val="585858"/>
                </a:solidFill>
                <a:latin typeface="inherit"/>
              </a:rPr>
              <a:t> later created and used though </a:t>
            </a:r>
            <a:r>
              <a:rPr lang="en-GB" b="1" dirty="0" err="1">
                <a:solidFill>
                  <a:srgbClr val="585858"/>
                </a:solidFill>
                <a:latin typeface="inherit"/>
              </a:rPr>
              <a:t>OpenRefine</a:t>
            </a:r>
            <a:r>
              <a:rPr lang="en-GB" b="1" dirty="0">
                <a:solidFill>
                  <a:srgbClr val="585858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26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9BC6F5AC-3421-4255-AF58-232A9150D1A3}"/>
              </a:ext>
            </a:extLst>
          </p:cNvPr>
          <p:cNvSpPr/>
          <p:nvPr/>
        </p:nvSpPr>
        <p:spPr>
          <a:xfrm>
            <a:off x="707035" y="269822"/>
            <a:ext cx="1077792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Modifications on the data(sets)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raw datasets have been modified through </a:t>
            </a:r>
            <a:r>
              <a:rPr lang="en-GB" sz="3200" b="1" dirty="0" err="1">
                <a:solidFill>
                  <a:srgbClr val="585858"/>
                </a:solidFill>
                <a:latin typeface="inherit"/>
              </a:rPr>
              <a:t>openrefine</a:t>
            </a:r>
            <a:r>
              <a:rPr lang="en-GB" sz="3200" b="1" dirty="0">
                <a:solidFill>
                  <a:srgbClr val="585858"/>
                </a:solidFill>
                <a:latin typeface="inherit"/>
              </a:rPr>
              <a:t> to make them more readable and to be actually usable by the web application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original datasets were: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collection of the public debt for every city with related province and region of Spain;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The population records through last years grouped by semesters;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3200" b="1" dirty="0">
                <a:solidFill>
                  <a:srgbClr val="585858"/>
                </a:solidFill>
                <a:latin typeface="inherit"/>
              </a:rPr>
              <a:t>Crimes reported by each province and region ordered by the felony committed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870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66B7EF30-6178-48F9-9034-D0B95E5F2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9" t="11833" r="6188" b="1813"/>
          <a:stretch/>
        </p:blipFill>
        <p:spPr>
          <a:xfrm>
            <a:off x="0" y="1132715"/>
            <a:ext cx="12171532" cy="5725285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public debt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950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509665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public debt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844D303-393A-4020-813D-3D93D34B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" y="1761346"/>
            <a:ext cx="6789389" cy="482683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8CE020ED-C701-4683-8B06-3D65DFDD751C}"/>
              </a:ext>
            </a:extLst>
          </p:cNvPr>
          <p:cNvSpPr/>
          <p:nvPr/>
        </p:nvSpPr>
        <p:spPr>
          <a:xfrm>
            <a:off x="7247744" y="1866277"/>
            <a:ext cx="459948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total province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informations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have been eliminated because redundant and not useful;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For each city is present a new field capital that mark each province chief town.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All the other fields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habe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been removed</a:t>
            </a:r>
          </a:p>
        </p:txBody>
      </p:sp>
    </p:spTree>
    <p:extLst>
      <p:ext uri="{BB962C8B-B14F-4D97-AF65-F5344CB8AC3E}">
        <p14:creationId xmlns:p14="http://schemas.microsoft.com/office/powerpoint/2010/main" val="255764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population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2E0101-718E-42B5-8FDD-6FA20D1D7E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" t="13647" r="38432" b="7143"/>
          <a:stretch/>
        </p:blipFill>
        <p:spPr>
          <a:xfrm>
            <a:off x="1351400" y="1396560"/>
            <a:ext cx="9686145" cy="50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6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population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AC75AC-D9A3-48EC-A43C-490647246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" y="1496601"/>
            <a:ext cx="5704934" cy="466504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1AD6E0C-2682-46EB-AB9D-15B737D6E3C8}"/>
              </a:ext>
            </a:extLst>
          </p:cNvPr>
          <p:cNvSpPr/>
          <p:nvPr/>
        </p:nvSpPr>
        <p:spPr>
          <a:xfrm>
            <a:off x="6885481" y="1558297"/>
            <a:ext cx="45994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National </a:t>
            </a:r>
            <a:r>
              <a:rPr lang="en-GB" sz="2400" b="1" dirty="0" err="1">
                <a:solidFill>
                  <a:srgbClr val="585858"/>
                </a:solidFill>
                <a:latin typeface="inherit"/>
              </a:rPr>
              <a:t>informations</a:t>
            </a:r>
            <a:r>
              <a:rPr lang="en-GB" sz="2400" b="1" dirty="0">
                <a:solidFill>
                  <a:srgbClr val="585858"/>
                </a:solidFill>
                <a:latin typeface="inherit"/>
              </a:rPr>
              <a:t> have been eliminated because not useful;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A new field is added to identify the province of the town;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field “Ambo” has been removed because redundant.</a:t>
            </a:r>
          </a:p>
        </p:txBody>
      </p:sp>
    </p:spTree>
    <p:extLst>
      <p:ext uri="{BB962C8B-B14F-4D97-AF65-F5344CB8AC3E}">
        <p14:creationId xmlns:p14="http://schemas.microsoft.com/office/powerpoint/2010/main" val="323451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762E834-CE2A-45EF-A849-3C099DE0B3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" t="16375" r="22890"/>
          <a:stretch/>
        </p:blipFill>
        <p:spPr>
          <a:xfrm>
            <a:off x="1281219" y="1613663"/>
            <a:ext cx="9629562" cy="4041549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CF729067-C908-4D0E-AC14-CC4D400EBE5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Original crime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8376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6699032C-EE1F-444A-A100-8A34DC67F7B0}"/>
              </a:ext>
            </a:extLst>
          </p:cNvPr>
          <p:cNvSpPr/>
          <p:nvPr/>
        </p:nvSpPr>
        <p:spPr>
          <a:xfrm>
            <a:off x="707035" y="269822"/>
            <a:ext cx="10777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GB" sz="4800" b="1" dirty="0">
                <a:solidFill>
                  <a:srgbClr val="585858"/>
                </a:solidFill>
                <a:latin typeface="inherit"/>
              </a:rPr>
              <a:t>Implemented crime dataset</a:t>
            </a:r>
            <a:endParaRPr lang="en-GB" sz="2400" b="1" dirty="0">
              <a:solidFill>
                <a:srgbClr val="585858"/>
              </a:solidFill>
              <a:latin typeface="inheri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B1AD6E0C-2682-46EB-AB9D-15B737D6E3C8}"/>
              </a:ext>
            </a:extLst>
          </p:cNvPr>
          <p:cNvSpPr/>
          <p:nvPr/>
        </p:nvSpPr>
        <p:spPr>
          <a:xfrm>
            <a:off x="7068361" y="1325467"/>
            <a:ext cx="459948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most recent data collected have been  considered: the fields “2015” and the percentual variation from 2015 to 2016 have been removed;</a:t>
            </a:r>
            <a:endParaRPr lang="en-GB" sz="1100" b="1" dirty="0">
              <a:solidFill>
                <a:srgbClr val="585858"/>
              </a:solidFill>
              <a:latin typeface="inherit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Only the total crimes reported in the province has been considered;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585858"/>
                </a:solidFill>
                <a:latin typeface="inherit"/>
              </a:rPr>
              <a:t>The territory field has been transformed in the code of the province in which the crime happened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3380D0-DFAA-4522-AA5D-9B8A07A15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5" y="1325467"/>
            <a:ext cx="5665630" cy="501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0671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EFBD647-D2D9-4890-8FCE-F6A2E262C1ED}" vid="{F3D7BAEA-EA69-4198-9529-D571B5F010A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TM02892315[[fn=Filo]]</Template>
  <TotalTime>324</TotalTime>
  <Words>391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Wingdings 2</vt:lpstr>
      <vt:lpstr>HDOfficeLightV0</vt:lpstr>
      <vt:lpstr>Tema1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Cesare Curcio</dc:creator>
  <cp:lastModifiedBy>Cesare Curcio</cp:lastModifiedBy>
  <cp:revision>16</cp:revision>
  <dcterms:created xsi:type="dcterms:W3CDTF">2018-12-07T17:01:45Z</dcterms:created>
  <dcterms:modified xsi:type="dcterms:W3CDTF">2018-12-07T23:48:56Z</dcterms:modified>
</cp:coreProperties>
</file>