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4.xml.rels" ContentType="application/vnd.openxmlformats-package.relationships+xml"/>
  <Override PartName="/ppt/slides/_rels/slide38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9.xml.rels" ContentType="application/vnd.openxmlformats-package.relationships+xml"/>
  <Override PartName="/ppt/slides/_rels/slide6.xml.rels" ContentType="application/vnd.openxmlformats-package.relationships+xml"/>
  <Override PartName="/ppt/slides/_rels/slide50.xml.rels" ContentType="application/vnd.openxmlformats-package.relationships+xml"/>
  <Override PartName="/ppt/slides/_rels/slide23.xml.rels" ContentType="application/vnd.openxmlformats-package.relationships+xml"/>
  <Override PartName="/ppt/slides/_rels/slide7.xml.rels" ContentType="application/vnd.openxmlformats-package.relationships+xml"/>
  <Override PartName="/ppt/slides/_rels/slide5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52.xml.rels" ContentType="application/vnd.openxmlformats-package.relationships+xml"/>
  <Override PartName="/ppt/slides/_rels/slide25.xml.rels" ContentType="application/vnd.openxmlformats-package.relationships+xml"/>
  <Override PartName="/ppt/slides/_rels/slide9.xml.rels" ContentType="application/vnd.openxmlformats-package.relationships+xml"/>
  <Override PartName="/ppt/slides/_rels/slide53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  <Override PartName="/ppt/slides/_rels/slide57.xml.rels" ContentType="application/vnd.openxmlformats-package.relationships+xml"/>
  <Override PartName="/ppt/slides/_rels/slide58.xml.rels" ContentType="application/vnd.openxmlformats-package.relationships+xml"/>
  <Override PartName="/ppt/slides/_rels/slide59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67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Cliquez pour déplacer la diapo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Cliquez pour modifier le format des notes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&lt;en-tête&gt;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FCE0C0E-B344-42EA-8AC1-F838B1F04839}" type="slidenum">
              <a:rPr b="0" lang="fr-FR" sz="1400" strike="noStrike" u="none">
                <a:solidFill>
                  <a:srgbClr val="000000"/>
                </a:solidFill>
                <a:uFillTx/>
                <a:latin typeface="Times New Roman"/>
              </a:rPr>
              <a:t>&lt;numéro&gt;</a:t>
            </a:fld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1107000" y="812520"/>
            <a:ext cx="5345280" cy="400896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- Tour de parole pour mesurer le niveau d'expérience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buNone/>
            </a:pPr>
            <a:r>
              <a:rPr b="0" lang="fr-FR" sz="2000" strike="noStrike" u="none">
                <a:solidFill>
                  <a:srgbClr val="000000"/>
                </a:solidFill>
                <a:uFillTx/>
                <a:latin typeface="Arial"/>
              </a:rPr>
              <a:t>- Questions organisationnelles</a:t>
            </a:r>
            <a:endParaRPr b="0" lang="fr-F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odele_Insee_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61360"/>
            <a:ext cx="95760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656000" y="2095200"/>
            <a:ext cx="7488000" cy="20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odele_Insee_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61360"/>
            <a:ext cx="95760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656000" y="2095200"/>
            <a:ext cx="7488000" cy="20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7"/>
              </a:spcAft>
              <a:buNone/>
            </a:pPr>
            <a:endParaRPr b="1" lang="fr-FR" sz="40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odele_Insee_V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61360"/>
            <a:ext cx="95760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656000" y="2095200"/>
            <a:ext cx="7488000" cy="20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7"/>
              </a:spcAft>
              <a:buNone/>
            </a:pPr>
            <a:endParaRPr b="1" lang="fr-FR" sz="40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79C4B3-DBAC-40F7-9A6E-538294F283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odele_Insee_V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61360"/>
            <a:ext cx="9576000" cy="51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656000" y="2095200"/>
            <a:ext cx="7488000" cy="20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ctr">
              <a:spcAft>
                <a:spcPts val="1417"/>
              </a:spcAft>
              <a:buNone/>
            </a:pPr>
            <a:endParaRPr b="1" lang="fr-FR" sz="40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hyperlink" Target="http://www.insee.fr/" TargetMode="External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504000" y="6195600"/>
            <a:ext cx="2880000" cy="1159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8496000" y="720000"/>
            <a:ext cx="1321200" cy="540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1224000"/>
            <a:ext cx="7272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Cliquez pour éditer le format du texte-titre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2880000"/>
            <a:ext cx="5184000" cy="5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SzPct val="80000"/>
              <a:buFont typeface="Wingdings" charset="2"/>
              <a:buChar char=""/>
            </a:pPr>
            <a:r>
              <a:rPr b="1" lang="fr-FR" sz="3200" strike="noStrike" u="none">
                <a:solidFill>
                  <a:srgbClr val="ff6600"/>
                </a:solidFill>
                <a:uFillTx/>
                <a:latin typeface="Arial"/>
              </a:rPr>
              <a:t>Cliquez pour éditer le format du plan de texte</a:t>
            </a:r>
            <a:endParaRPr b="1" lang="fr-FR" sz="3200" strike="noStrike" u="none">
              <a:solidFill>
                <a:srgbClr val="ff66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2800" strike="noStrike" u="none">
                <a:solidFill>
                  <a:srgbClr val="ff6600"/>
                </a:solidFill>
                <a:uFillTx/>
                <a:latin typeface="Arial"/>
              </a:rPr>
              <a:t>Second niveau de plan</a:t>
            </a:r>
            <a:endParaRPr b="1" lang="fr-FR" sz="2800" strike="noStrike" u="none">
              <a:solidFill>
                <a:srgbClr val="ff66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400" strike="noStrike" u="none">
                <a:solidFill>
                  <a:srgbClr val="ff6600"/>
                </a:solidFill>
                <a:uFillTx/>
                <a:latin typeface="Arial"/>
              </a:rPr>
              <a:t>Troisième niveau de plan</a:t>
            </a:r>
            <a:endParaRPr b="1" lang="fr-FR" sz="2400" strike="noStrike" u="none">
              <a:solidFill>
                <a:srgbClr val="ff6600"/>
              </a:solidFill>
              <a:uFillTx/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fr-FR" sz="2000" strike="noStrike" u="none">
                <a:solidFill>
                  <a:srgbClr val="ff6600"/>
                </a:solidFill>
                <a:uFillTx/>
                <a:latin typeface="Arial"/>
              </a:rPr>
              <a:t>Quatrième niveau de plan</a:t>
            </a:r>
            <a:endParaRPr b="1" lang="fr-FR" sz="2000" strike="noStrike" u="none">
              <a:solidFill>
                <a:srgbClr val="ff6600"/>
              </a:solidFill>
              <a:uFillTx/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trike="noStrike" u="none">
                <a:solidFill>
                  <a:srgbClr val="ff6600"/>
                </a:solidFill>
                <a:uFillTx/>
                <a:latin typeface="Arial"/>
              </a:rPr>
              <a:t>Cinquième niveau de plan</a:t>
            </a:r>
            <a:endParaRPr b="1" lang="fr-FR" sz="2000" strike="noStrike" u="none">
              <a:solidFill>
                <a:srgbClr val="ff6600"/>
              </a:solidFill>
              <a:uFillTx/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trike="noStrike" u="none">
                <a:solidFill>
                  <a:srgbClr val="ff6600"/>
                </a:solidFill>
                <a:uFillTx/>
                <a:latin typeface="Arial"/>
              </a:rPr>
              <a:t>Sixième niveau de plan</a:t>
            </a:r>
            <a:endParaRPr b="1" lang="fr-FR" sz="2000" strike="noStrike" u="none">
              <a:solidFill>
                <a:srgbClr val="ff6600"/>
              </a:solidFill>
              <a:uFillTx/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fr-FR" sz="2000" strike="noStrike" u="none">
                <a:solidFill>
                  <a:srgbClr val="ff6600"/>
                </a:solidFill>
                <a:uFillTx/>
                <a:latin typeface="Arial"/>
              </a:rPr>
              <a:t>Septième niveau de plan</a:t>
            </a:r>
            <a:endParaRPr b="1" lang="fr-FR" sz="2000" strike="noStrike" u="none">
              <a:solidFill>
                <a:srgbClr val="ff6600"/>
              </a:solidFill>
              <a:uFillTx/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457200" y="2664000"/>
            <a:ext cx="5086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" descr=""/>
          <p:cNvPicPr/>
          <p:nvPr/>
        </p:nvPicPr>
        <p:blipFill>
          <a:blip r:embed="rId2"/>
          <a:stretch/>
        </p:blipFill>
        <p:spPr>
          <a:xfrm>
            <a:off x="378000" y="6840000"/>
            <a:ext cx="702000" cy="72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Cliquez pour éditer le format du texte-titre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Cliquez pour éditer le format du plan de texte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Second niveau de plan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Troisième niveau de plan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1" lang="fr-FR" sz="2000" strike="noStrike" u="none">
                <a:solidFill>
                  <a:srgbClr val="000080"/>
                </a:solidFill>
                <a:uFillTx/>
                <a:latin typeface="Arial"/>
              </a:rPr>
              <a:t>Quatrième niveau de plan</a:t>
            </a:r>
            <a:endParaRPr b="1" lang="fr-FR" sz="20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1" lang="fr-FR" sz="2000" strike="noStrike" u="none">
                <a:solidFill>
                  <a:srgbClr val="000080"/>
                </a:solidFill>
                <a:uFillTx/>
                <a:latin typeface="Arial"/>
              </a:rPr>
              <a:t>Cinquième niveau de plan</a:t>
            </a:r>
            <a:endParaRPr b="1" lang="fr-FR" sz="20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1" lang="fr-FR" sz="2000" strike="noStrike" u="none">
                <a:solidFill>
                  <a:srgbClr val="000080"/>
                </a:solidFill>
                <a:uFillTx/>
                <a:latin typeface="Arial"/>
              </a:rPr>
              <a:t>Sixième niveau de plan</a:t>
            </a:r>
            <a:endParaRPr b="1" lang="fr-FR" sz="20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80"/>
              </a:buClr>
              <a:buSzPct val="45000"/>
              <a:buFont typeface="Wingdings" charset="2"/>
              <a:buChar char=""/>
            </a:pPr>
            <a:r>
              <a:rPr b="1" lang="fr-FR" sz="2000" strike="noStrike" u="none">
                <a:solidFill>
                  <a:srgbClr val="000080"/>
                </a:solidFill>
                <a:uFillTx/>
                <a:latin typeface="Arial"/>
              </a:rPr>
              <a:t>Septième niveau de plan</a:t>
            </a:r>
            <a:endParaRPr b="1" lang="fr-FR" sz="20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1"/>
          </p:nvPr>
        </p:nvSpPr>
        <p:spPr>
          <a:xfrm>
            <a:off x="8784000" y="6886800"/>
            <a:ext cx="1152000" cy="5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fr-FR" sz="1400" strike="noStrike" u="none">
                <a:solidFill>
                  <a:srgbClr val="000080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1" lang="fr-FR" sz="1400" strike="noStrike" u="none">
                <a:solidFill>
                  <a:srgbClr val="000080"/>
                </a:solidFill>
                <a:uFillTx/>
                <a:latin typeface="Arial"/>
              </a:rPr>
              <a:t>&lt;date/heure&gt;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2"/>
          </p:nvPr>
        </p:nvSpPr>
        <p:spPr>
          <a:xfrm>
            <a:off x="1152000" y="6886800"/>
            <a:ext cx="7272000" cy="52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fr-FR" sz="1400" strike="noStrike" u="none">
                <a:solidFill>
                  <a:srgbClr val="00008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1" lang="fr-FR" sz="1400" strike="noStrike" u="none">
                <a:solidFill>
                  <a:srgbClr val="000080"/>
                </a:solidFill>
                <a:uFillTx/>
                <a:latin typeface="Arial"/>
              </a:rPr>
              <a:t>&lt;pied de page&gt;</a:t>
            </a:r>
            <a:endParaRPr b="0" lang="fr-F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3"/>
          </p:nvPr>
        </p:nvSpPr>
        <p:spPr>
          <a:xfrm>
            <a:off x="0" y="7002000"/>
            <a:ext cx="360000" cy="270000"/>
          </a:xfrm>
          <a:prstGeom prst="rect">
            <a:avLst/>
          </a:prstGeom>
          <a:solidFill>
            <a:srgbClr val="ff6600"/>
          </a:solidFill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fr-FR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fld id="{C10C553B-7E4E-4912-884A-8E4EBA3B80A4}" type="slidenum">
              <a:rPr b="1" lang="fr-FR" sz="1400" strike="noStrike" u="none">
                <a:solidFill>
                  <a:srgbClr val="ffffff"/>
                </a:solidFill>
                <a:uFillTx/>
                <a:latin typeface="Arial"/>
              </a:rPr>
              <a:t>&lt;numéro&gt;</a:t>
            </a:fld>
            <a:endParaRPr b="0" lang="fr-FR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8640000" y="6840000"/>
            <a:ext cx="0" cy="72000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 descr=""/>
          <p:cNvPicPr/>
          <p:nvPr/>
        </p:nvPicPr>
        <p:blipFill>
          <a:blip r:embed="rId2"/>
          <a:stretch/>
        </p:blipFill>
        <p:spPr>
          <a:xfrm>
            <a:off x="432000" y="4759200"/>
            <a:ext cx="2286000" cy="252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576000" cy="4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Cliquez pour éditer le format du texte-titre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656000" y="2095200"/>
            <a:ext cx="7488000" cy="20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0" algn="ctr">
              <a:spcAft>
                <a:spcPts val="1417"/>
              </a:spcAft>
            </a:pPr>
            <a:r>
              <a:rPr b="1" lang="fr-FR" sz="4000" strike="noStrike" u="none">
                <a:solidFill>
                  <a:srgbClr val="000080"/>
                </a:solidFill>
                <a:uFillTx/>
                <a:latin typeface="Arial"/>
              </a:rPr>
              <a:t>Cliquez pour éditer le format du plan de texte</a:t>
            </a:r>
            <a:endParaRPr b="1" lang="fr-FR" sz="40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0" algn="ctr">
              <a:spcAft>
                <a:spcPts val="1134"/>
              </a:spcAft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Second niveau de plan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0" algn="ctr">
              <a:spcAft>
                <a:spcPts val="850"/>
              </a:spcAft>
            </a:pP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Troisième niveau de plan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3" marL="1728000" indent="0" algn="ctr">
              <a:spcAft>
                <a:spcPts val="567"/>
              </a:spcAft>
            </a:pPr>
            <a:r>
              <a:rPr b="1" lang="fr-FR" sz="2000" strike="noStrike" u="none">
                <a:solidFill>
                  <a:srgbClr val="000080"/>
                </a:solidFill>
                <a:uFillTx/>
                <a:latin typeface="Arial"/>
              </a:rPr>
              <a:t>Quatrième niveau de plan</a:t>
            </a:r>
            <a:endParaRPr b="1" lang="fr-FR" sz="20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4" marL="2160000" indent="0" algn="ctr">
              <a:spcAft>
                <a:spcPts val="283"/>
              </a:spcAft>
            </a:pPr>
            <a:r>
              <a:rPr b="1" lang="fr-FR" sz="2000" strike="noStrike" u="none">
                <a:solidFill>
                  <a:srgbClr val="000080"/>
                </a:solidFill>
                <a:uFillTx/>
                <a:latin typeface="Arial"/>
              </a:rPr>
              <a:t>Cinquième niveau de plan</a:t>
            </a:r>
            <a:endParaRPr b="1" lang="fr-FR" sz="20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5" marL="2592000" indent="0" algn="ctr">
              <a:spcAft>
                <a:spcPts val="283"/>
              </a:spcAft>
            </a:pPr>
            <a:r>
              <a:rPr b="1" lang="fr-FR" sz="2000" strike="noStrike" u="none">
                <a:solidFill>
                  <a:srgbClr val="000080"/>
                </a:solidFill>
                <a:uFillTx/>
                <a:latin typeface="Arial"/>
              </a:rPr>
              <a:t>Sixième niveau de plan</a:t>
            </a:r>
            <a:endParaRPr b="1" lang="fr-FR" sz="20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6" marL="3024000" indent="0" algn="ctr">
              <a:spcAft>
                <a:spcPts val="283"/>
              </a:spcAft>
            </a:pPr>
            <a:r>
              <a:rPr b="1" lang="fr-FR" sz="2000" strike="noStrike" u="none">
                <a:solidFill>
                  <a:srgbClr val="000080"/>
                </a:solidFill>
                <a:uFillTx/>
                <a:latin typeface="Arial"/>
              </a:rPr>
              <a:t>Septième niveau de plan</a:t>
            </a:r>
            <a:endParaRPr b="1" lang="fr-FR" sz="20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457200" y="135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" name=""/>
          <p:cNvGrpSpPr/>
          <p:nvPr/>
        </p:nvGrpSpPr>
        <p:grpSpPr>
          <a:xfrm>
            <a:off x="8424000" y="6379560"/>
            <a:ext cx="1371240" cy="749160"/>
            <a:chOff x="8424000" y="6379560"/>
            <a:chExt cx="1371240" cy="749160"/>
          </a:xfrm>
        </p:grpSpPr>
        <p:sp>
          <p:nvSpPr>
            <p:cNvPr id="23" name=""/>
            <p:cNvSpPr txBox="1"/>
            <p:nvPr/>
          </p:nvSpPr>
          <p:spPr>
            <a:xfrm>
              <a:off x="8427240" y="6379560"/>
              <a:ext cx="1368000" cy="749160"/>
            </a:xfrm>
            <a:prstGeom prst="rect">
              <a:avLst/>
            </a:prstGeom>
            <a:noFill/>
            <a:ln w="0">
              <a:noFill/>
            </a:ln>
          </p:spPr>
          <p:txBody>
            <a:bodyPr wrap="none" lIns="90000" rIns="90000" tIns="45000" bIns="45000" anchor="t">
              <a:noAutofit/>
            </a:bodyPr>
            <a:p>
              <a:r>
                <a:rPr b="1" lang="fr-FR" sz="1500" strike="noStrike" u="sng">
                  <a:solidFill>
                    <a:srgbClr val="0066cc"/>
                  </a:solidFill>
                  <a:uFillTx/>
                  <a:latin typeface="Arial"/>
                  <a:hlinkClick r:id="rId3"/>
                </a:rPr>
                <a:t>www.insee.fr</a:t>
              </a:r>
              <a:endParaRPr b="0" lang="fr-FR" sz="15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r>
                <a:rPr b="1" lang="fr-FR" sz="1500" strike="noStrike" u="none">
                  <a:solidFill>
                    <a:srgbClr val="0066cc"/>
                  </a:solidFill>
                  <a:uFillTx/>
                  <a:latin typeface="Arial"/>
                </a:rPr>
                <a:t>     </a:t>
              </a:r>
              <a:endParaRPr b="0" lang="fr-FR" sz="15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r>
                <a:rPr b="1" lang="fr-FR" sz="1500" strike="noStrike" u="none">
                  <a:solidFill>
                    <a:srgbClr val="0066cc"/>
                  </a:solidFill>
                  <a:uFillTx/>
                  <a:latin typeface="Arial"/>
                </a:rPr>
                <a:t>      </a:t>
              </a:r>
              <a:r>
                <a:rPr b="1" lang="fr-FR" sz="1500" strike="noStrike" u="none">
                  <a:solidFill>
                    <a:srgbClr val="0066cc"/>
                  </a:solidFill>
                  <a:uFillTx/>
                  <a:latin typeface="Arial"/>
                </a:rPr>
                <a:t>@InseeFr</a:t>
              </a:r>
              <a:endParaRPr b="0" lang="fr-FR" sz="15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pic>
          <p:nvPicPr>
            <p:cNvPr id="24" name="" descr=""/>
            <p:cNvPicPr/>
            <p:nvPr/>
          </p:nvPicPr>
          <p:blipFill>
            <a:blip r:embed="rId4"/>
            <a:stretch/>
          </p:blipFill>
          <p:spPr>
            <a:xfrm>
              <a:off x="8427240" y="6768720"/>
              <a:ext cx="360000" cy="36000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github.com/junit-team/junit4/wiki" TargetMode="External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slideLayout" Target="../slideLayouts/slideLayout3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3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088000"/>
            <a:ext cx="6552000" cy="67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Formation : Tests unitaires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504000" y="2813400"/>
            <a:ext cx="6048000" cy="63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2200" strike="noStrike" u="none">
                <a:solidFill>
                  <a:srgbClr val="ff6600"/>
                </a:solidFill>
                <a:uFillTx/>
                <a:latin typeface="Arial"/>
              </a:rPr>
              <a:t>...et moins unitaires...</a:t>
            </a:r>
            <a:endParaRPr b="1" lang="fr-FR" sz="2200" strike="noStrike" u="none">
              <a:solidFill>
                <a:srgbClr val="ff6600"/>
              </a:solidFill>
              <a:uFillTx/>
              <a:latin typeface="Arial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6624000" y="5904000"/>
            <a:ext cx="5400000" cy="31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fr-FR" sz="1600" strike="noStrike" u="none">
                <a:solidFill>
                  <a:srgbClr val="000000"/>
                </a:solidFill>
                <a:uFillTx/>
                <a:latin typeface="Arial"/>
              </a:rPr>
              <a:t>#TuPeuxPasTest</a:t>
            </a:r>
            <a:endParaRPr b="0" lang="fr-F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" name="" descr=""/>
          <p:cNvPicPr/>
          <p:nvPr/>
        </p:nvPicPr>
        <p:blipFill>
          <a:blip r:embed="rId1"/>
          <a:stretch/>
        </p:blipFill>
        <p:spPr>
          <a:xfrm>
            <a:off x="5201280" y="3509280"/>
            <a:ext cx="2142720" cy="2142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Outil de compréhension du code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1640" cy="471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Les tests peuvent être vu comme une partie intégrante de la doc de l’application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Peut permettre de mieux comprendre le fonctionnement de l’application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Attention : bien documenter les tests eux-mêmes !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D39E4F-175A-4869-B3FC-0116EC7D39BB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F8A29E0E-900A-4C44-9729-51CBBBD8676D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Comment tester ?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Impact fort sur la manière de programmer 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Charge importante : 1/3 du temps par ex.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Nécessite la mise en place d’une « stratégie de test » a</a:t>
            </a: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u niveau du projet :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Qu’est-ce qu’on teste en priorité ?</a:t>
            </a: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	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Comment on teste ?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Quels outils on utilise ?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Quels données de test ?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Nombreux outils pour faciliter les tests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C2F1FD-AD2B-4222-B9D1-109D8297FE4C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89ECC8E-948F-48BB-BD2A-3035C0845EC5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Structure de base d’un test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1640" cy="471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Décomposition en 3 étapes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GIVEN : Constitution des données et des conditions du test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WHEN : Exécution du traitement à tester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THEN : Vérification du bon fonctionnement du code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Permet de guider l’écriture du test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Les étapes peuvent être indiquées clairement en commentaires (conseillé)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Certaines étapes peuvent être vides selon les tests (ex : GIVEN)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4B133F-5338-492E-BC38-A0800F81B3BD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938EE7E-1A18-4BC7-96EE-DF4EBBF4DC98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Première approche : les tests « main »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Méthode archaïque de test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Encore présente dans certaines applications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Écriture d’une classe avec une méthode :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 algn="ctr">
              <a:spcAft>
                <a:spcPts val="1984"/>
              </a:spcAft>
              <a:buNone/>
            </a:pPr>
            <a:r>
              <a:rPr b="1" lang="fr-FR" sz="2400" strike="noStrike" u="none">
                <a:solidFill>
                  <a:srgbClr val="cc6c1d"/>
                </a:solidFill>
                <a:uFillTx/>
                <a:latin typeface="Consolas"/>
                <a:ea typeface="Consolas"/>
              </a:rPr>
              <a:t>public</a:t>
            </a:r>
            <a:r>
              <a:rPr b="1" lang="fr-FR" sz="2400" strike="noStrike" u="none">
                <a:solidFill>
                  <a:srgbClr val="d9e8f7"/>
                </a:solidFill>
                <a:uFillTx/>
                <a:latin typeface="Consolas"/>
                <a:ea typeface="Consolas"/>
              </a:rPr>
              <a:t> </a:t>
            </a:r>
            <a:r>
              <a:rPr b="1" lang="fr-FR" sz="2400" strike="noStrike" u="none">
                <a:solidFill>
                  <a:srgbClr val="cc6c1d"/>
                </a:solidFill>
                <a:uFillTx/>
                <a:latin typeface="Consolas"/>
                <a:ea typeface="Consolas"/>
              </a:rPr>
              <a:t>static</a:t>
            </a:r>
            <a:r>
              <a:rPr b="1" lang="fr-FR" sz="2400" strike="noStrike" u="none">
                <a:solidFill>
                  <a:srgbClr val="d9e8f7"/>
                </a:solidFill>
                <a:uFillTx/>
                <a:latin typeface="Consolas"/>
                <a:ea typeface="Consolas"/>
              </a:rPr>
              <a:t> </a:t>
            </a:r>
            <a:r>
              <a:rPr b="1" lang="fr-FR" sz="2400" strike="noStrike" u="none">
                <a:solidFill>
                  <a:srgbClr val="cc6c1d"/>
                </a:solidFill>
                <a:uFillTx/>
                <a:latin typeface="Consolas"/>
                <a:ea typeface="Consolas"/>
              </a:rPr>
              <a:t>void</a:t>
            </a:r>
            <a:r>
              <a:rPr b="1" lang="fr-FR" sz="2400" strike="noStrike" u="none">
                <a:solidFill>
                  <a:srgbClr val="d9e8f7"/>
                </a:solidFill>
                <a:uFillTx/>
                <a:latin typeface="Consolas"/>
                <a:ea typeface="Consolas"/>
              </a:rPr>
              <a:t> </a:t>
            </a:r>
            <a:r>
              <a:rPr b="1" lang="fr-FR" sz="2400" strike="noStrike" u="none">
                <a:solidFill>
                  <a:srgbClr val="1eb540"/>
                </a:solidFill>
                <a:uFillTx/>
                <a:latin typeface="Consolas"/>
                <a:ea typeface="Consolas"/>
              </a:rPr>
              <a:t>main</a:t>
            </a:r>
            <a:r>
              <a:rPr b="1" lang="fr-FR" sz="2400" strike="noStrike" u="none">
                <a:solidFill>
                  <a:srgbClr val="000000"/>
                </a:solidFill>
                <a:uFillTx/>
                <a:latin typeface="Consolas"/>
                <a:ea typeface="Consolas"/>
              </a:rPr>
              <a:t>(</a:t>
            </a:r>
            <a:r>
              <a:rPr b="1" lang="fr-FR" sz="2400" strike="noStrike" u="none">
                <a:solidFill>
                  <a:srgbClr val="1290c3"/>
                </a:solidFill>
                <a:uFillTx/>
                <a:latin typeface="Consolas"/>
                <a:ea typeface="Consolas"/>
              </a:rPr>
              <a:t>String</a:t>
            </a:r>
            <a:r>
              <a:rPr b="1" lang="fr-FR" sz="2400" strike="noStrike" u="none">
                <a:solidFill>
                  <a:srgbClr val="000000"/>
                </a:solidFill>
                <a:uFillTx/>
                <a:latin typeface="Consolas"/>
                <a:ea typeface="Consolas"/>
              </a:rPr>
              <a:t>[] </a:t>
            </a:r>
            <a:r>
              <a:rPr b="1" lang="fr-FR" sz="2400" strike="noStrike" u="none">
                <a:solidFill>
                  <a:srgbClr val="79abff"/>
                </a:solidFill>
                <a:uFillTx/>
                <a:latin typeface="Consolas"/>
                <a:ea typeface="Consolas"/>
              </a:rPr>
              <a:t>args</a:t>
            </a:r>
            <a:r>
              <a:rPr b="1" lang="fr-FR" sz="2400" strike="noStrike" u="none">
                <a:solidFill>
                  <a:srgbClr val="000000"/>
                </a:solidFill>
                <a:uFillTx/>
                <a:latin typeface="Consolas"/>
                <a:ea typeface="Consolas"/>
              </a:rPr>
              <a:t>)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Vérification du bon fonctionnement « manuelle » :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Plantage ou non ?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Lecture de l’affichage console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Observation des données en base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 algn="ctr">
              <a:spcAft>
                <a:spcPts val="1984"/>
              </a:spcAft>
              <a:buNone/>
            </a:pPr>
            <a:endParaRPr b="1" lang="fr-FR" sz="18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0CECFB-5957-41C7-B020-029D28C6070B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B04A217-40E7-4413-BF49-0E7A84A263F7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Exemple 1 : Test main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Présentation du modèle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Test de : </a:t>
            </a:r>
            <a:r>
              <a:rPr b="1" lang="fr-FR" sz="2400" strike="noStrike" u="none">
                <a:solidFill>
                  <a:srgbClr val="a7ec21"/>
                </a:solidFill>
                <a:uFillTx/>
                <a:latin typeface="Consolas"/>
                <a:ea typeface="Consolas"/>
              </a:rPr>
              <a:t>filtrerModelesMoinsPolluants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Repérage de la structure du test (GIVEN, WHEN, THEN)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Exécution du test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Observation des résultats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Commentaires ?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Inconvénients ?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8852040" y="301320"/>
            <a:ext cx="579960" cy="579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C63AEC-3E19-4761-BD7B-9E4A14D3582A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06EB493-350F-42E4-965F-7630BE16E018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Tests « main » : le bilan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Rend le service de base, mais…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Comment faire si fonction main existe déjà ?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Lancement manuel des tests un à un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Pas de séparation claire entre le code de test et de production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Travail de vérification par l’utilisateur 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Risque d’erreur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 algn="ctr">
              <a:spcAft>
                <a:spcPts val="1417"/>
              </a:spcAft>
              <a:buNone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→ </a:t>
            </a: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Besoin d’outiller les tests !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078919-BBA5-4310-A4B0-36A6FB331060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A144CDF-0D65-4BC4-9AB7-1F27B5CD4479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2556000" y="3600000"/>
            <a:ext cx="4428000" cy="14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Aft>
                <a:spcPts val="1984"/>
              </a:spcAft>
              <a:buNone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Le framework JUnit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542F09-CD72-4B70-B631-4995A83EC104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32AA77D-9E72-4FEB-8A0B-EF5ECB699CD5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Les 5 propriétés d’un bon test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Isolation : Le test porte sur une partie déterminée du code et les interactions avec des parties externes sont contrôlées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Rapidité : Doit s’exécuter en un temps relativement court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Automatisation : Doit pouvoir être lancé avec peu ou pas d’intervention manuelle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Durabilité : Doit rester fonctionnel sur le long terme, avec un coût de maintenance limité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Reproductibilité : Doit pouvoir être relancé sans conditions préalables et dans tous les environnements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4DF1FA-5940-4601-A5C9-2A00BEFFE549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5DFD7DB0-1CB1-4121-AED8-34D1A5F1B117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Principes du framework JUnit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JUnit est un outil d’automatisation et de réalisation des tests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Réalisation des tests simplifiée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Contrôles de vérification facilités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Automatisation du lancement des tests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Aide à la mise en place du contexte (avant le test, après le test…)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Intégration avec des outils de build (Maven par ex) 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58301A-EA0E-4F20-B69F-AC5F8CB5BEAD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30F3808-202A-47A0-B81C-3CB54569AEAD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Mise en place de JUnit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A</a:t>
            </a: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jout de la dépendance Maven au pom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&lt;</a:t>
            </a:r>
            <a:r>
              <a:rPr b="1" lang="fr-FR" sz="2000" strike="noStrike" u="none">
                <a:solidFill>
                  <a:srgbClr val="569cd6"/>
                </a:solidFill>
                <a:uFillTx/>
                <a:latin typeface="Consolas"/>
                <a:ea typeface="Consolas"/>
              </a:rPr>
              <a:t>dependency</a:t>
            </a: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&gt;</a:t>
            </a:r>
            <a:endParaRPr b="1" lang="fr-FR" sz="20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    </a:t>
            </a: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&lt;</a:t>
            </a:r>
            <a:r>
              <a:rPr b="1" lang="fr-FR" sz="2000" strike="noStrike" u="none">
                <a:solidFill>
                  <a:srgbClr val="569cd6"/>
                </a:solidFill>
                <a:uFillTx/>
                <a:latin typeface="Consolas"/>
                <a:ea typeface="Consolas"/>
              </a:rPr>
              <a:t>groupId</a:t>
            </a: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&gt;</a:t>
            </a:r>
            <a:r>
              <a:rPr b="1" lang="fr-FR" sz="2000" strike="noStrike" u="none">
                <a:solidFill>
                  <a:srgbClr val="aaaaaa"/>
                </a:solidFill>
                <a:uFillTx/>
                <a:latin typeface="Consolas"/>
                <a:ea typeface="Consolas"/>
              </a:rPr>
              <a:t>junit</a:t>
            </a: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&lt;/</a:t>
            </a:r>
            <a:r>
              <a:rPr b="1" lang="fr-FR" sz="2000" strike="noStrike" u="none">
                <a:solidFill>
                  <a:srgbClr val="569cd6"/>
                </a:solidFill>
                <a:uFillTx/>
                <a:latin typeface="Consolas"/>
                <a:ea typeface="Consolas"/>
              </a:rPr>
              <a:t>groupId</a:t>
            </a: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&gt;</a:t>
            </a:r>
            <a:endParaRPr b="1" lang="fr-FR" sz="20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    </a:t>
            </a: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&lt;</a:t>
            </a:r>
            <a:r>
              <a:rPr b="1" lang="fr-FR" sz="2000" strike="noStrike" u="none">
                <a:solidFill>
                  <a:srgbClr val="569cd6"/>
                </a:solidFill>
                <a:uFillTx/>
                <a:latin typeface="Consolas"/>
                <a:ea typeface="Consolas"/>
              </a:rPr>
              <a:t>artifactId</a:t>
            </a: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&gt;</a:t>
            </a:r>
            <a:r>
              <a:rPr b="1" lang="fr-FR" sz="2000" strike="noStrike" u="none">
                <a:solidFill>
                  <a:srgbClr val="aaaaaa"/>
                </a:solidFill>
                <a:uFillTx/>
                <a:latin typeface="Consolas"/>
                <a:ea typeface="Consolas"/>
              </a:rPr>
              <a:t>junit</a:t>
            </a: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&lt;/</a:t>
            </a:r>
            <a:r>
              <a:rPr b="1" lang="fr-FR" sz="2000" strike="noStrike" u="none">
                <a:solidFill>
                  <a:srgbClr val="569cd6"/>
                </a:solidFill>
                <a:uFillTx/>
                <a:latin typeface="Consolas"/>
                <a:ea typeface="Consolas"/>
              </a:rPr>
              <a:t>artifactId</a:t>
            </a: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&gt;</a:t>
            </a:r>
            <a:endParaRPr b="1" lang="fr-FR" sz="20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    </a:t>
            </a: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&lt;</a:t>
            </a:r>
            <a:r>
              <a:rPr b="1" lang="fr-FR" sz="2000" strike="noStrike" u="none">
                <a:solidFill>
                  <a:srgbClr val="569cd6"/>
                </a:solidFill>
                <a:uFillTx/>
                <a:latin typeface="Consolas"/>
                <a:ea typeface="Consolas"/>
              </a:rPr>
              <a:t>version</a:t>
            </a: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&gt;</a:t>
            </a:r>
            <a:r>
              <a:rPr b="1" lang="fr-FR" sz="2000" strike="noStrike" u="none">
                <a:solidFill>
                  <a:srgbClr val="aaaaaa"/>
                </a:solidFill>
                <a:uFillTx/>
                <a:latin typeface="Consolas"/>
                <a:ea typeface="Consolas"/>
              </a:rPr>
              <a:t>4.13.2</a:t>
            </a: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&lt;/</a:t>
            </a:r>
            <a:r>
              <a:rPr b="1" lang="fr-FR" sz="2000" strike="noStrike" u="none">
                <a:solidFill>
                  <a:srgbClr val="569cd6"/>
                </a:solidFill>
                <a:uFillTx/>
                <a:latin typeface="Consolas"/>
                <a:ea typeface="Consolas"/>
              </a:rPr>
              <a:t>version</a:t>
            </a: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&gt;</a:t>
            </a:r>
            <a:endParaRPr b="1" lang="fr-FR" sz="20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    </a:t>
            </a: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&lt;</a:t>
            </a:r>
            <a:r>
              <a:rPr b="1" lang="fr-FR" sz="2000" strike="noStrike" u="none">
                <a:solidFill>
                  <a:srgbClr val="569cd6"/>
                </a:solidFill>
                <a:uFillTx/>
                <a:latin typeface="Consolas"/>
                <a:ea typeface="Consolas"/>
              </a:rPr>
              <a:t>scope</a:t>
            </a: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&gt;</a:t>
            </a:r>
            <a:r>
              <a:rPr b="1" lang="fr-FR" sz="2000" strike="noStrike" u="none">
                <a:solidFill>
                  <a:srgbClr val="aaaaaa"/>
                </a:solidFill>
                <a:uFillTx/>
                <a:latin typeface="Consolas"/>
                <a:ea typeface="Consolas"/>
              </a:rPr>
              <a:t>test</a:t>
            </a: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&lt;/</a:t>
            </a:r>
            <a:r>
              <a:rPr b="1" lang="fr-FR" sz="2000" strike="noStrike" u="none">
                <a:solidFill>
                  <a:srgbClr val="569cd6"/>
                </a:solidFill>
                <a:uFillTx/>
                <a:latin typeface="Consolas"/>
                <a:ea typeface="Consolas"/>
              </a:rPr>
              <a:t>scope</a:t>
            </a: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&gt;</a:t>
            </a:r>
            <a:endParaRPr b="1" lang="fr-FR" sz="20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&lt;/</a:t>
            </a:r>
            <a:r>
              <a:rPr b="1" lang="fr-FR" sz="2000" strike="noStrike" u="none">
                <a:solidFill>
                  <a:srgbClr val="569cd6"/>
                </a:solidFill>
                <a:uFillTx/>
                <a:latin typeface="Consolas"/>
                <a:ea typeface="Consolas"/>
              </a:rPr>
              <a:t>dependency</a:t>
            </a:r>
            <a:r>
              <a:rPr b="1" lang="fr-FR" sz="2000" strike="noStrike" u="none">
                <a:solidFill>
                  <a:srgbClr val="808080"/>
                </a:solidFill>
                <a:uFillTx/>
                <a:latin typeface="Consolas"/>
                <a:ea typeface="Consolas"/>
              </a:rPr>
              <a:t>&gt;</a:t>
            </a:r>
            <a:endParaRPr b="1" lang="fr-FR" sz="20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Attention au « scope = test »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Pas besoin de la librairie en environnement de production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B8A5C5-427A-4C34-AF8A-C9004D8604A9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CAB4CA1-DD34-47C2-B200-D9E78EE68071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Plan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1640" cy="471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Généralités sur les tests unitaires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Le framework JUnit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Junit : Fonctionnalités plus avancées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Conseils, bonnes pratiques et stratégie de test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Isolation des tests : les Fakes et les Mocks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Tests et base de données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DBUnit : Une gestion via XML des jeux de test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D4F6DB-5F65-43A6-865A-577EFFE44CB4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25CD2A6-E03C-47BE-93F3-70291A80E5BD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Choix de la version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3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Version 3 encore en usage dans certaines applis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La classe de test doit hériter de TestCase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Convention de nommage pour les méthodes de test : doivent être préfixée par « test » (ex : testMethode())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Nouveautés version 4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Arrivée des annotations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Plus de convention de nommage : </a:t>
            </a: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Il suffit d’un @Test au-dessus de la méthode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@Before, @After, @BeforeClass, @AfterClass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Assertions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Beaucoup d’autre choses (cf : </a:t>
            </a: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  <a:hlinkClick r:id="rId1"/>
              </a:rPr>
              <a:t>https://github.com/junit-team/junit4/wiki</a:t>
            </a: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)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Version 5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Contient 3 modules en un : JUnit Platform + JUnit Jupiter + JUnit Vintage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Support de Java 8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Test paramétrés (exécutions successives avec jeu de paramètres)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E1C05A-C315-4435-8639-A4F9D69AB898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72BF56F-91DD-481C-945A-C7A49EF27B03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Structure du code de tests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3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Déportation du code de test dans des classes dédiées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Utilisation d’un répertoire « ad hoc » : 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Principe de jumelage du code de test/production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Une classe de code = Une classe de test (même nom suffixé Test)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Reproduction de l’arborescence de src/main/java dans le répertoire src/test/java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Réutilisation des noms de méthodes avec préfixe test et suffixe pour indiquer le cas de test (ex : testNomMethodeParametreVide() )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Structure identique → Navigation facilitée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7750080" y="2304000"/>
            <a:ext cx="1933560" cy="435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383844-80B9-46E3-8353-C8F442769A3C}" type="slidenum">
              <a:t>21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A8DF8BC-64AB-4876-916B-5EB03C00708F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Exemple 2 : Premier test JUnit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3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Test du constructeur de la classe Personne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Structure du code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M</a:t>
            </a: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éthode de test : 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r>
              <a:rPr b="1" i="1" lang="fr-FR" sz="2100" strike="noStrike" u="none">
                <a:solidFill>
                  <a:srgbClr val="a0a0a0"/>
                </a:solidFill>
                <a:uFillTx/>
                <a:latin typeface="Consolas"/>
                <a:ea typeface="Consolas"/>
              </a:rPr>
              <a:t>@Test</a:t>
            </a:r>
            <a:endParaRPr b="1" lang="fr-FR" sz="21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r>
              <a:rPr b="1" lang="fr-FR" sz="2100" strike="noStrike" u="none">
                <a:solidFill>
                  <a:srgbClr val="cc6c1d"/>
                </a:solidFill>
                <a:uFillTx/>
                <a:latin typeface="Consolas"/>
                <a:ea typeface="Consolas"/>
              </a:rPr>
              <a:t>public</a:t>
            </a:r>
            <a:r>
              <a:rPr b="1" lang="fr-FR" sz="2100" strike="noStrike" u="none">
                <a:solidFill>
                  <a:srgbClr val="d9e8f7"/>
                </a:solidFill>
                <a:uFillTx/>
                <a:latin typeface="Consolas"/>
                <a:ea typeface="Consolas"/>
              </a:rPr>
              <a:t> </a:t>
            </a:r>
            <a:r>
              <a:rPr b="1" lang="fr-FR" sz="2100" strike="noStrike" u="none">
                <a:solidFill>
                  <a:srgbClr val="cc6c1d"/>
                </a:solidFill>
                <a:uFillTx/>
                <a:latin typeface="Consolas"/>
                <a:ea typeface="Consolas"/>
              </a:rPr>
              <a:t>void</a:t>
            </a:r>
            <a:r>
              <a:rPr b="1" lang="fr-FR" sz="2100" strike="noStrike" u="none">
                <a:solidFill>
                  <a:srgbClr val="d9e8f7"/>
                </a:solidFill>
                <a:uFillTx/>
                <a:latin typeface="Consolas"/>
                <a:ea typeface="Consolas"/>
              </a:rPr>
              <a:t> </a:t>
            </a:r>
            <a:r>
              <a:rPr b="1" lang="fr-FR" sz="2100" strike="noStrike" u="none">
                <a:solidFill>
                  <a:srgbClr val="1eb540"/>
                </a:solidFill>
                <a:uFillTx/>
                <a:latin typeface="Consolas"/>
                <a:ea typeface="Consolas"/>
              </a:rPr>
              <a:t>testCreationPersonne</a:t>
            </a:r>
            <a:r>
              <a:rPr b="1" lang="fr-FR" sz="2100" strike="noStrike" u="none">
                <a:solidFill>
                  <a:srgbClr val="000000"/>
                </a:solidFill>
                <a:uFillTx/>
                <a:latin typeface="Consolas"/>
                <a:ea typeface="Consolas"/>
              </a:rPr>
              <a:t>()</a:t>
            </a:r>
            <a:endParaRPr b="1" lang="fr-FR" sz="21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Exécution du test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Lecture et compréhension du code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0">
              <a:spcAft>
                <a:spcPts val="850"/>
              </a:spcAft>
              <a:buNone/>
            </a:pP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0">
              <a:spcAft>
                <a:spcPts val="850"/>
              </a:spcAft>
              <a:buNone/>
            </a:pP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8852400" y="301680"/>
            <a:ext cx="579960" cy="579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4579920" y="1885320"/>
            <a:ext cx="3800520" cy="2290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411403-E7D8-4A37-91B0-5500B52FC4E6}" type="slidenum">
              <a:t>22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51725E34-45E9-4D35-BF0C-01D27854D427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Les assertions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4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Intégrées nativement à Junit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Contenue dans la classe Assert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Ensemble de méthodes statiques (kesako?) permettant de réaliser des contrôles de manière simple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Leur échec provoque le plantage du test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Ex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3" marL="1728000" indent="0">
              <a:spcAft>
                <a:spcPts val="567"/>
              </a:spcAft>
              <a:buNone/>
            </a:pPr>
            <a:r>
              <a:rPr b="1" i="1" lang="fr-FR" sz="2400" strike="noStrike" u="none">
                <a:solidFill>
                  <a:srgbClr val="000080"/>
                </a:solidFill>
                <a:uFillTx/>
                <a:latin typeface="Consolas"/>
              </a:rPr>
              <a:t>Assert.assertEquals(int a, int b)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3" marL="1728000" indent="0">
              <a:spcAft>
                <a:spcPts val="567"/>
              </a:spcAft>
              <a:buNone/>
            </a:pPr>
            <a:r>
              <a:rPr b="1" i="1" lang="fr-FR" sz="2400" strike="noStrike" u="none">
                <a:solidFill>
                  <a:srgbClr val="000080"/>
                </a:solidFill>
                <a:uFillTx/>
                <a:latin typeface="Consolas"/>
              </a:rPr>
              <a:t>Assert.assertEquals(Object a, Object b)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3" marL="1728000" indent="0">
              <a:spcAft>
                <a:spcPts val="567"/>
              </a:spcAft>
              <a:buNone/>
            </a:pPr>
            <a:r>
              <a:rPr b="1" i="1" lang="fr-FR" sz="2400" strike="noStrike" u="none">
                <a:solidFill>
                  <a:srgbClr val="000080"/>
                </a:solidFill>
                <a:uFillTx/>
                <a:latin typeface="Consolas"/>
              </a:rPr>
              <a:t>Assert.assertTrue(boolean a)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3" marL="1728000" indent="0">
              <a:spcAft>
                <a:spcPts val="567"/>
              </a:spcAft>
              <a:buNone/>
            </a:pPr>
            <a:r>
              <a:rPr b="1" i="1" lang="fr-FR" sz="2400" strike="noStrike" u="none">
                <a:solidFill>
                  <a:srgbClr val="000080"/>
                </a:solidFill>
                <a:uFillTx/>
                <a:latin typeface="Consolas"/>
              </a:rPr>
              <a:t>Assert.assertFalse(boolean a)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3" marL="1728000" indent="0">
              <a:spcAft>
                <a:spcPts val="567"/>
              </a:spcAft>
              <a:buNone/>
            </a:pPr>
            <a:r>
              <a:rPr b="1" i="1" lang="fr-FR" sz="2400" strike="noStrike" u="none">
                <a:solidFill>
                  <a:srgbClr val="000080"/>
                </a:solidFill>
                <a:uFillTx/>
                <a:latin typeface="Consolas"/>
              </a:rPr>
              <a:t>Assert.assertArrayEquals(String[] a, String[] b)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3" marL="1728000" indent="0">
              <a:spcAft>
                <a:spcPts val="567"/>
              </a:spcAft>
              <a:buNone/>
            </a:pPr>
            <a:r>
              <a:rPr b="1" i="1" lang="fr-FR" sz="2400" strike="noStrike" u="none">
                <a:solidFill>
                  <a:srgbClr val="000080"/>
                </a:solidFill>
                <a:uFillTx/>
                <a:latin typeface="Consolas"/>
              </a:rPr>
              <a:t>etc.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648000" y="3492000"/>
            <a:ext cx="8856000" cy="1045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C9568D-9FDA-4A88-8E0E-DEC5155EED6B}" type="slidenum">
              <a:t>23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5B6C6001-6269-4521-B754-0C0DEC012876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Les assertions bis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P</a:t>
            </a: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our chaque méthode assert* , 2 signatures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3" marL="1728000" indent="0">
              <a:spcAft>
                <a:spcPts val="567"/>
              </a:spcAft>
              <a:buNone/>
            </a:pPr>
            <a:r>
              <a:rPr b="1" i="1" lang="fr-FR" sz="2000" strike="noStrike" u="none">
                <a:solidFill>
                  <a:srgbClr val="000080"/>
                </a:solidFill>
                <a:uFillTx/>
                <a:latin typeface="Consolas"/>
              </a:rPr>
              <a:t>Assert.assertEquals(int a, int b)</a:t>
            </a:r>
            <a:endParaRPr b="1" lang="fr-FR" sz="20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3" marL="1728000" indent="0">
              <a:spcAft>
                <a:spcPts val="567"/>
              </a:spcAft>
              <a:buNone/>
            </a:pPr>
            <a:r>
              <a:rPr b="1" i="1" lang="fr-FR" sz="2000" strike="noStrike" u="none">
                <a:solidFill>
                  <a:srgbClr val="000080"/>
                </a:solidFill>
                <a:uFillTx/>
                <a:latin typeface="Consolas"/>
              </a:rPr>
              <a:t>Assert.assertEquals(String message, int a, int b)</a:t>
            </a:r>
            <a:endParaRPr b="1" lang="fr-FR" sz="20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Possibilité d’indiquer un message d’erreur pour avoir des infos plus précises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E</a:t>
            </a: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x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r>
              <a:rPr b="1" i="1" lang="fr-FR" sz="2100" strike="noStrike" u="none">
                <a:solidFill>
                  <a:srgbClr val="96ec3f"/>
                </a:solidFill>
                <a:uFillTx/>
                <a:latin typeface="Consolas"/>
                <a:ea typeface="Consolas"/>
              </a:rPr>
              <a:t>assertEquals</a:t>
            </a:r>
            <a:r>
              <a:rPr b="1" lang="fr-FR" sz="2100" strike="noStrike" u="none">
                <a:solidFill>
                  <a:srgbClr val="000000"/>
                </a:solidFill>
                <a:uFillTx/>
                <a:latin typeface="Consolas"/>
                <a:ea typeface="Consolas"/>
              </a:rPr>
              <a:t>(</a:t>
            </a:r>
            <a:r>
              <a:rPr b="1" lang="fr-FR" sz="2100" strike="noStrike" u="none">
                <a:solidFill>
                  <a:srgbClr val="17c6a3"/>
                </a:solidFill>
                <a:uFillTx/>
                <a:latin typeface="Consolas"/>
                <a:ea typeface="Consolas"/>
              </a:rPr>
              <a:t>"Erreur sur la personne créée"</a:t>
            </a:r>
            <a:r>
              <a:rPr b="1" lang="fr-FR" sz="2100" strike="noStrike" u="none">
                <a:solidFill>
                  <a:srgbClr val="000000"/>
                </a:solidFill>
                <a:uFillTx/>
                <a:latin typeface="Consolas"/>
                <a:ea typeface="Consolas"/>
              </a:rPr>
              <a:t>, </a:t>
            </a:r>
            <a:r>
              <a:rPr b="1" lang="fr-FR" sz="2100" strike="noStrike" u="none">
                <a:solidFill>
                  <a:srgbClr val="17c6a3"/>
                </a:solidFill>
                <a:uFillTx/>
                <a:latin typeface="Consolas"/>
                <a:ea typeface="Consolas"/>
              </a:rPr>
              <a:t>"Personne</a:t>
            </a:r>
            <a:r>
              <a:rPr b="1" lang="fr-FR" sz="2100" strike="noStrike" u="none">
                <a:solidFill>
                  <a:srgbClr val="000000"/>
                </a:solidFill>
                <a:uFillTx/>
                <a:latin typeface="Consolas"/>
                <a:ea typeface="Consolas"/>
              </a:rPr>
              <a:t> </a:t>
            </a:r>
            <a:r>
              <a:rPr b="1" lang="fr-FR" sz="2100" strike="noStrike" u="none">
                <a:solidFill>
                  <a:srgbClr val="17c6a3"/>
                </a:solidFill>
                <a:uFillTx/>
                <a:latin typeface="Consolas"/>
                <a:ea typeface="Consolas"/>
              </a:rPr>
              <a:t>[nom="</a:t>
            </a:r>
            <a:r>
              <a:rPr b="1" lang="fr-FR" sz="2100" strike="noStrike" u="none">
                <a:solidFill>
                  <a:srgbClr val="000000"/>
                </a:solidFill>
                <a:uFillTx/>
                <a:latin typeface="Consolas"/>
                <a:ea typeface="Consolas"/>
              </a:rPr>
              <a:t> +</a:t>
            </a:r>
            <a:r>
              <a:rPr b="1" lang="fr-FR" sz="2100" strike="noStrike" u="none">
                <a:solidFill>
                  <a:srgbClr val="d9e8f7"/>
                </a:solidFill>
                <a:uFillTx/>
                <a:latin typeface="Consolas"/>
                <a:ea typeface="Consolas"/>
              </a:rPr>
              <a:t> </a:t>
            </a:r>
            <a:r>
              <a:rPr b="1" lang="fr-FR" sz="2100" strike="noStrike" u="none">
                <a:solidFill>
                  <a:srgbClr val="f3ec79"/>
                </a:solidFill>
                <a:uFillTx/>
                <a:latin typeface="Consolas"/>
                <a:ea typeface="Consolas"/>
              </a:rPr>
              <a:t>nom</a:t>
            </a:r>
            <a:r>
              <a:rPr b="1" lang="fr-FR" sz="2100" strike="noStrike" u="none">
                <a:solidFill>
                  <a:srgbClr val="d9e8f7"/>
                </a:solidFill>
                <a:uFillTx/>
                <a:latin typeface="Consolas"/>
                <a:ea typeface="Consolas"/>
              </a:rPr>
              <a:t> </a:t>
            </a:r>
            <a:r>
              <a:rPr b="1" lang="fr-FR" sz="2100" strike="noStrike" u="none">
                <a:solidFill>
                  <a:srgbClr val="000000"/>
                </a:solidFill>
                <a:uFillTx/>
                <a:latin typeface="Consolas"/>
                <a:ea typeface="Consolas"/>
              </a:rPr>
              <a:t>+</a:t>
            </a:r>
            <a:r>
              <a:rPr b="1" lang="fr-FR" sz="2100" strike="noStrike" u="none">
                <a:solidFill>
                  <a:srgbClr val="d9e8f7"/>
                </a:solidFill>
                <a:uFillTx/>
                <a:latin typeface="Consolas"/>
                <a:ea typeface="Consolas"/>
              </a:rPr>
              <a:t> </a:t>
            </a:r>
            <a:r>
              <a:rPr b="1" lang="fr-FR" sz="2100" strike="noStrike" u="none">
                <a:solidFill>
                  <a:srgbClr val="17c6a3"/>
                </a:solidFill>
                <a:uFillTx/>
                <a:latin typeface="Consolas"/>
                <a:ea typeface="Consolas"/>
              </a:rPr>
              <a:t>", prenom="</a:t>
            </a:r>
            <a:r>
              <a:rPr b="1" lang="fr-FR" sz="2100" strike="noStrike" u="none">
                <a:solidFill>
                  <a:srgbClr val="d9e8f7"/>
                </a:solidFill>
                <a:uFillTx/>
                <a:latin typeface="Consolas"/>
                <a:ea typeface="Consolas"/>
              </a:rPr>
              <a:t> </a:t>
            </a:r>
            <a:r>
              <a:rPr b="1" lang="fr-FR" sz="2100" strike="noStrike" u="none">
                <a:solidFill>
                  <a:srgbClr val="000000"/>
                </a:solidFill>
                <a:uFillTx/>
                <a:latin typeface="Consolas"/>
                <a:ea typeface="Consolas"/>
              </a:rPr>
              <a:t>+</a:t>
            </a:r>
            <a:r>
              <a:rPr b="1" lang="fr-FR" sz="2100" strike="noStrike" u="none">
                <a:solidFill>
                  <a:srgbClr val="d9e8f7"/>
                </a:solidFill>
                <a:uFillTx/>
                <a:latin typeface="Consolas"/>
                <a:ea typeface="Consolas"/>
              </a:rPr>
              <a:t> </a:t>
            </a:r>
            <a:r>
              <a:rPr b="1" lang="fr-FR" sz="2100" strike="noStrike" u="none">
                <a:solidFill>
                  <a:srgbClr val="f3ec79"/>
                </a:solidFill>
                <a:uFillTx/>
                <a:latin typeface="Consolas"/>
                <a:ea typeface="Consolas"/>
              </a:rPr>
              <a:t>prenom</a:t>
            </a:r>
            <a:r>
              <a:rPr b="1" lang="fr-FR" sz="2100" strike="noStrike" u="none">
                <a:solidFill>
                  <a:srgbClr val="d9e8f7"/>
                </a:solidFill>
                <a:uFillTx/>
                <a:latin typeface="Consolas"/>
                <a:ea typeface="Consolas"/>
              </a:rPr>
              <a:t> </a:t>
            </a:r>
            <a:r>
              <a:rPr b="1" lang="fr-FR" sz="2100" strike="noStrike" u="none">
                <a:solidFill>
                  <a:srgbClr val="000000"/>
                </a:solidFill>
                <a:uFillTx/>
                <a:latin typeface="Consolas"/>
                <a:ea typeface="Consolas"/>
              </a:rPr>
              <a:t>+</a:t>
            </a:r>
            <a:r>
              <a:rPr b="1" lang="fr-FR" sz="2100" strike="noStrike" u="none">
                <a:solidFill>
                  <a:srgbClr val="d9e8f7"/>
                </a:solidFill>
                <a:uFillTx/>
                <a:latin typeface="Consolas"/>
                <a:ea typeface="Consolas"/>
              </a:rPr>
              <a:t> </a:t>
            </a:r>
            <a:r>
              <a:rPr b="1" lang="fr-FR" sz="2100" strike="noStrike" u="none">
                <a:solidFill>
                  <a:srgbClr val="17c6a3"/>
                </a:solidFill>
                <a:uFillTx/>
                <a:latin typeface="Consolas"/>
                <a:ea typeface="Consolas"/>
              </a:rPr>
              <a:t>"]"</a:t>
            </a:r>
            <a:r>
              <a:rPr b="1" lang="fr-FR" sz="2100" strike="noStrike" u="none">
                <a:solidFill>
                  <a:srgbClr val="000000"/>
                </a:solidFill>
                <a:uFillTx/>
                <a:latin typeface="Consolas"/>
                <a:ea typeface="Consolas"/>
              </a:rPr>
              <a:t>,</a:t>
            </a:r>
            <a:r>
              <a:rPr b="1" lang="fr-FR" sz="2100" strike="noStrike" u="none">
                <a:solidFill>
                  <a:srgbClr val="d9e8f7"/>
                </a:solidFill>
                <a:uFillTx/>
                <a:latin typeface="Consolas"/>
                <a:ea typeface="Consolas"/>
              </a:rPr>
              <a:t> </a:t>
            </a:r>
            <a:r>
              <a:rPr b="1" lang="fr-FR" sz="2100" strike="noStrike" u="none">
                <a:solidFill>
                  <a:srgbClr val="f3ec79"/>
                </a:solidFill>
                <a:uFillTx/>
                <a:latin typeface="Consolas"/>
                <a:ea typeface="Consolas"/>
              </a:rPr>
              <a:t>unePersonne</a:t>
            </a:r>
            <a:r>
              <a:rPr b="1" lang="fr-FR" sz="2100" strike="noStrike" u="none">
                <a:solidFill>
                  <a:srgbClr val="e6e6fa"/>
                </a:solidFill>
                <a:uFillTx/>
                <a:latin typeface="Consolas"/>
                <a:ea typeface="Consolas"/>
              </a:rPr>
              <a:t>.</a:t>
            </a:r>
            <a:r>
              <a:rPr b="1" lang="fr-FR" sz="2100" strike="noStrike" u="none">
                <a:solidFill>
                  <a:srgbClr val="a7ec21"/>
                </a:solidFill>
                <a:uFillTx/>
                <a:latin typeface="Consolas"/>
                <a:ea typeface="Consolas"/>
              </a:rPr>
              <a:t>toString</a:t>
            </a:r>
            <a:r>
              <a:rPr b="1" lang="fr-FR" sz="2100" strike="noStrike" u="none">
                <a:solidFill>
                  <a:srgbClr val="000000"/>
                </a:solidFill>
                <a:uFillTx/>
                <a:latin typeface="Consolas"/>
                <a:ea typeface="Consolas"/>
              </a:rPr>
              <a:t>());</a:t>
            </a:r>
            <a:endParaRPr b="1" lang="fr-FR" sz="21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M</a:t>
            </a: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éthode spéciale : </a:t>
            </a:r>
            <a:r>
              <a:rPr b="1" i="1" lang="fr-FR" sz="3200" strike="noStrike" u="none">
                <a:solidFill>
                  <a:srgbClr val="000080"/>
                </a:solidFill>
                <a:uFillTx/>
                <a:latin typeface="Consolas"/>
              </a:rPr>
              <a:t>Assert.fail()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Permet de déclencher la mise en échec du test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Utile par exemple si le traitement aurait du s’arrêter avant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EF875D-2909-4E13-9C67-5A77763D58B7}" type="slidenum">
              <a:t>24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9871E03-2F15-4852-8999-63DEC2046FB3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2556000" y="3600000"/>
            <a:ext cx="4428000" cy="14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Aft>
                <a:spcPts val="1984"/>
              </a:spcAft>
              <a:buNone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Exercice 1 : Structurer un test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7452000" y="1440000"/>
            <a:ext cx="2052000" cy="205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6" name=""/>
          <p:cNvSpPr txBox="1"/>
          <p:nvPr/>
        </p:nvSpPr>
        <p:spPr>
          <a:xfrm>
            <a:off x="2736000" y="5112000"/>
            <a:ext cx="4608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fr-FR" sz="1800" strike="noStrike" u="none">
                <a:solidFill>
                  <a:srgbClr val="3465a4"/>
                </a:solidFill>
                <a:uFillTx/>
                <a:latin typeface="Arial"/>
              </a:rPr>
              <a:t>(Instructions contenues dans le readme)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10E188-D939-4F42-AF02-794459980F61}" type="slidenum">
              <a:t>25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DE44E4D-C306-4F0B-A47D-F703E681A9F6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2556000" y="3600000"/>
            <a:ext cx="4428000" cy="14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Aft>
                <a:spcPts val="1984"/>
              </a:spcAft>
              <a:buNone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JUnit : Fonctionnalités plus avancées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7CF556-E530-42D3-B27E-E05EA518C180}" type="slidenum">
              <a:t>26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AE0C37A-C9E3-4298-9936-48328D91CC84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Tester les exceptions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P</a:t>
            </a: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ossibilité de vérifier la levée d’Exception avec JUnit 4, avec l’attribut « expected » 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r>
              <a:rPr b="1" i="1" lang="fr-FR" sz="1600" strike="noStrike" u="none">
                <a:solidFill>
                  <a:srgbClr val="a0a0a0"/>
                </a:solidFill>
                <a:uFillTx/>
                <a:latin typeface="Consolas"/>
                <a:ea typeface="Consolas"/>
              </a:rPr>
              <a:t>@Test</a:t>
            </a:r>
            <a:r>
              <a:rPr b="1" lang="fr-FR" sz="1600" strike="noStrike" u="none">
                <a:solidFill>
                  <a:srgbClr val="000000"/>
                </a:solidFill>
                <a:uFillTx/>
                <a:latin typeface="Consolas"/>
                <a:ea typeface="Consolas"/>
              </a:rPr>
              <a:t>(</a:t>
            </a:r>
            <a:r>
              <a:rPr b="1" lang="fr-FR" sz="1600" strike="noStrike" u="none">
                <a:solidFill>
                  <a:srgbClr val="eb4b64"/>
                </a:solidFill>
                <a:uFillTx/>
                <a:latin typeface="Consolas"/>
                <a:ea typeface="Consolas"/>
              </a:rPr>
              <a:t>expected</a:t>
            </a:r>
            <a:r>
              <a:rPr b="1" lang="fr-FR" sz="1600" strike="noStrike" u="none">
                <a:solidFill>
                  <a:srgbClr val="000000"/>
                </a:solidFill>
                <a:uFillTx/>
                <a:latin typeface="Consolas"/>
                <a:ea typeface="Consolas"/>
              </a:rPr>
              <a:t> =</a:t>
            </a:r>
            <a:r>
              <a:rPr b="1" lang="fr-FR" sz="1600" strike="noStrike" u="none">
                <a:solidFill>
                  <a:srgbClr val="d9e8f7"/>
                </a:solidFill>
                <a:uFillTx/>
                <a:latin typeface="Consolas"/>
                <a:ea typeface="Consolas"/>
              </a:rPr>
              <a:t> </a:t>
            </a:r>
            <a:r>
              <a:rPr b="1" lang="fr-FR" sz="1600" strike="noStrike" u="sng">
                <a:solidFill>
                  <a:srgbClr val="1290c3"/>
                </a:solidFill>
                <a:uFillTx/>
                <a:latin typeface="Consolas"/>
                <a:ea typeface="Consolas"/>
              </a:rPr>
              <a:t>MonException</a:t>
            </a:r>
            <a:r>
              <a:rPr b="1" lang="fr-FR" sz="1600" strike="noStrike" u="sng">
                <a:solidFill>
                  <a:srgbClr val="000000"/>
                </a:solidFill>
                <a:uFillTx/>
                <a:latin typeface="Consolas"/>
                <a:ea typeface="Consolas"/>
              </a:rPr>
              <a:t>.</a:t>
            </a:r>
            <a:r>
              <a:rPr b="1" lang="fr-FR" sz="1600" strike="noStrike" u="sng">
                <a:solidFill>
                  <a:srgbClr val="cc6c1d"/>
                </a:solidFill>
                <a:uFillTx/>
                <a:latin typeface="Consolas"/>
                <a:ea typeface="Consolas"/>
              </a:rPr>
              <a:t>class</a:t>
            </a:r>
            <a:r>
              <a:rPr b="1" lang="fr-FR" sz="1600" strike="noStrike" u="none">
                <a:solidFill>
                  <a:srgbClr val="000000"/>
                </a:solidFill>
                <a:uFillTx/>
                <a:latin typeface="Consolas"/>
                <a:ea typeface="Consolas"/>
              </a:rPr>
              <a:t>)</a:t>
            </a:r>
            <a:endParaRPr b="1" lang="fr-FR" sz="16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r>
              <a:rPr b="1" lang="fr-FR" sz="1600" strike="noStrike" u="none">
                <a:solidFill>
                  <a:srgbClr val="cc6c1d"/>
                </a:solidFill>
                <a:uFillTx/>
                <a:latin typeface="Consolas"/>
                <a:ea typeface="Consolas"/>
              </a:rPr>
              <a:t>public</a:t>
            </a:r>
            <a:r>
              <a:rPr b="1" lang="fr-FR" sz="1600" strike="noStrike" u="none">
                <a:solidFill>
                  <a:srgbClr val="d9e8f7"/>
                </a:solidFill>
                <a:uFillTx/>
                <a:latin typeface="Consolas"/>
                <a:ea typeface="Consolas"/>
              </a:rPr>
              <a:t> </a:t>
            </a:r>
            <a:r>
              <a:rPr b="1" lang="fr-FR" sz="1600" strike="noStrike" u="none">
                <a:solidFill>
                  <a:srgbClr val="cc6c1d"/>
                </a:solidFill>
                <a:uFillTx/>
                <a:latin typeface="Consolas"/>
                <a:ea typeface="Consolas"/>
              </a:rPr>
              <a:t>void</a:t>
            </a:r>
            <a:r>
              <a:rPr b="1" lang="fr-FR" sz="1600" strike="noStrike" u="none">
                <a:solidFill>
                  <a:srgbClr val="d9e8f7"/>
                </a:solidFill>
                <a:uFillTx/>
                <a:latin typeface="Consolas"/>
                <a:ea typeface="Consolas"/>
              </a:rPr>
              <a:t> </a:t>
            </a:r>
            <a:r>
              <a:rPr b="1" lang="fr-FR" sz="1600" strike="noStrike" u="none">
                <a:solidFill>
                  <a:srgbClr val="1eb540"/>
                </a:solidFill>
                <a:uFillTx/>
                <a:latin typeface="Consolas"/>
                <a:ea typeface="Consolas"/>
              </a:rPr>
              <a:t>testMaMethodeException</a:t>
            </a:r>
            <a:r>
              <a:rPr b="1" lang="fr-FR" sz="1600" strike="noStrike" u="none">
                <a:solidFill>
                  <a:srgbClr val="000000"/>
                </a:solidFill>
                <a:uFillTx/>
                <a:latin typeface="Consolas"/>
                <a:ea typeface="Consolas"/>
              </a:rPr>
              <a:t>(){...}</a:t>
            </a:r>
            <a:endParaRPr b="1" lang="fr-FR" sz="16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Possible en utilisant </a:t>
            </a:r>
            <a:r>
              <a:rPr b="1" i="1" lang="fr-FR" sz="3200" strike="noStrike" u="none">
                <a:solidFill>
                  <a:srgbClr val="000080"/>
                </a:solidFill>
                <a:uFillTx/>
                <a:latin typeface="Consolas"/>
              </a:rPr>
              <a:t>Assert.fail()</a:t>
            </a: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 aussi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1906560" y="3960000"/>
            <a:ext cx="6266880" cy="2418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7CDFF1-FF2D-4CF8-BDBD-7DEBE8ACCD5B}" type="slidenum">
              <a:t>27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E4FA49B-2A48-4769-B272-BCE89D3A021E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Les Hooks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Méthode permettant la mise en place du contexte de test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Permet par exemple la création du jeu de données, la mise en place d’une BDD pour les tests, le nettoyage etc.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graphicFrame>
        <p:nvGraphicFramePr>
          <p:cNvPr id="127" name=""/>
          <p:cNvGraphicFramePr/>
          <p:nvPr/>
        </p:nvGraphicFramePr>
        <p:xfrm>
          <a:off x="864000" y="1974960"/>
          <a:ext cx="8567640" cy="2879280"/>
        </p:xfrm>
        <a:graphic>
          <a:graphicData uri="http://schemas.openxmlformats.org/drawingml/2006/table">
            <a:tbl>
              <a:tblPr/>
              <a:tblGrid>
                <a:gridCol w="2168280"/>
                <a:gridCol w="6399720"/>
              </a:tblGrid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fr-FR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@Before</a:t>
                      </a:r>
                      <a:endParaRPr b="1" lang="fr-FR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fr-FR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Exécutée avant chaque méthode préfixée par @Test</a:t>
                      </a:r>
                      <a:endParaRPr b="0" lang="fr-FR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fr-FR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@BeforeClass</a:t>
                      </a:r>
                      <a:endParaRPr b="0" lang="fr-FR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fr-FR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Exécutée une fois avant l'exécution de la classe de test</a:t>
                      </a:r>
                      <a:endParaRPr b="0" lang="fr-FR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fr-FR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@After</a:t>
                      </a:r>
                      <a:endParaRPr b="0" lang="fr-FR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fr-FR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Exécutée après chaque méthode préfixée par @Test</a:t>
                      </a:r>
                      <a:endParaRPr b="0" lang="fr-FR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720720"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1" lang="fr-FR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@AfterClass</a:t>
                      </a:r>
                      <a:endParaRPr b="0" lang="fr-FR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r>
                        <a:rPr b="0" lang="fr-FR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Exécutée une fois après l'exécution de la classe de test</a:t>
                      </a:r>
                      <a:endParaRPr b="0" lang="fr-FR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E3A1EA-BF0D-4E9D-A549-01DCD5F18781}" type="slidenum">
              <a:t>28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5658305-C0E7-4D81-8792-70872416DCBA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Les Matchers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3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Outils plus avancés pour réaliser des assertions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L</a:t>
            </a: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’objet à tester et le « matcher » sont passés à la méthode : 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0">
              <a:spcAft>
                <a:spcPts val="850"/>
              </a:spcAft>
              <a:buNone/>
            </a:pPr>
            <a:r>
              <a:rPr b="1" i="1" lang="fr-FR" sz="2400" strike="noStrike" u="none">
                <a:solidFill>
                  <a:srgbClr val="000080"/>
                </a:solidFill>
                <a:uFillTx/>
                <a:latin typeface="Consolas"/>
              </a:rPr>
              <a:t>Assert.assertThat(...)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Contraintes plus élaborées comme : est égal et inférieur à, la chaîne contient tel mot mais pas tel autre etc.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Ex avec la librairie Harmcrest 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La librairie Hamcrest permet de bénéficier de fonctionnalités de Matcher plus complète encore (cf correction exercice 1)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pic>
        <p:nvPicPr>
          <p:cNvPr id="131" name="" descr=""/>
          <p:cNvPicPr/>
          <p:nvPr/>
        </p:nvPicPr>
        <p:blipFill>
          <a:blip r:embed="rId1"/>
          <a:stretch/>
        </p:blipFill>
        <p:spPr>
          <a:xfrm>
            <a:off x="594000" y="4392000"/>
            <a:ext cx="8892000" cy="936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B6BAC4-9619-4854-9431-DB411CB6969E}" type="slidenum">
              <a:t>29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9C89FA8-324F-4FB1-AFAB-3F8FA1A9D264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2556000" y="3600000"/>
            <a:ext cx="4968000" cy="14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Aft>
                <a:spcPts val="1984"/>
              </a:spcAft>
              <a:buNone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Généralités sur les tests unitaires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C7D8B71-4955-48B4-B969-B50ACD3C08FC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15FB603-3FCE-4CDD-8BD5-D89863D769E9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AssertJ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32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Une librairie de matchers plus récente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Synthaxe plus lisible et fluide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Bonne articulation avec JUnit 5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Ex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756800" y="3962880"/>
            <a:ext cx="6566760" cy="1725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297F2B-97F7-444D-8AC6-B52C9F312ADF}" type="slidenum">
              <a:t>30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57E6868-385B-4D40-8373-6BC5E0ED70C5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D’autres fonctionnalités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Ignorer un test : </a:t>
            </a:r>
            <a:r>
              <a:rPr b="1" i="1" lang="fr-FR" sz="3200" strike="noStrike" u="none">
                <a:solidFill>
                  <a:srgbClr val="000080"/>
                </a:solidFill>
                <a:uFillTx/>
                <a:latin typeface="Arial"/>
              </a:rPr>
              <a:t>@Ignore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Assume : Test de conditions d’exécution du test 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Tests paramétrés : Répéter un test avec des paramètres différents, par ex. depuis un fichier CSV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Test timeout : Tester le temps d’exécution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@Rule : Mise en place de composant complexe utile au test (ex : BDD embarquée Posgres)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Et bien d’autres...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71734E-BC42-4FCF-8A5B-53B6E8D547B6}" type="slidenum">
              <a:t>31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14DE0E99-2B23-4EE1-B74A-1C7E871DDAD1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2556000" y="3600000"/>
            <a:ext cx="4428000" cy="14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Aft>
                <a:spcPts val="1984"/>
              </a:spcAft>
              <a:buNone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Conseils, bonnes pratiques et stratégie de test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DB4D80A-B97E-4CBC-BF76-A9CA88007850}" type="slidenum">
              <a:t>32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936A7DB-3F01-47DD-BF65-A49E2CEFE5DF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Quelle méthode test-t-on ?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Quel type de méthode tester ?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Private ? Protected ? Public ?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Pourquoi ?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Peut-on changer une visibilité pour pouvoir tester ?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0FD70F-B87D-46D3-8BD9-208496A748CA}" type="slidenum">
              <a:t>33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50D0C0D-99B5-435D-8177-39123752970E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Quelle méthode test-t-on ? (Réponse)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Idée : On ne teste que les méthodes public car ce sont elles qui exposent un service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Le reste est l’implémentation qui peut évoluer et reste interne par définition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Idée : On ne change pas le code applicatif (visibilité par ex) pour les tests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Les tests sont faits pour sécuriser le code applicaf, pas l’inverse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Cas du code legacy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40269F-FB3F-42C9-8BD5-A709ACA0D3D7}" type="slidenum">
              <a:t>34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B64EA36F-1273-4874-B33C-953A41216EB8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Quelle couche test-t-on ?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Quelle couche test-t-on prioritairement ?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DAO ? Model ? Service ? IHM ? Batch ?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Pourquoi ?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Comment s’assurer qu’on teste bien tout le code ?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ADE8AE-1E1B-4081-B063-C5A492BCA657}" type="slidenum">
              <a:t>35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A58A7C9-C760-44F6-A8A6-0006ADCAC936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Quelle couche test-t-on ? (Réponse)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Idéal : test de toute les méthodes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Réalité : trouver un compromis raisonnable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Test prioritaire de la couche Service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Inutile de tester du code généré simple (ex : Getter/Setter)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Attention : le code des tests appartient à l’application et doit donc être maintenu !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On s’assure qu’on couvre bien tout le code avec des outils (cf diapo suivante)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7E9E39-BDEF-4827-BF97-9D0B33EB73E4}" type="slidenum">
              <a:t>36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0FC627A-BF23-4263-93F2-2EFD46F4BC4C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Couverture de test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Notion de couverture : ensemble du code qui est exécuté par l’un des tests au moins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Idéal : Couverture de 100 % du code de l’application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Outils pour contrôler la couverture du code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Plugin Eclipse : EclEmma Java Code Coverage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Sonar (et plugin Eclipse Sonar) Ex : 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Arbitrage : 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Test unitaire →  Isolation, indépendance / faible couverture de test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2400" strike="noStrike" u="none">
                <a:solidFill>
                  <a:srgbClr val="000080"/>
                </a:solidFill>
                <a:uFillTx/>
                <a:latin typeface="Arial"/>
              </a:rPr>
              <a:t>Test d’integration → pas d’isolation, dépendance / grande couverture de test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2FEB80-DF9C-4395-97C2-B526517198A5}" type="slidenum">
              <a:t>37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6169A7D-7402-48E9-B081-A1B7DA3FCA8B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Stratégie de test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Test d’intégration permettent de couvrir un maximum de code (niveau API service ou batch)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Test unitaire sont utiles pendant le développement (cf TDD diapo suivante) et pour débuggage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Fixer des objectifs de couverture de tests avec l’équipe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DAO : Si méthodes générées, test des méthodes complexes seulement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Model : Si méthode complexe (peu normalement)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Service : à tester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IHM : peut-être délégué à d’autres outils (les framework JS ont leur outils de tests), Selenium en mode test d’intégration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5CECFA-01EA-483C-A2AC-C1159FEE38CD}" type="slidenum">
              <a:t>38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77364780-2FCF-4440-98FB-B83890AC5236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Test Driven Development (TDD)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Méthode de développement basé sur les tests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Idée : on a jamais le temps pour les tests (1 tier du temps de dév normalement !)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→ </a:t>
            </a: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Écrire le test avant le code !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On crée seulement la signature de la méthode à tester 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On écrit le test qui doit planter au début : données(GIVEN), appel à la méthode (</a:t>
            </a: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WHEN), vérification des résultats attendus (THEN)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On écrit ou modifie ensuite le code de la méthode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Le test doit passer au vert à l’issu du développement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446CA8-FD38-4045-BC84-8AB70A5BF6AB}" type="slidenum">
              <a:t>39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CA5E537-6653-4BA9-87AC-A8CE39DF4106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Pourquoi tester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1640" cy="52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S’assurer que le code « fonctionne »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Valider, guider les développements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Sécuriser les livraisons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S’assurer que ce qu’on a déjà codé continu de fonctionner (non-régression)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En cas de maintenance :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Vérifier que le bug est bien résolu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S’assurer qu’il ne se reproduira plus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E4FE85-7FC7-447C-8D61-32AB5278D158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30C9D3F-1A34-4C14-A132-07B6136AF2D6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2556000" y="3600000"/>
            <a:ext cx="4428000" cy="14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Aft>
                <a:spcPts val="1984"/>
              </a:spcAft>
              <a:buNone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Exercice 2 : Test nouvelle méthode service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1"/>
          <a:stretch/>
        </p:blipFill>
        <p:spPr>
          <a:xfrm>
            <a:off x="7452000" y="1440000"/>
            <a:ext cx="2052000" cy="205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" name=""/>
          <p:cNvSpPr txBox="1"/>
          <p:nvPr/>
        </p:nvSpPr>
        <p:spPr>
          <a:xfrm>
            <a:off x="2736000" y="5112000"/>
            <a:ext cx="4608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fr-FR" sz="1800" strike="noStrike" u="none">
                <a:solidFill>
                  <a:srgbClr val="3465a4"/>
                </a:solidFill>
                <a:uFillTx/>
                <a:latin typeface="Arial"/>
              </a:rPr>
              <a:t>(Instructions contenues dans le readme)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5A996C-61FF-411D-B8BD-65AB54140ADD}" type="slidenum">
              <a:t>40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5B07637-3B9A-46EF-B62D-7FC6749053E7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2556000" y="3600000"/>
            <a:ext cx="4428000" cy="14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Aft>
                <a:spcPts val="1984"/>
              </a:spcAft>
              <a:buNone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Isolation des tests : Les Fakes et les Mocks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17641A-44FC-4332-8569-E805744783E5}" type="slidenum">
              <a:t>41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39FD787-C2F8-4853-BC14-A5399EA42F32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Introduction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Principe de test : une classe → un test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En mode test « unitaire » : On ne teste normalement que le code de la classe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Questions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Comment faire pour les autres classes qui sont appelées par le code ? (ex : autres classes service)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Comment faire pour les services extérieurs disponibles en environnement de production seulement ? (ex : accès à la base, messagerie, annuaire…)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Comment faire pour tester le bon comportement en cas d’erreur difficile ou impossible à reproduire ? (ex : réseau)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C68AF6-AABA-487B-8D67-48CC1BEE0996}" type="slidenum">
              <a:t>42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5FB1FC6-6AFE-4FF5-9419-1BEDF1DB3DF0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Solution : La simulation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On va chercher à reproduire le comportement d’une classe sans l’appeler réellement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Définition ad hoc des résultats à renvoyer pour des paramètres données qui seront passés pour le test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Plusieurs solutions de mise en œuvre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Solution manuelle : les Fakes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Solution outillée : les Mocks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00541E-FC0B-47C7-B5EE-445D287379BE}" type="slidenum">
              <a:t>43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C7B4E5B-A17D-4C57-9FAD-29DA54972CD9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Les Fakes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Réalisation d’une « fausse » classe de service pour un test donnée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Contraint à créer un constructeur permettant l’injection du fake (injection de dépendance)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Le Fake implémente l’interface de service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Les méthodes sont défini pour renvoyer un résultat correspondant au contexte du test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Inconvénient : long à développer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→ </a:t>
            </a: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Utiliser un outil adéquat : les Mocks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378000" y="3207240"/>
            <a:ext cx="9324000" cy="256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08198C-09CF-49C8-9771-8374DB42186D}" type="slidenum">
              <a:t>44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0321B8C-E329-42EF-97F8-94A87EF1288E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Les Mocks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Utilisation de librairies permettant la génération de « mocks »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Mock : Classe qui porte le même nom mais dont chaque méthode par défaut ne fait rien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La librairie comporte des méthodes pour configurer le comportement du mock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Utiles dans différents contextes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Simuler le comportement classe externes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Simuler appel services extérieurs (api, messagerie, annuaire...)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Pouvoir développer certains composants avant que d’autres ne soient développés (bouchon, prestataire…)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Simuler des erreurs complexes à reproduire (ex :réseau)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Pouvoir contrôler les méthodes qui sont appelée sur les mocks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9B59D6-14CB-44DB-8FC2-C0D5E072A230}" type="slidenum">
              <a:t>45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F964324-6A25-49C7-B300-28F5078872D1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Les Mocks : Mise en œuvre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Plusieurs librairies sur le marché : Mockito, PowerMock, EasyMock…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La plus répandue : Mockito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Exemple 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958760" y="5076000"/>
            <a:ext cx="6162840" cy="1344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8" name="" descr=""/>
          <p:cNvPicPr/>
          <p:nvPr/>
        </p:nvPicPr>
        <p:blipFill>
          <a:blip r:embed="rId2"/>
          <a:stretch/>
        </p:blipFill>
        <p:spPr>
          <a:xfrm>
            <a:off x="3079800" y="3043440"/>
            <a:ext cx="3920760" cy="120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BB71F4-4E2B-4599-B240-0FCB427B3524}" type="slidenum">
              <a:t>46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26562CA-34CA-4117-AC88-8CAB00926D70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Les Mocks : Annotations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Les méthodes plus récentes pour créer des Mocks utilisent les annotations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Il faut d’abord utiliser le Runner Mockito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Puis on peut créer des attributs « mockés » avec</a:t>
            </a: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 </a:t>
            </a:r>
            <a:r>
              <a:rPr b="1" i="1" lang="fr-FR" sz="3200" strike="noStrike" u="none">
                <a:solidFill>
                  <a:srgbClr val="a0a0a0"/>
                </a:solidFill>
                <a:uFillTx/>
                <a:latin typeface="Consolas"/>
                <a:ea typeface="Consolas"/>
              </a:rPr>
              <a:t>@Mock</a:t>
            </a: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On configure et utilise ensuite le mock comme précédemment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986200" y="3043440"/>
            <a:ext cx="4107600" cy="556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2332800" y="4803120"/>
            <a:ext cx="5414400" cy="560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D2801B-59F4-4C93-B9D4-AF99C65A2A14}" type="slidenum">
              <a:t>47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814858F-34F9-45EF-AB42-8D4A5639001B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Les Mocks : Exemples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Utilisation des filtres sur les arguments avec </a:t>
            </a:r>
            <a:r>
              <a:rPr b="1" lang="fr-FR" sz="3200" strike="noStrike" u="none">
                <a:solidFill>
                  <a:srgbClr val="666666"/>
                </a:solidFill>
                <a:uFillTx/>
                <a:latin typeface="Arial"/>
              </a:rPr>
              <a:t>when()</a:t>
            </a: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0">
              <a:spcAft>
                <a:spcPts val="850"/>
              </a:spcAft>
              <a:buNone/>
            </a:pPr>
            <a:r>
              <a:rPr b="1" lang="fr-FR" sz="2400" strike="noStrike" u="none">
                <a:solidFill>
                  <a:srgbClr val="666666"/>
                </a:solidFill>
                <a:uFillTx/>
                <a:latin typeface="Arial"/>
              </a:rPr>
              <a:t>Any(), anyString(), anyList() ...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Réutilisation des arguments avec </a:t>
            </a:r>
            <a:r>
              <a:rPr b="1" lang="fr-FR" sz="3200" strike="noStrike" u="none">
                <a:solidFill>
                  <a:srgbClr val="666666"/>
                </a:solidFill>
                <a:uFillTx/>
                <a:latin typeface="Arial"/>
              </a:rPr>
              <a:t>thenAnswer()</a:t>
            </a: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 : 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0">
              <a:spcAft>
                <a:spcPts val="850"/>
              </a:spcAft>
              <a:buNone/>
            </a:pPr>
            <a:r>
              <a:rPr b="1" lang="fr-FR" sz="2400" strike="noStrike" u="none">
                <a:solidFill>
                  <a:srgbClr val="666666"/>
                </a:solidFill>
                <a:uFillTx/>
                <a:latin typeface="Arial"/>
              </a:rPr>
              <a:t>Mockito.when(myMock.myFunction(anyString()))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0">
              <a:spcAft>
                <a:spcPts val="850"/>
              </a:spcAft>
              <a:buNone/>
            </a:pPr>
            <a:r>
              <a:rPr b="1" lang="fr-FR" sz="2800" strike="noStrike" u="none">
                <a:solidFill>
                  <a:srgbClr val="666666"/>
                </a:solidFill>
                <a:uFillTx/>
                <a:latin typeface="Arial"/>
              </a:rPr>
              <a:t>.thenAnswer(i -&gt; i.getArguments()[0])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Vérification sur les appels de méthodes avec </a:t>
            </a:r>
            <a:r>
              <a:rPr b="1" lang="fr-FR" sz="3200" strike="noStrike" u="none">
                <a:solidFill>
                  <a:srgbClr val="666666"/>
                </a:solidFill>
                <a:uFillTx/>
                <a:latin typeface="Arial"/>
              </a:rPr>
              <a:t>verify()</a:t>
            </a: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 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0">
              <a:spcAft>
                <a:spcPts val="850"/>
              </a:spcAft>
              <a:buNone/>
            </a:pPr>
            <a:r>
              <a:rPr b="1" lang="fr-FR" sz="2400" strike="noStrike" u="none">
                <a:solidFill>
                  <a:srgbClr val="666666"/>
                </a:solidFill>
                <a:uFillTx/>
                <a:latin typeface="Arial"/>
              </a:rPr>
              <a:t>Mockito.verify(myMock).uneMethode(arguments)  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0">
              <a:spcAft>
                <a:spcPts val="850"/>
              </a:spcAft>
              <a:buNone/>
            </a:pPr>
            <a:r>
              <a:rPr b="1" lang="fr-FR" sz="2400" strike="noStrike" u="none">
                <a:solidFill>
                  <a:srgbClr val="3465a4"/>
                </a:solidFill>
                <a:uFillTx/>
                <a:latin typeface="Arial"/>
              </a:rPr>
              <a:t>→ </a:t>
            </a:r>
            <a:r>
              <a:rPr b="1" lang="fr-FR" sz="2400" strike="noStrike" u="none">
                <a:solidFill>
                  <a:srgbClr val="3465a4"/>
                </a:solidFill>
                <a:uFillTx/>
                <a:latin typeface="Arial"/>
              </a:rPr>
              <a:t>Vérifie que la méthode « uneMethode » a été appelée avec « arguments »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0">
              <a:spcAft>
                <a:spcPts val="850"/>
              </a:spcAft>
              <a:buNone/>
            </a:pPr>
            <a:r>
              <a:rPr b="1" lang="fr-FR" sz="2400" strike="noStrike" u="none">
                <a:solidFill>
                  <a:srgbClr val="666666"/>
                </a:solidFill>
                <a:uFillTx/>
                <a:latin typeface="Arial"/>
              </a:rPr>
              <a:t>Mockito.verify(myMock, times(2)).uneMethode()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0">
              <a:spcAft>
                <a:spcPts val="850"/>
              </a:spcAft>
              <a:buNone/>
            </a:pPr>
            <a:r>
              <a:rPr b="1" lang="fr-FR" sz="2400" strike="noStrike" u="none">
                <a:solidFill>
                  <a:srgbClr val="3465a4"/>
                </a:solidFill>
                <a:uFillTx/>
                <a:latin typeface="Arial"/>
              </a:rPr>
              <a:t>→ </a:t>
            </a:r>
            <a:r>
              <a:rPr b="1" lang="fr-FR" sz="2400" strike="noStrike" u="none">
                <a:solidFill>
                  <a:srgbClr val="3465a4"/>
                </a:solidFill>
                <a:uFillTx/>
                <a:latin typeface="Arial"/>
              </a:rPr>
              <a:t>Vérifie que la méthode « uneMethode » a été appelée 2 fois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0">
              <a:spcAft>
                <a:spcPts val="850"/>
              </a:spcAft>
              <a:buNone/>
            </a:pPr>
            <a:r>
              <a:rPr b="1" lang="fr-FR" sz="2400" strike="noStrike" u="none">
                <a:solidFill>
                  <a:srgbClr val="666666"/>
                </a:solidFill>
                <a:uFillTx/>
                <a:latin typeface="Arial"/>
              </a:rPr>
              <a:t>Mockito.verify(myMock, atLeast(2)).uneMethode()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0">
              <a:spcAft>
                <a:spcPts val="850"/>
              </a:spcAft>
              <a:buNone/>
            </a:pPr>
            <a:r>
              <a:rPr b="1" lang="fr-FR" sz="2400" strike="noStrike" u="none">
                <a:solidFill>
                  <a:srgbClr val="3465a4"/>
                </a:solidFill>
                <a:uFillTx/>
                <a:latin typeface="Arial"/>
              </a:rPr>
              <a:t>→ </a:t>
            </a:r>
            <a:r>
              <a:rPr b="1" lang="fr-FR" sz="2400" strike="noStrike" u="none">
                <a:solidFill>
                  <a:srgbClr val="3465a4"/>
                </a:solidFill>
                <a:uFillTx/>
                <a:latin typeface="Arial"/>
              </a:rPr>
              <a:t>Vérifie que la méthode « uneMethode » a été appelée au moins 2 fois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0">
              <a:spcAft>
                <a:spcPts val="850"/>
              </a:spcAft>
              <a:buNone/>
            </a:pPr>
            <a:r>
              <a:rPr b="1" lang="fr-FR" sz="2400" strike="noStrike" u="none">
                <a:solidFill>
                  <a:srgbClr val="666666"/>
                </a:solidFill>
                <a:uFillTx/>
                <a:latin typeface="Arial"/>
              </a:rPr>
              <a:t>Mockito.verifyZeroInteractions(myMock)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0">
              <a:spcAft>
                <a:spcPts val="850"/>
              </a:spcAft>
              <a:buNone/>
            </a:pPr>
            <a:r>
              <a:rPr b="1" lang="fr-FR" sz="2400" strike="noStrike" u="none">
                <a:solidFill>
                  <a:srgbClr val="3465a4"/>
                </a:solidFill>
                <a:uFillTx/>
                <a:latin typeface="Arial"/>
              </a:rPr>
              <a:t>→ </a:t>
            </a:r>
            <a:r>
              <a:rPr b="1" lang="fr-FR" sz="2400" strike="noStrike" u="none">
                <a:solidFill>
                  <a:srgbClr val="3465a4"/>
                </a:solidFill>
                <a:uFillTx/>
                <a:latin typeface="Arial"/>
              </a:rPr>
              <a:t>Vérifie que le mock n’a eu aucune interaction</a:t>
            </a:r>
            <a:endParaRPr b="1" lang="fr-FR" sz="2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DE882B-C5D8-4115-8519-2C0D922B5C18}" type="slidenum">
              <a:t>48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185E0F9-B2EB-4BD7-94A7-5CD33C6EE396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Les Mocks : Objectif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On va ainsi redéfinir au cas par cas les fonction de la classe qu’on « mock »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Mockito est assez souple et permet de s’adapter à de nombreux cas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Exemple : Levée d’exception, réponse selon les types d’arguments, réutilisation des arguments dans le résultats, compter le nombre d’appels, etc.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Reste coûteux à développer et assez peu lisible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Très utiles pour les appel à services extérieurs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Possibilité d’utiliser les Spy pour conserver une partie du code de la classe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10BCAB-EE8D-48A7-938A-EB773EE10B42}" type="slidenum">
              <a:t>49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E5955B2-DCA1-4AC1-B480-0FBAC0B7A22F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Pourquoi un test « unitaire » ?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1640" cy="471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Test : Vérifie que le code effectue le traitement attendu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Unitaire : Porte sur une partie précise du programme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On teste de manière isolée une portion du code (une « unité »)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Selon les écoles, portion de code plus ou moins petite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Pour des tests sur des fonctionnalités entières on parle de « tests d’intégration »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CF5495-B1AC-4238-9005-37EB4960DA0E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7620631A-A03D-4B6C-8AC6-066E85A1B0D5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Les Spy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Logique inverse des Mocks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On a une classe qui fait par défaut la même chose que la classe qu’on « spy »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Mais on peut redéfinir ses comportements pour le besoin des tests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  <a:ea typeface="Microsoft YaHei"/>
              </a:rPr>
              <a:t>E</a:t>
            </a: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t surtout on peut contrôler les appels à ses différentes méthodes avec </a:t>
            </a:r>
            <a:r>
              <a:rPr b="1" lang="fr-FR" sz="2600" strike="noStrike" u="none">
                <a:solidFill>
                  <a:srgbClr val="1290c3"/>
                </a:solidFill>
                <a:uFillTx/>
                <a:latin typeface="Consolas"/>
                <a:ea typeface="Consolas"/>
              </a:rPr>
              <a:t>Mockito</a:t>
            </a:r>
            <a:r>
              <a:rPr b="1" lang="fr-FR" sz="2600" strike="noStrike" u="none">
                <a:solidFill>
                  <a:srgbClr val="666666"/>
                </a:solidFill>
                <a:uFillTx/>
                <a:latin typeface="Consolas"/>
                <a:ea typeface="Consolas"/>
              </a:rPr>
              <a:t>.</a:t>
            </a:r>
            <a:r>
              <a:rPr b="1" i="1" lang="fr-FR" sz="2600" strike="noStrike" u="none">
                <a:solidFill>
                  <a:srgbClr val="96ec3f"/>
                </a:solidFill>
                <a:uFillTx/>
                <a:latin typeface="Consolas"/>
                <a:ea typeface="Consolas"/>
              </a:rPr>
              <a:t>verify</a:t>
            </a:r>
            <a:endParaRPr b="1" lang="fr-FR" sz="26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Mise en œuvre similaire avec </a:t>
            </a:r>
            <a:r>
              <a:rPr b="1" lang="fr-FR" sz="2100" strike="noStrike" u="none">
                <a:solidFill>
                  <a:srgbClr val="1290c3"/>
                </a:solidFill>
                <a:uFillTx/>
                <a:latin typeface="Consolas"/>
                <a:ea typeface="Consolas"/>
              </a:rPr>
              <a:t>Mockito</a:t>
            </a:r>
            <a:r>
              <a:rPr b="1" lang="fr-FR" sz="2100" strike="noStrike" u="none">
                <a:solidFill>
                  <a:srgbClr val="666666"/>
                </a:solidFill>
                <a:uFillTx/>
                <a:latin typeface="Consolas"/>
                <a:ea typeface="Consolas"/>
              </a:rPr>
              <a:t>.</a:t>
            </a:r>
            <a:r>
              <a:rPr b="1" i="1" lang="fr-FR" sz="2100" strike="noStrike" u="none">
                <a:solidFill>
                  <a:srgbClr val="96ec3f"/>
                </a:solidFill>
                <a:uFillTx/>
                <a:latin typeface="Consolas"/>
                <a:ea typeface="Consolas"/>
              </a:rPr>
              <a:t>spy</a:t>
            </a:r>
            <a:r>
              <a:rPr b="1" lang="fr-FR" sz="2100" strike="noStrike" u="none">
                <a:solidFill>
                  <a:srgbClr val="666666"/>
                </a:solidFill>
                <a:uFillTx/>
                <a:latin typeface="Consolas"/>
                <a:ea typeface="Consolas"/>
              </a:rPr>
              <a:t>(</a:t>
            </a:r>
            <a:r>
              <a:rPr b="1" lang="fr-FR" sz="2100" strike="noStrike" u="none">
                <a:solidFill>
                  <a:srgbClr val="80f2f6"/>
                </a:solidFill>
                <a:uFillTx/>
                <a:latin typeface="Consolas"/>
                <a:ea typeface="Consolas"/>
              </a:rPr>
              <a:t>InterfaceService</a:t>
            </a:r>
            <a:r>
              <a:rPr b="1" lang="fr-FR" sz="2100" strike="noStrike" u="none">
                <a:solidFill>
                  <a:srgbClr val="666666"/>
                </a:solidFill>
                <a:uFillTx/>
                <a:latin typeface="Consolas"/>
                <a:ea typeface="Consolas"/>
              </a:rPr>
              <a:t>.</a:t>
            </a:r>
            <a:r>
              <a:rPr b="1" lang="fr-FR" sz="2100" strike="noStrike" u="none">
                <a:solidFill>
                  <a:srgbClr val="cc6c1d"/>
                </a:solidFill>
                <a:uFillTx/>
                <a:latin typeface="Consolas"/>
                <a:ea typeface="Consolas"/>
              </a:rPr>
              <a:t>class</a:t>
            </a:r>
            <a:r>
              <a:rPr b="1" lang="fr-FR" sz="2100" strike="noStrike" u="none">
                <a:solidFill>
                  <a:srgbClr val="666666"/>
                </a:solidFill>
                <a:uFillTx/>
                <a:latin typeface="Consolas"/>
                <a:ea typeface="Consolas"/>
              </a:rPr>
              <a:t>)</a:t>
            </a: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 ou 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2153160" y="6244200"/>
            <a:ext cx="5773680" cy="595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EB0DCE-6FB5-4DD5-8D2C-40897934FA64}" type="slidenum">
              <a:t>50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E8EB652-252A-4D42-89BF-253BBBAA7E82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3474000" y="3600000"/>
            <a:ext cx="3132000" cy="14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Aft>
                <a:spcPts val="1984"/>
              </a:spcAft>
              <a:buNone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Exercice 3 et 3 bis : Fake et Mock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7452000" y="1440000"/>
            <a:ext cx="2052000" cy="205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8" name=""/>
          <p:cNvSpPr txBox="1"/>
          <p:nvPr/>
        </p:nvSpPr>
        <p:spPr>
          <a:xfrm>
            <a:off x="2736000" y="5112000"/>
            <a:ext cx="4608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fr-FR" sz="1800" strike="noStrike" u="none">
                <a:solidFill>
                  <a:srgbClr val="3465a4"/>
                </a:solidFill>
                <a:uFillTx/>
                <a:latin typeface="Arial"/>
              </a:rPr>
              <a:t>(Instructions contenues dans le readme)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868C3C-5DB7-4895-8D7C-772F8267D8A0}" type="slidenum">
              <a:t>51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DF4EFC2-AEF9-4693-A1A7-A479B67D07E9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2556000" y="3600000"/>
            <a:ext cx="4428000" cy="14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Aft>
                <a:spcPts val="1984"/>
              </a:spcAft>
              <a:buNone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Tests et base de données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2736000" y="5112000"/>
            <a:ext cx="460800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fr-FR" sz="1800" strike="noStrike" u="none">
                <a:solidFill>
                  <a:srgbClr val="3465a4"/>
                </a:solidFill>
                <a:uFillTx/>
                <a:latin typeface="Arial"/>
              </a:rPr>
              <a:t>Question : Comment sont gérés les jeux de test sur vos applications ?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7D77E9-556E-49FF-A611-E999D0C1502F}" type="slidenum">
              <a:t>52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6EBB7CE5-D117-4286-B000-841695458FFF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Comment stocker les données de test ?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On peut tester les méthodes en créant des objets en Java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Méthode permettant le plus d’isolation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On peut vouloir tester le code en utilisant une base de donnée de test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Pour tester la couche DAO (requête SQL, Hibernate etc.)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Pour des tests d’intégration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Pour des tests « moins » unitaires mais plus « couvrants » (passage au travers de plusieurs couches)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26941B-389A-4415-BA6C-3B984C75E136}" type="slidenum">
              <a:t>53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23A6BB0-0041-49DC-8B26-25E6C975E1CD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Comment concevoir un jeu de test ?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504000" y="1010520"/>
            <a:ext cx="9071640" cy="582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Tentation : Récupérer des données de production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Problème : Méconnaissance du contenu exact des données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Idéal : Constituer un jeu de données de test « ad hoc »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Réalité : Inspiration et récupération d’une partie des données de production (ex : nomenclature)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Attention : Mettre en commun les données de test des différents test créée une dépendance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Limite : Multiplier les jeux de données de test augmente la charge de maintenance des tests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Dans la réalité on cherche un compromis raisonnable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841543-0EA6-459A-A5B1-3D819A3DE7E2}" type="slidenum">
              <a:t>54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85E0C495-44CD-4165-9B69-107A0067EE9D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Plusieurs solutions pour les BDD de test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Plusieurs solutions techniques existent pour gérer les données de test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Base distante : Utilisation d’un serveur BDD distant (au CEI)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Base locale : Installation sur le poste développeur d’une BDD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Base embarquée : Utilisation de librairies permettant de déployer une BDD au moment du test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Base mémoire : Base embarquée stockée en RAM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Question de l’isomorphisme avec l’environnement de production importante, en particulier pour les fonction « propriétaires » du SGBD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3713C9-7796-4D12-988F-63AFEAE9CC6E}" type="slidenum">
              <a:t>55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F3CB638-942C-448D-AFF6-09B381234F53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Base distante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Demande au CEI d’une BDD de test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Avantage : Les tests s’exécutent avec la même architecture que la production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Inconvénients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Dépendance au réseau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Lenteurs possibles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Comment gérer l’exécution simultanée des tests par plusieurs développeurs ? (un schéma par développeur)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Comment gérer l’exécution sur la PIC ?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Tentation d’utiliser des données de production de manière persistante (ex : Lei)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Différence progressive entre données de production et données de tests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BD96E9-FEF1-478C-9BA8-4AD2BDD0B7A9}" type="slidenum">
              <a:t>56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05069A9-75FC-419A-ADFE-A38A0CEEF280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Base locale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8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Installation sur le poste développeur d’une BDD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Idéal : Choix d’une version identique à la prod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Plus de dépendance au réseau, performances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Inconvénients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Requiert des manipulations et configuration sur chaque poste développeur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Problème éventuel de droits (version portable)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Comment gérer l’exécution des tests sur la PIC ?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103C88-E3B8-46A4-BA38-0F3FAF80D9C2}" type="slidenum">
              <a:t>57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ADDCD3E7-826D-44C7-A979-AC7ADF49B3C0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Base en mémoire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BDD SQL contenue dans la RAM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Déployée à partir d’une librairie qu’on ajoute au POM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Avantages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Indépendance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Performances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Exécution sur la PIC sans problème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Inconvénients : Problème potentiel de différence entre les environnements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Solution satisfaisante de manière général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Impossible de tester les requêtes propriétaire de la BDD (par ex pgSql)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Consultation possible du contenu de la base mais en mode dégradé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B7E14D-B438-41DB-B5AB-73322025CB93}" type="slidenum">
              <a:t>58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58744B7-AE72-4B7A-AACC-D304FCCE765B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Base en mémoire : Exemple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39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2 produits majeurs : H2, HSQLDB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H2 peut fonctionner avec un driver Postgres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Connexion avec InseeConfig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Connexion sans InseeConfig (ou plus simple encore avec les properties seulement en Spring Boot)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pic>
        <p:nvPicPr>
          <p:cNvPr id="234" name="" descr=""/>
          <p:cNvPicPr/>
          <p:nvPr/>
        </p:nvPicPr>
        <p:blipFill>
          <a:blip r:embed="rId1"/>
          <a:stretch/>
        </p:blipFill>
        <p:spPr>
          <a:xfrm>
            <a:off x="2179800" y="3942720"/>
            <a:ext cx="5720400" cy="341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5" name="" descr=""/>
          <p:cNvPicPr/>
          <p:nvPr/>
        </p:nvPicPr>
        <p:blipFill>
          <a:blip r:embed="rId2"/>
          <a:stretch/>
        </p:blipFill>
        <p:spPr>
          <a:xfrm>
            <a:off x="3072600" y="5184000"/>
            <a:ext cx="3934800" cy="1569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6" name="" descr=""/>
          <p:cNvPicPr/>
          <p:nvPr/>
        </p:nvPicPr>
        <p:blipFill>
          <a:blip r:embed="rId3"/>
          <a:stretch/>
        </p:blipFill>
        <p:spPr>
          <a:xfrm>
            <a:off x="3539520" y="2268000"/>
            <a:ext cx="3000960" cy="1044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C083A8-E33D-40A8-9D76-8E6DB479C22D}" type="slidenum">
              <a:t>59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DD1ED3A4-5CE0-413A-9D3F-832FA883CFAC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Quelles utilités ?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1640" cy="471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Localiser plus rapidement les erreurs du code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Prévenir la régression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Sécuriser les livraisons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Aide à la documentation et à la compréhension du code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Structurer les développements (TDD)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AA124F-3EAC-41EB-8C2E-C47FCB41974D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037EE5CD-ABBB-46B9-921D-26A0AEE8B783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Base embarquée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Certaines librairies proposent des base identique au BDD de production en mode embarqué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Permet d’avoir l’indépendance et l’isomorphisme vis-à-vis de l’environnement de production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Plus lent que les bases en mémoire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Permet de tester les requêtes SQL « propriétaires » (ex : copy en Postgres)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0BFC8B-8F39-4223-BF80-3B43E69070A6}" type="slidenum">
              <a:t>60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701D29C1-B5CD-4C11-A3C5-997F0612ABA4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Base embarquée : Exemple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4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500" lnSpcReduction="1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La librairie Zonky permet de disposer d’une BDD Postgres embarquée démarrée au début du test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La base est stocké sur le disque → Lenteurs au démarrage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La log de la base est consultable, la config de la BDD paramétrable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On peut se connecter à la base en plaçant des points d’arrêt (debug)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Installation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Utilisation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Très bien pour les tests d’intégration, souplesse pour le paramétrage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pic>
        <p:nvPicPr>
          <p:cNvPr id="243" name="" descr=""/>
          <p:cNvPicPr/>
          <p:nvPr/>
        </p:nvPicPr>
        <p:blipFill>
          <a:blip r:embed="rId1"/>
          <a:stretch/>
        </p:blipFill>
        <p:spPr>
          <a:xfrm>
            <a:off x="2813040" y="3456000"/>
            <a:ext cx="4454280" cy="1391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4" name="" descr=""/>
          <p:cNvPicPr/>
          <p:nvPr/>
        </p:nvPicPr>
        <p:blipFill>
          <a:blip r:embed="rId2"/>
          <a:stretch/>
        </p:blipFill>
        <p:spPr>
          <a:xfrm>
            <a:off x="2692440" y="5112000"/>
            <a:ext cx="6783480" cy="468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51E486-109E-454F-9492-C5D0E7C6653C}" type="slidenum">
              <a:t>61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73508CBC-9144-46EF-B6DF-FE47EEB5E941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2556000" y="3600000"/>
            <a:ext cx="4428000" cy="147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 algn="ctr">
              <a:spcAft>
                <a:spcPts val="1984"/>
              </a:spcAft>
              <a:buNone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DBUnit : Une gestion via XML des jeux de test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764C4C-3D39-4825-83D6-5D99600CA5A7}" type="slidenum">
              <a:t>62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77831FB-EBBD-4FE4-BF57-4F167A585377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Outil de gestion des données de test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Question : Sous quelle forme stocker, insérer les données de test ?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DBUnit est un framework permettant la gestion des données de test via fichiers XML (appelé « dataset »)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En utilisation dans plusieurs applications du parc Insee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Moins utilisé maintenant car assez verbeux et coût en maintenance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11E1BC-777F-463D-B508-49E81F7D9910}" type="slidenum">
              <a:t>63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9620EAC-61EA-4C03-8B28-520E3EF74C04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Digression : Les étapes d’un test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Avant le test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Ouvrir une connexion à la base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Créer la structure de la base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Remplir la base avec les données utiles au test qui va suivre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Fermer la connexion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Test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Après le test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Rien si vous avez bien conçu votre affaire ;-)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Nettoyer un peu le contenu de la base sinon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11CA15-8F86-44C7-B0A4-1AD161AA6A03}" type="slidenum">
              <a:t>64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F50EC9BD-1AC3-4C97-9486-9CAAB6E12CA7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DBUnit : Exemple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Installation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0">
              <a:spcAft>
                <a:spcPts val="1134"/>
              </a:spcAft>
              <a:buNone/>
            </a:pP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Exécution d’un script pour créer le schéma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Constitution d’un dataset contenant les données de test 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pic>
        <p:nvPicPr>
          <p:cNvPr id="257" name="" descr=""/>
          <p:cNvPicPr/>
          <p:nvPr/>
        </p:nvPicPr>
        <p:blipFill>
          <a:blip r:embed="rId1"/>
          <a:stretch/>
        </p:blipFill>
        <p:spPr>
          <a:xfrm>
            <a:off x="3940560" y="1235520"/>
            <a:ext cx="3547440" cy="1212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8" name="" descr=""/>
          <p:cNvPicPr/>
          <p:nvPr/>
        </p:nvPicPr>
        <p:blipFill>
          <a:blip r:embed="rId2"/>
          <a:stretch/>
        </p:blipFill>
        <p:spPr>
          <a:xfrm>
            <a:off x="1310760" y="3312720"/>
            <a:ext cx="7458840" cy="719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9" name="" descr=""/>
          <p:cNvPicPr/>
          <p:nvPr/>
        </p:nvPicPr>
        <p:blipFill>
          <a:blip r:embed="rId3"/>
          <a:stretch/>
        </p:blipFill>
        <p:spPr>
          <a:xfrm>
            <a:off x="3415680" y="5616000"/>
            <a:ext cx="3249000" cy="939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5CD646-552B-440A-9E9C-05DF2CC3742D}" type="slidenum">
              <a:t>65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2C9CA635-ED9D-400E-9449-4B5789964A57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504000" y="29880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DBUnit : Chargement dataset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504000" y="1368000"/>
            <a:ext cx="9071640" cy="503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On charge ensuite le contenu du fichier XML dans la base de données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>
              <a:spcAft>
                <a:spcPts val="1417"/>
              </a:spcAft>
              <a:buNone/>
            </a:pP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Conclusion : DBUnit offre une méthode de gestion des jeux de données de test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Inconvénients :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Fichier dataset très verbeux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Coût de maintenance important en cas de modification du modèle de données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6666ff"/>
              </a:buClr>
              <a:buSzPct val="80000"/>
              <a:buFont typeface="Wingdings" charset="2"/>
              <a:buChar char=""/>
            </a:pPr>
            <a:r>
              <a:rPr b="1" lang="fr-FR" sz="2800" strike="noStrike" u="none">
                <a:solidFill>
                  <a:srgbClr val="000080"/>
                </a:solidFill>
                <a:uFillTx/>
                <a:latin typeface="Arial"/>
              </a:rPr>
              <a:t>Problème potentiel pour gérer l’ordre d’insertion</a:t>
            </a:r>
            <a:endParaRPr b="1" lang="fr-FR" sz="28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200" strike="noStrike" u="none">
                <a:solidFill>
                  <a:srgbClr val="000080"/>
                </a:solidFill>
                <a:uFillTx/>
                <a:latin typeface="Arial"/>
              </a:rPr>
              <a:t>Autre solution : Créer les objets en Java, les insérer avec Hibernate… Mais c’est un autre sujet </a:t>
            </a:r>
            <a:endParaRPr b="1" lang="fr-FR" sz="32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1522800" y="2055240"/>
            <a:ext cx="7034400" cy="93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4" name="" descr=""/>
          <p:cNvPicPr/>
          <p:nvPr/>
        </p:nvPicPr>
        <p:blipFill>
          <a:blip r:embed="rId2"/>
          <a:stretch/>
        </p:blipFill>
        <p:spPr>
          <a:xfrm>
            <a:off x="6006240" y="6039720"/>
            <a:ext cx="365760" cy="365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7F80DC-46FB-423E-AE8E-8E42A55503C9}" type="slidenum">
              <a:t>66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ECD7FDF8-A869-4505-8AC3-81DC214A6077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5400"/>
            <a:ext cx="9576000" cy="102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1656000" y="2095200"/>
            <a:ext cx="7488000" cy="200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0" algn="ctr">
              <a:spcAft>
                <a:spcPts val="1417"/>
              </a:spcAft>
            </a:pPr>
            <a:r>
              <a:rPr b="1" lang="fr-FR" sz="4000" strike="noStrike" u="none">
                <a:solidFill>
                  <a:srgbClr val="000080"/>
                </a:solidFill>
                <a:uFillTx/>
                <a:latin typeface="Arial"/>
              </a:rPr>
              <a:t>Merci de votre attention</a:t>
            </a:r>
            <a:endParaRPr b="1" lang="fr-FR" sz="40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 algn="ctr">
              <a:spcAft>
                <a:spcPts val="1417"/>
              </a:spcAft>
              <a:buNone/>
            </a:pPr>
            <a:r>
              <a:rPr b="1" lang="fr-FR" sz="4000" strike="noStrike" u="none">
                <a:solidFill>
                  <a:srgbClr val="000080"/>
                </a:solidFill>
                <a:uFillTx/>
                <a:latin typeface="Arial"/>
              </a:rPr>
              <a:t> </a:t>
            </a:r>
            <a:endParaRPr b="1" lang="fr-FR" sz="40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0" algn="ctr">
              <a:spcAft>
                <a:spcPts val="1417"/>
              </a:spcAft>
            </a:pPr>
            <a:r>
              <a:rPr b="1" lang="fr-FR" sz="4000" strike="noStrike" u="none">
                <a:solidFill>
                  <a:srgbClr val="000080"/>
                </a:solidFill>
                <a:uFillTx/>
                <a:latin typeface="Arial"/>
              </a:rPr>
              <a:t>Avez-vous des questions ?</a:t>
            </a:r>
            <a:endParaRPr b="1" lang="fr-FR" sz="40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2736000" y="4968000"/>
            <a:ext cx="5400000" cy="2265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fr-FR" sz="1500" strike="noStrike" u="sng">
                <a:solidFill>
                  <a:srgbClr val="ff6633"/>
                </a:solidFill>
                <a:uFillTx/>
                <a:latin typeface="Arial"/>
              </a:rPr>
              <a:t>Prénom Nom</a:t>
            </a:r>
            <a:r>
              <a:rPr b="1" lang="fr-FR" sz="1500" strike="noStrike" u="none">
                <a:solidFill>
                  <a:srgbClr val="ff6633"/>
                </a:solidFill>
                <a:uFillTx/>
                <a:latin typeface="Arial"/>
              </a:rPr>
              <a:t> </a:t>
            </a:r>
            <a:r>
              <a:rPr b="1" lang="fr-FR" sz="1500" strike="noStrike" u="none">
                <a:solidFill>
                  <a:srgbClr val="000080"/>
                </a:solidFill>
                <a:uFillTx/>
                <a:latin typeface="Arial"/>
              </a:rPr>
              <a:t>Philippe SABAA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fr-FR" sz="1500" strike="noStrike" u="none">
                <a:solidFill>
                  <a:srgbClr val="000080"/>
                </a:solidFill>
                <a:uFillTx/>
                <a:latin typeface="Arial"/>
              </a:rPr>
              <a:t>Mél : philippe.sabaa@insee.fr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fr-FR" sz="1500" strike="noStrike" u="none">
                <a:solidFill>
                  <a:srgbClr val="000080"/>
                </a:solidFill>
                <a:uFillTx/>
                <a:latin typeface="Arial"/>
              </a:rPr>
              <a:t>Très inspiré du diapo de </a:t>
            </a:r>
            <a:r>
              <a:rPr b="1" lang="fr-FR" sz="1500" strike="noStrike" u="none">
                <a:solidFill>
                  <a:srgbClr val="000080"/>
                </a:solidFill>
                <a:uFillTx/>
                <a:latin typeface="Arial"/>
              </a:rPr>
              <a:t>Michael Genet</a:t>
            </a:r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fr-F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1" lang="fr-FR" sz="1800" strike="noStrike" u="none">
                <a:solidFill>
                  <a:srgbClr val="ff6633"/>
                </a:solidFill>
                <a:uFillTx/>
                <a:latin typeface="Arial"/>
              </a:rPr>
              <a:t>Insee</a:t>
            </a:r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fr-FR" sz="1600" strike="noStrike" u="none">
                <a:solidFill>
                  <a:srgbClr val="ff6633"/>
                </a:solidFill>
                <a:uFillTx/>
                <a:latin typeface="Arial"/>
              </a:rPr>
              <a:t>Établissement : </a:t>
            </a:r>
            <a:r>
              <a:rPr b="1" lang="fr-FR" sz="1600" strike="noStrike" u="none">
                <a:solidFill>
                  <a:srgbClr val="000080"/>
                </a:solidFill>
                <a:uFillTx/>
                <a:latin typeface="Arial"/>
              </a:rPr>
              <a:t>SNDI de Nantes</a:t>
            </a:r>
            <a:endParaRPr b="0" lang="fr-F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Localisation rapide des erreurs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1640" cy="471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Tests nombreux et sur des parties réduites du code :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1" marL="864000" indent="0">
              <a:spcAft>
                <a:spcPts val="1134"/>
              </a:spcAft>
              <a:buNone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→ </a:t>
            </a: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Détection rapide de l’origine des erreurs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Inconvénient :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Coûts de développement élevé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Coûts de maintenance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Définir une stratégie de test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Adopter une stratégie « raisonnable »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938168-D364-47A5-8A03-3131F233F005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46CC9E98-4061-4B67-B943-D2B9A4D7D4EC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Prévention de la régression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1640" cy="471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Durée de vie d’une application peut-être longue (10 ans ou plus)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Nombreuses évolutions, corrections de bugs, perte d’informations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Comment s’assurer que des évolutions/corrections n’impactent pas d’autres fonctionnalités ?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Solution : Mise en place de tests (et d’abord sur la partie qu’on modifie !)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930DE1-F4F6-4E00-9532-A0358E760898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39ADF677-53F4-405C-9226-DAF3A40A3FB0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360000" cy="69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fr-FR" sz="3600" strike="noStrike" u="none">
                <a:solidFill>
                  <a:srgbClr val="000080"/>
                </a:solidFill>
                <a:uFillTx/>
                <a:latin typeface="Arial"/>
              </a:rPr>
              <a:t>Sécuriser les mises en production</a:t>
            </a:r>
            <a:endParaRPr b="1" lang="fr-FR" sz="36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457560" y="990000"/>
            <a:ext cx="8974800" cy="0"/>
          </a:xfrm>
          <a:prstGeom prst="line">
            <a:avLst/>
          </a:prstGeom>
          <a:ln w="57600">
            <a:solidFill>
              <a:srgbClr val="ff6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fr-F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440000"/>
            <a:ext cx="9071640" cy="471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Je livre / je livre pas ? …  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Rejeu de l’ensemble des tests avant chaque livraison (via maven par ex)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Permet de limiter les erreurs de « dernière minute »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  <a:p>
            <a:pPr marL="432000" indent="-324000">
              <a:spcAft>
                <a:spcPts val="1984"/>
              </a:spcAft>
              <a:buClr>
                <a:srgbClr val="ff6600"/>
              </a:buClr>
              <a:buFont typeface="Wingdings" charset="2"/>
              <a:buChar char=""/>
            </a:pPr>
            <a:r>
              <a:rPr b="1" lang="fr-FR" sz="3400" strike="noStrike" u="none">
                <a:solidFill>
                  <a:srgbClr val="000080"/>
                </a:solidFill>
                <a:uFillTx/>
                <a:latin typeface="Arial"/>
              </a:rPr>
              <a:t>Vérifier la non-régression du code applicatif</a:t>
            </a:r>
            <a:endParaRPr b="1" lang="fr-FR" sz="3400" strike="noStrike" u="none">
              <a:solidFill>
                <a:srgbClr val="000080"/>
              </a:solidFill>
              <a:uFillTx/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6336000" y="1368000"/>
            <a:ext cx="632160" cy="632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D1A5A3-BDC5-4A95-ACB8-985262A7832C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fld id="{96AF6BF6-5C94-429D-93A8-C7BDB5A89A89}" type="datetime1">
              <a:rPr lang="fr-FR"/>
              <a:t>02/10/25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26747</TotalTime>
  <Application>LibreOffice/24.8.6.2$Windows_X86_64 LibreOffice_project/6d98ba145e9a8a39fc57bcc76981d1fb1316c60c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2017-04-10T17:44:40Z</dcterms:created>
  <dc:creator>Philippe SABAA</dc:creator>
  <dc:description/>
  <dc:language>fr-FR</dc:language>
  <cp:lastModifiedBy>Philippe Sabaa</cp:lastModifiedBy>
  <dcterms:modified xsi:type="dcterms:W3CDTF">2024-11-21T18:58:30Z</dcterms:modified>
  <cp:revision>1556</cp:revision>
  <dc:subject/>
  <dc:title>Modele_Insee_V4</dc:title>
</cp:coreProperties>
</file>