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 id="262" r:id="rId10"/>
  </p:sldIdLst>
  <p:sldSz cx="12193588"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32"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24"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n-CA" sz="3200" b="0" strike="noStrike" spc="-1">
              <a:latin typeface="Arial"/>
            </a:endParaRPr>
          </a:p>
        </p:txBody>
      </p:sp>
      <p:sp>
        <p:nvSpPr>
          <p:cNvPr id="25"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27"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CA" sz="3200" b="0" strike="noStrike" spc="-1">
              <a:latin typeface="Arial"/>
            </a:endParaRPr>
          </a:p>
        </p:txBody>
      </p:sp>
      <p:sp>
        <p:nvSpPr>
          <p:cNvPr id="28"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CA" sz="3200" b="0" strike="noStrike" spc="-1">
              <a:latin typeface="Arial"/>
            </a:endParaRPr>
          </a:p>
        </p:txBody>
      </p:sp>
      <p:sp>
        <p:nvSpPr>
          <p:cNvPr id="29"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CA" sz="3200" b="0" strike="noStrike" spc="-1">
              <a:latin typeface="Arial"/>
            </a:endParaRPr>
          </a:p>
        </p:txBody>
      </p:sp>
      <p:sp>
        <p:nvSpPr>
          <p:cNvPr id="30"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32"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n-CA" sz="3200" b="0" strike="noStrike" spc="-1">
              <a:latin typeface="Arial"/>
            </a:endParaRPr>
          </a:p>
        </p:txBody>
      </p:sp>
      <p:sp>
        <p:nvSpPr>
          <p:cNvPr id="33"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n-CA" sz="3200" b="0" strike="noStrike" spc="-1">
              <a:latin typeface="Arial"/>
            </a:endParaRPr>
          </a:p>
        </p:txBody>
      </p:sp>
      <p:sp>
        <p:nvSpPr>
          <p:cNvPr id="34"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n-CA" sz="3200" b="0" strike="noStrike" spc="-1">
              <a:latin typeface="Arial"/>
            </a:endParaRPr>
          </a:p>
        </p:txBody>
      </p:sp>
      <p:sp>
        <p:nvSpPr>
          <p:cNvPr id="35"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n-CA" sz="3200" b="0" strike="noStrike" spc="-1">
              <a:latin typeface="Arial"/>
            </a:endParaRPr>
          </a:p>
        </p:txBody>
      </p:sp>
      <p:sp>
        <p:nvSpPr>
          <p:cNvPr id="36"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n-CA" sz="3200" b="0" strike="noStrike" spc="-1">
              <a:latin typeface="Arial"/>
            </a:endParaRPr>
          </a:p>
        </p:txBody>
      </p:sp>
      <p:sp>
        <p:nvSpPr>
          <p:cNvPr id="37"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41" name="PlaceHolder 2"/>
          <p:cNvSpPr>
            <a:spLocks noGrp="1"/>
          </p:cNvSpPr>
          <p:nvPr>
            <p:ph type="subTitle"/>
          </p:nvPr>
        </p:nvSpPr>
        <p:spPr>
          <a:xfrm>
            <a:off x="609480" y="1604520"/>
            <a:ext cx="10973520" cy="397728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45"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CA" sz="3200" b="0" strike="noStrike" spc="-1">
              <a:latin typeface="Arial"/>
            </a:endParaRPr>
          </a:p>
        </p:txBody>
      </p:sp>
      <p:sp>
        <p:nvSpPr>
          <p:cNvPr id="46"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3520" cy="530784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5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CA" sz="3200" b="0" strike="noStrike" spc="-1">
              <a:latin typeface="Arial"/>
            </a:endParaRPr>
          </a:p>
        </p:txBody>
      </p:sp>
      <p:sp>
        <p:nvSpPr>
          <p:cNvPr id="51"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CA" sz="3200" b="0" strike="noStrike" spc="-1">
              <a:latin typeface="Arial"/>
            </a:endParaRPr>
          </a:p>
        </p:txBody>
      </p:sp>
      <p:sp>
        <p:nvSpPr>
          <p:cNvPr id="52"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3" name="PlaceHolder 2"/>
          <p:cNvSpPr>
            <a:spLocks noGrp="1"/>
          </p:cNvSpPr>
          <p:nvPr>
            <p:ph type="subTitle"/>
          </p:nvPr>
        </p:nvSpPr>
        <p:spPr>
          <a:xfrm>
            <a:off x="609480" y="1604520"/>
            <a:ext cx="10973520" cy="397728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54"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CA" sz="3200" b="0" strike="noStrike" spc="-1">
              <a:latin typeface="Arial"/>
            </a:endParaRPr>
          </a:p>
        </p:txBody>
      </p:sp>
      <p:sp>
        <p:nvSpPr>
          <p:cNvPr id="55"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CA" sz="3200" b="0" strike="noStrike" spc="-1">
              <a:latin typeface="Arial"/>
            </a:endParaRPr>
          </a:p>
        </p:txBody>
      </p:sp>
      <p:sp>
        <p:nvSpPr>
          <p:cNvPr id="56"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58"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CA"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CA" sz="3200" b="0" strike="noStrike" spc="-1">
              <a:latin typeface="Arial"/>
            </a:endParaRPr>
          </a:p>
        </p:txBody>
      </p:sp>
      <p:sp>
        <p:nvSpPr>
          <p:cNvPr id="60"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62"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n-CA" sz="3200" b="0" strike="noStrike" spc="-1">
              <a:latin typeface="Arial"/>
            </a:endParaRPr>
          </a:p>
        </p:txBody>
      </p:sp>
      <p:sp>
        <p:nvSpPr>
          <p:cNvPr id="63"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65"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CA" sz="3200" b="0" strike="noStrike" spc="-1">
              <a:latin typeface="Arial"/>
            </a:endParaRPr>
          </a:p>
        </p:txBody>
      </p:sp>
      <p:sp>
        <p:nvSpPr>
          <p:cNvPr id="66"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CA" sz="3200" b="0" strike="noStrike" spc="-1">
              <a:latin typeface="Arial"/>
            </a:endParaRPr>
          </a:p>
        </p:txBody>
      </p:sp>
      <p:sp>
        <p:nvSpPr>
          <p:cNvPr id="67"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CA" sz="3200" b="0" strike="noStrike" spc="-1">
              <a:latin typeface="Arial"/>
            </a:endParaRPr>
          </a:p>
        </p:txBody>
      </p:sp>
      <p:sp>
        <p:nvSpPr>
          <p:cNvPr id="68"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70"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n-CA" sz="3200" b="0" strike="noStrike" spc="-1">
              <a:latin typeface="Arial"/>
            </a:endParaRPr>
          </a:p>
        </p:txBody>
      </p:sp>
      <p:sp>
        <p:nvSpPr>
          <p:cNvPr id="71"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n-CA" sz="3200" b="0" strike="noStrike" spc="-1">
              <a:latin typeface="Arial"/>
            </a:endParaRPr>
          </a:p>
        </p:txBody>
      </p:sp>
      <p:sp>
        <p:nvSpPr>
          <p:cNvPr id="72"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n-CA" sz="3200" b="0" strike="noStrike" spc="-1">
              <a:latin typeface="Arial"/>
            </a:endParaRPr>
          </a:p>
        </p:txBody>
      </p:sp>
      <p:sp>
        <p:nvSpPr>
          <p:cNvPr id="73"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n-CA" sz="3200" b="0" strike="noStrike" spc="-1">
              <a:latin typeface="Arial"/>
            </a:endParaRPr>
          </a:p>
        </p:txBody>
      </p:sp>
      <p:sp>
        <p:nvSpPr>
          <p:cNvPr id="74"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n-CA" sz="3200" b="0" strike="noStrike" spc="-1">
              <a:latin typeface="Arial"/>
            </a:endParaRPr>
          </a:p>
        </p:txBody>
      </p:sp>
      <p:sp>
        <p:nvSpPr>
          <p:cNvPr id="75"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5"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7"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CA" sz="3200" b="0" strike="noStrike" spc="-1">
              <a:latin typeface="Arial"/>
            </a:endParaRPr>
          </a:p>
        </p:txBody>
      </p:sp>
      <p:sp>
        <p:nvSpPr>
          <p:cNvPr id="8"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3520" cy="5307840"/>
          </a:xfrm>
          <a:prstGeom prst="rect">
            <a:avLst/>
          </a:prstGeom>
        </p:spPr>
        <p:txBody>
          <a:bodyPr lIns="0" tIns="0" rIns="0" bIns="0" anchor="ctr">
            <a:spAutoFit/>
          </a:bodyPr>
          <a:lstStyle/>
          <a:p>
            <a:pPr algn="ctr"/>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1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CA" sz="3200" b="0" strike="noStrike" spc="-1">
              <a:latin typeface="Arial"/>
            </a:endParaRPr>
          </a:p>
        </p:txBody>
      </p:sp>
      <p:sp>
        <p:nvSpPr>
          <p:cNvPr id="13"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CA" sz="3200" b="0" strike="noStrike" spc="-1">
              <a:latin typeface="Arial"/>
            </a:endParaRPr>
          </a:p>
        </p:txBody>
      </p:sp>
      <p:sp>
        <p:nvSpPr>
          <p:cNvPr id="14"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16"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CA" sz="3200" b="0" strike="noStrike" spc="-1">
              <a:latin typeface="Arial"/>
            </a:endParaRPr>
          </a:p>
        </p:txBody>
      </p:sp>
      <p:sp>
        <p:nvSpPr>
          <p:cNvPr id="17"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CA" sz="3200" b="0" strike="noStrike" spc="-1">
              <a:latin typeface="Arial"/>
            </a:endParaRPr>
          </a:p>
        </p:txBody>
      </p:sp>
      <p:sp>
        <p:nvSpPr>
          <p:cNvPr id="18"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3520" cy="1144800"/>
          </a:xfrm>
          <a:prstGeom prst="rect">
            <a:avLst/>
          </a:prstGeom>
        </p:spPr>
        <p:txBody>
          <a:bodyPr lIns="0" tIns="0" rIns="0" bIns="0" anchor="ctr">
            <a:spAutoFit/>
          </a:bodyPr>
          <a:lstStyle/>
          <a:p>
            <a:pPr algn="ctr"/>
            <a:endParaRPr lang="en-CA" sz="4400" b="0" strike="noStrike" spc="-1">
              <a:latin typeface="Arial"/>
            </a:endParaRPr>
          </a:p>
        </p:txBody>
      </p:sp>
      <p:sp>
        <p:nvSpPr>
          <p:cNvPr id="2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CA" sz="3200" b="0" strike="noStrike" spc="-1">
              <a:latin typeface="Arial"/>
            </a:endParaRPr>
          </a:p>
        </p:txBody>
      </p:sp>
      <p:sp>
        <p:nvSpPr>
          <p:cNvPr id="2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CA" sz="3200" b="0" strike="noStrike" spc="-1">
              <a:latin typeface="Arial"/>
            </a:endParaRPr>
          </a:p>
        </p:txBody>
      </p:sp>
      <p:sp>
        <p:nvSpPr>
          <p:cNvPr id="22"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n-CA"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en-CA" sz="4400" b="0" strike="noStrike" spc="-1">
                <a:latin typeface="Arial"/>
              </a:rPr>
              <a:t>Click to edit the title text format</a:t>
            </a:r>
          </a:p>
        </p:txBody>
      </p:sp>
      <p:sp>
        <p:nvSpPr>
          <p:cNvPr id="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latin typeface="Arial"/>
              </a:rPr>
              <a:t>Second Outline Level</a:t>
            </a:r>
          </a:p>
          <a:p>
            <a:pPr marL="1296000" lvl="2" indent="-288000">
              <a:spcBef>
                <a:spcPts val="850"/>
              </a:spcBef>
              <a:buClr>
                <a:srgbClr val="000000"/>
              </a:buClr>
              <a:buSzPct val="45000"/>
              <a:buFont typeface="Wingdings" charset="2"/>
              <a:buChar char=""/>
            </a:pPr>
            <a:r>
              <a:rPr lang="en-CA" sz="2400" b="0" strike="noStrike" spc="-1">
                <a:latin typeface="Arial"/>
              </a:rPr>
              <a:t>Third Outline Level</a:t>
            </a:r>
          </a:p>
          <a:p>
            <a:pPr marL="1728000" lvl="3" indent="-216000">
              <a:spcBef>
                <a:spcPts val="567"/>
              </a:spcBef>
              <a:buClr>
                <a:srgbClr val="000000"/>
              </a:buClr>
              <a:buSzPct val="75000"/>
              <a:buFont typeface="Symbol" charset="2"/>
              <a:buChar char=""/>
            </a:pPr>
            <a:r>
              <a:rPr lang="en-CA" sz="2000" b="0" strike="noStrike" spc="-1">
                <a:latin typeface="Arial"/>
              </a:rPr>
              <a:t>Fourth Outline Level</a:t>
            </a:r>
          </a:p>
          <a:p>
            <a:pPr marL="2160000" lvl="4" indent="-216000">
              <a:spcBef>
                <a:spcPts val="283"/>
              </a:spcBef>
              <a:buClr>
                <a:srgbClr val="000000"/>
              </a:buClr>
              <a:buSzPct val="45000"/>
              <a:buFont typeface="Wingdings" charset="2"/>
              <a:buChar char=""/>
            </a:pPr>
            <a:r>
              <a:rPr lang="en-CA" sz="2000" b="0" strike="noStrike" spc="-1">
                <a:latin typeface="Arial"/>
              </a:rPr>
              <a:t>Fifth Outline Level</a:t>
            </a:r>
          </a:p>
          <a:p>
            <a:pPr marL="2592000" lvl="5" indent="-216000">
              <a:spcBef>
                <a:spcPts val="283"/>
              </a:spcBef>
              <a:buClr>
                <a:srgbClr val="000000"/>
              </a:buClr>
              <a:buSzPct val="45000"/>
              <a:buFont typeface="Wingdings" charset="2"/>
              <a:buChar char=""/>
            </a:pPr>
            <a:r>
              <a:rPr lang="en-CA" sz="2000" b="0" strike="noStrike" spc="-1">
                <a:latin typeface="Arial"/>
              </a:rPr>
              <a:t>Sixth Outline Level</a:t>
            </a:r>
          </a:p>
          <a:p>
            <a:pPr marL="3024000" lvl="6" indent="-216000">
              <a:spcBef>
                <a:spcPts val="283"/>
              </a:spcBef>
              <a:buClr>
                <a:srgbClr val="000000"/>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alphaModFix amt="40000"/>
            <a:lum/>
          </a:blip>
          <a:srcRect/>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en-CA" sz="4400" b="0" strike="noStrike" spc="-1">
                <a:latin typeface="Arial"/>
              </a:rPr>
              <a:t>Click to edit the title text format</a:t>
            </a:r>
          </a:p>
        </p:txBody>
      </p:sp>
      <p:sp>
        <p:nvSpPr>
          <p:cNvPr id="39"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latin typeface="Arial"/>
              </a:rPr>
              <a:t>Second Outline Level</a:t>
            </a:r>
          </a:p>
          <a:p>
            <a:pPr marL="1296000" lvl="2" indent="-288000">
              <a:spcBef>
                <a:spcPts val="850"/>
              </a:spcBef>
              <a:buClr>
                <a:srgbClr val="000000"/>
              </a:buClr>
              <a:buSzPct val="45000"/>
              <a:buFont typeface="Wingdings" charset="2"/>
              <a:buChar char=""/>
            </a:pPr>
            <a:r>
              <a:rPr lang="en-CA" sz="2400" b="0" strike="noStrike" spc="-1">
                <a:latin typeface="Arial"/>
              </a:rPr>
              <a:t>Third Outline Level</a:t>
            </a:r>
          </a:p>
          <a:p>
            <a:pPr marL="1728000" lvl="3" indent="-216000">
              <a:spcBef>
                <a:spcPts val="567"/>
              </a:spcBef>
              <a:buClr>
                <a:srgbClr val="000000"/>
              </a:buClr>
              <a:buSzPct val="75000"/>
              <a:buFont typeface="Symbol" charset="2"/>
              <a:buChar char=""/>
            </a:pPr>
            <a:r>
              <a:rPr lang="en-CA" sz="2000" b="0" strike="noStrike" spc="-1">
                <a:latin typeface="Arial"/>
              </a:rPr>
              <a:t>Fourth Outline Level</a:t>
            </a:r>
          </a:p>
          <a:p>
            <a:pPr marL="2160000" lvl="4" indent="-216000">
              <a:spcBef>
                <a:spcPts val="283"/>
              </a:spcBef>
              <a:buClr>
                <a:srgbClr val="000000"/>
              </a:buClr>
              <a:buSzPct val="45000"/>
              <a:buFont typeface="Wingdings" charset="2"/>
              <a:buChar char=""/>
            </a:pPr>
            <a:r>
              <a:rPr lang="en-CA" sz="2000" b="0" strike="noStrike" spc="-1">
                <a:latin typeface="Arial"/>
              </a:rPr>
              <a:t>Fifth Outline Level</a:t>
            </a:r>
          </a:p>
          <a:p>
            <a:pPr marL="2592000" lvl="5" indent="-216000">
              <a:spcBef>
                <a:spcPts val="283"/>
              </a:spcBef>
              <a:buClr>
                <a:srgbClr val="000000"/>
              </a:buClr>
              <a:buSzPct val="45000"/>
              <a:buFont typeface="Wingdings" charset="2"/>
              <a:buChar char=""/>
            </a:pPr>
            <a:r>
              <a:rPr lang="en-CA" sz="2000" b="0" strike="noStrike" spc="-1">
                <a:latin typeface="Arial"/>
              </a:rPr>
              <a:t>Sixth Outline Level</a:t>
            </a:r>
          </a:p>
          <a:p>
            <a:pPr marL="3024000" lvl="6" indent="-216000">
              <a:spcBef>
                <a:spcPts val="283"/>
              </a:spcBef>
              <a:buClr>
                <a:srgbClr val="000000"/>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pen.toronto.ca/dataset/bike-share-toronto-ridership-data/"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84000" y="186480"/>
            <a:ext cx="9142560" cy="96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CA" sz="6000" b="0" strike="noStrike" spc="-1">
                <a:solidFill>
                  <a:srgbClr val="203864"/>
                </a:solidFill>
                <a:latin typeface="Calibri Light"/>
                <a:ea typeface="DejaVu Sans"/>
              </a:rPr>
              <a:t>Toronto Bike Share System</a:t>
            </a:r>
            <a:endParaRPr lang="en-CA" sz="6000" b="0" strike="noStrike" spc="-1">
              <a:latin typeface="Arial"/>
            </a:endParaRPr>
          </a:p>
        </p:txBody>
      </p:sp>
      <p:sp>
        <p:nvSpPr>
          <p:cNvPr id="77" name="CustomShape 2"/>
          <p:cNvSpPr/>
          <p:nvPr/>
        </p:nvSpPr>
        <p:spPr>
          <a:xfrm>
            <a:off x="144000" y="1440000"/>
            <a:ext cx="6523200" cy="3886920"/>
          </a:xfrm>
          <a:prstGeom prst="rect">
            <a:avLst/>
          </a:prstGeom>
          <a:gradFill rotWithShape="0">
            <a:gsLst>
              <a:gs pos="0">
                <a:srgbClr val="F6F8FC"/>
              </a:gs>
              <a:gs pos="100000">
                <a:srgbClr val="ABC0E4"/>
              </a:gs>
            </a:gsLst>
            <a:lin ang="5400000"/>
          </a:gradFill>
          <a:ln w="9360">
            <a:noFill/>
          </a:ln>
          <a:effectLst>
            <a:outerShdw dist="101823"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001"/>
              </a:spcBef>
            </a:pPr>
            <a:r>
              <a:rPr lang="en-CA" sz="1600" b="1" strike="noStrike" spc="-1" dirty="0">
                <a:solidFill>
                  <a:schemeClr val="accent1">
                    <a:lumMod val="50000"/>
                  </a:schemeClr>
                </a:solidFill>
                <a:latin typeface="Calibri" panose="020F0502020204030204" pitchFamily="34" charset="0"/>
                <a:ea typeface="DejaVu Sans"/>
                <a:cs typeface="Calibri" panose="020F0502020204030204" pitchFamily="34" charset="0"/>
              </a:rPr>
              <a:t>Introduction</a:t>
            </a:r>
            <a:endParaRPr lang="en-CA" sz="1600" b="0" strike="noStrike" spc="-1" dirty="0">
              <a:solidFill>
                <a:schemeClr val="accent1">
                  <a:lumMod val="50000"/>
                </a:schemeClr>
              </a:solidFill>
              <a:latin typeface="Calibri" panose="020F0502020204030204" pitchFamily="34" charset="0"/>
              <a:cs typeface="Calibri" panose="020F0502020204030204" pitchFamily="34" charset="0"/>
            </a:endParaRPr>
          </a:p>
          <a:p>
            <a:pPr marL="285750" indent="-285750">
              <a:lnSpc>
                <a:spcPct val="100000"/>
              </a:lnSpc>
              <a:spcBef>
                <a:spcPts val="1001"/>
              </a:spcBef>
              <a:buFont typeface="Wingdings" panose="05000000000000000000" pitchFamily="2" charset="2"/>
              <a:buChar char="Ø"/>
            </a:pPr>
            <a:r>
              <a:rPr lang="en-CA" sz="1600" b="0" strike="noStrike" spc="-1" dirty="0">
                <a:solidFill>
                  <a:schemeClr val="accent1">
                    <a:lumMod val="50000"/>
                  </a:schemeClr>
                </a:solidFill>
                <a:latin typeface="Calibri" panose="020F0502020204030204" pitchFamily="34" charset="0"/>
                <a:ea typeface="DejaVu Sans"/>
                <a:cs typeface="Calibri" panose="020F0502020204030204" pitchFamily="34" charset="0"/>
              </a:rPr>
              <a:t>While bike share has similarities to traditional bike rental, it has many advantages as well. </a:t>
            </a:r>
          </a:p>
          <a:p>
            <a:pPr marL="285750" indent="-285750">
              <a:lnSpc>
                <a:spcPct val="100000"/>
              </a:lnSpc>
              <a:spcBef>
                <a:spcPts val="1001"/>
              </a:spcBef>
              <a:buFont typeface="Wingdings" panose="05000000000000000000" pitchFamily="2" charset="2"/>
              <a:buChar char="Ø"/>
            </a:pPr>
            <a:r>
              <a:rPr lang="en-CA" sz="1600" b="0" strike="noStrike" spc="-1" dirty="0">
                <a:solidFill>
                  <a:schemeClr val="accent1">
                    <a:lumMod val="50000"/>
                  </a:schemeClr>
                </a:solidFill>
                <a:latin typeface="Calibri" panose="020F0502020204030204" pitchFamily="34" charset="0"/>
                <a:ea typeface="DejaVu Sans"/>
                <a:cs typeface="Calibri" panose="020F0502020204030204" pitchFamily="34" charset="0"/>
              </a:rPr>
              <a:t>The sturdy-framed bikes can be taken from any station and returned to any station in the bike share system for up to 30 minutes</a:t>
            </a:r>
            <a:r>
              <a:rPr lang="en-CA" sz="1600" b="0" strike="noStrike" spc="-1">
                <a:solidFill>
                  <a:schemeClr val="accent1">
                    <a:lumMod val="50000"/>
                  </a:schemeClr>
                </a:solidFill>
                <a:latin typeface="Calibri" panose="020F0502020204030204" pitchFamily="34" charset="0"/>
                <a:ea typeface="DejaVu Sans"/>
                <a:cs typeface="Calibri" panose="020F0502020204030204" pitchFamily="34" charset="0"/>
              </a:rPr>
              <a:t>. </a:t>
            </a:r>
            <a:endParaRPr lang="en-CA" sz="1600" b="0" strike="noStrike" spc="-1" dirty="0">
              <a:solidFill>
                <a:schemeClr val="accent1">
                  <a:lumMod val="50000"/>
                </a:schemeClr>
              </a:solidFill>
              <a:latin typeface="Calibri" panose="020F0502020204030204" pitchFamily="34" charset="0"/>
              <a:ea typeface="DejaVu Sans"/>
              <a:cs typeface="Calibri" panose="020F0502020204030204" pitchFamily="34" charset="0"/>
            </a:endParaRPr>
          </a:p>
          <a:p>
            <a:pPr marL="285750" indent="-285750">
              <a:lnSpc>
                <a:spcPct val="100000"/>
              </a:lnSpc>
              <a:spcBef>
                <a:spcPts val="1001"/>
              </a:spcBef>
              <a:buFont typeface="Wingdings" panose="05000000000000000000" pitchFamily="2" charset="2"/>
              <a:buChar char="Ø"/>
            </a:pPr>
            <a:r>
              <a:rPr lang="en-CA" sz="1600" b="0" strike="noStrike" spc="-1" dirty="0">
                <a:solidFill>
                  <a:schemeClr val="accent1">
                    <a:lumMod val="50000"/>
                  </a:schemeClr>
                </a:solidFill>
                <a:latin typeface="Calibri" panose="020F0502020204030204" pitchFamily="34" charset="0"/>
                <a:ea typeface="DejaVu Sans"/>
                <a:cs typeface="Calibri" panose="020F0502020204030204" pitchFamily="34" charset="0"/>
              </a:rPr>
              <a:t>Bike share is perfect for short trips around town for both locals and visitors as an enjoyable and cost-effective option to walking, taxis, and public transportation. </a:t>
            </a:r>
          </a:p>
          <a:p>
            <a:pPr marL="285750" indent="-285750">
              <a:lnSpc>
                <a:spcPct val="100000"/>
              </a:lnSpc>
              <a:spcBef>
                <a:spcPts val="1001"/>
              </a:spcBef>
              <a:buFont typeface="Wingdings" panose="05000000000000000000" pitchFamily="2" charset="2"/>
              <a:buChar char="Ø"/>
            </a:pPr>
            <a:r>
              <a:rPr lang="en-CA" sz="1600" b="0" strike="noStrike" spc="-1" dirty="0">
                <a:solidFill>
                  <a:schemeClr val="accent1">
                    <a:lumMod val="50000"/>
                  </a:schemeClr>
                </a:solidFill>
                <a:latin typeface="Calibri" panose="020F0502020204030204" pitchFamily="34" charset="0"/>
                <a:ea typeface="DejaVu Sans"/>
                <a:cs typeface="Calibri" panose="020F0502020204030204" pitchFamily="34" charset="0"/>
              </a:rPr>
              <a:t>For this project I looked trip volume changes over time. I used an autoregression model to predict future trip volumes for three stations in the system, one with highest volume, one with lowes</a:t>
            </a:r>
            <a:r>
              <a:rPr lang="en-CA" sz="1600" spc="-1" dirty="0">
                <a:solidFill>
                  <a:schemeClr val="accent1">
                    <a:lumMod val="50000"/>
                  </a:schemeClr>
                </a:solidFill>
                <a:latin typeface="Calibri" panose="020F0502020204030204" pitchFamily="34" charset="0"/>
                <a:ea typeface="DejaVu Sans"/>
                <a:cs typeface="Calibri" panose="020F0502020204030204" pitchFamily="34" charset="0"/>
              </a:rPr>
              <a:t>t volume and one with most round trips.</a:t>
            </a:r>
            <a:endParaRPr lang="en-CA" sz="1600" b="0" strike="noStrike" spc="-1" dirty="0">
              <a:solidFill>
                <a:schemeClr val="accent1">
                  <a:lumMod val="50000"/>
                </a:schemeClr>
              </a:solidFill>
              <a:latin typeface="Calibri" panose="020F0502020204030204" pitchFamily="34" charset="0"/>
              <a:cs typeface="Calibri" panose="020F0502020204030204" pitchFamily="34" charset="0"/>
            </a:endParaRPr>
          </a:p>
          <a:p>
            <a:pPr>
              <a:lnSpc>
                <a:spcPct val="90000"/>
              </a:lnSpc>
              <a:spcBef>
                <a:spcPts val="1001"/>
              </a:spcBef>
            </a:pPr>
            <a:endParaRPr lang="en-CA" sz="1600" b="0" strike="noStrike" spc="-1" dirty="0">
              <a:solidFill>
                <a:schemeClr val="accent1">
                  <a:lumMod val="50000"/>
                </a:schemeClr>
              </a:solidFill>
              <a:latin typeface="Calibri" panose="020F0502020204030204" pitchFamily="34" charset="0"/>
              <a:cs typeface="Calibri" panose="020F0502020204030204" pitchFamily="34" charset="0"/>
            </a:endParaRPr>
          </a:p>
        </p:txBody>
      </p:sp>
      <p:pic>
        <p:nvPicPr>
          <p:cNvPr id="78" name="Picture 77"/>
          <p:cNvPicPr/>
          <p:nvPr/>
        </p:nvPicPr>
        <p:blipFill>
          <a:blip r:embed="rId2"/>
          <a:stretch/>
        </p:blipFill>
        <p:spPr>
          <a:xfrm>
            <a:off x="6840000" y="1480320"/>
            <a:ext cx="5142600" cy="38466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4"/>
          <p:cNvPicPr/>
          <p:nvPr/>
        </p:nvPicPr>
        <p:blipFill>
          <a:blip r:embed="rId2"/>
          <a:stretch/>
        </p:blipFill>
        <p:spPr>
          <a:xfrm>
            <a:off x="1821240" y="4392360"/>
            <a:ext cx="8160840" cy="1406880"/>
          </a:xfrm>
          <a:prstGeom prst="rect">
            <a:avLst/>
          </a:prstGeom>
          <a:ln>
            <a:noFill/>
          </a:ln>
        </p:spPr>
      </p:pic>
      <p:sp>
        <p:nvSpPr>
          <p:cNvPr id="80" name="CustomShape 1"/>
          <p:cNvSpPr/>
          <p:nvPr/>
        </p:nvSpPr>
        <p:spPr>
          <a:xfrm>
            <a:off x="226440" y="116280"/>
            <a:ext cx="8341200" cy="2799313"/>
          </a:xfrm>
          <a:prstGeom prst="rect">
            <a:avLst/>
          </a:prstGeom>
          <a:gradFill rotWithShape="0">
            <a:gsLst>
              <a:gs pos="0">
                <a:srgbClr val="F6F8FC"/>
              </a:gs>
              <a:gs pos="100000">
                <a:srgbClr val="ABC0E4"/>
              </a:gs>
            </a:gsLst>
            <a:lin ang="5400000"/>
          </a:gra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CA" sz="1800" b="1" strike="noStrike" spc="-1" dirty="0">
                <a:solidFill>
                  <a:srgbClr val="355269"/>
                </a:solidFill>
                <a:latin typeface="Calibri"/>
                <a:ea typeface="DejaVu Sans"/>
              </a:rPr>
              <a:t>Methodology</a:t>
            </a:r>
            <a:endParaRPr lang="en-CA" sz="1800" b="0" strike="noStrike" spc="-1" dirty="0">
              <a:latin typeface="Arial"/>
            </a:endParaRPr>
          </a:p>
          <a:p>
            <a:pPr>
              <a:lnSpc>
                <a:spcPct val="100000"/>
              </a:lnSpc>
            </a:pPr>
            <a:endParaRPr lang="en-CA" sz="1800" b="0" strike="noStrike" spc="-1" dirty="0">
              <a:latin typeface="Arial"/>
            </a:endParaRPr>
          </a:p>
          <a:p>
            <a:pPr marL="285750" indent="-285750">
              <a:lnSpc>
                <a:spcPct val="100000"/>
              </a:lnSpc>
              <a:buFont typeface="Wingdings" panose="05000000000000000000" pitchFamily="2" charset="2"/>
              <a:buChar char="Ø"/>
            </a:pPr>
            <a:r>
              <a:rPr lang="en-CA" sz="1400" b="0" strike="noStrike" spc="-1" dirty="0">
                <a:solidFill>
                  <a:srgbClr val="355269"/>
                </a:solidFill>
                <a:latin typeface="Calibri"/>
                <a:ea typeface="Microsoft YaHei"/>
              </a:rPr>
              <a:t>Ride trip data is from the City of Toronto’s open data portal. The data is from Q4 of 2016 to Q4 of 2017 from a set of Excel and CSV files. The data contains columns for trip ID, trip start time, trip end time, trip duration, starting station, ending station and whether the user was a member.  </a:t>
            </a:r>
            <a:endParaRPr lang="en-CA" sz="1400" b="0" strike="noStrike" spc="-1" dirty="0">
              <a:latin typeface="Arial"/>
            </a:endParaRPr>
          </a:p>
          <a:p>
            <a:pPr marL="285750" indent="-285750">
              <a:lnSpc>
                <a:spcPct val="100000"/>
              </a:lnSpc>
              <a:buFont typeface="Wingdings" panose="05000000000000000000" pitchFamily="2" charset="2"/>
              <a:buChar char="Ø"/>
            </a:pPr>
            <a:r>
              <a:rPr lang="en-CA" sz="1400" b="0" strike="noStrike" spc="-1" dirty="0">
                <a:solidFill>
                  <a:srgbClr val="355269"/>
                </a:solidFill>
                <a:latin typeface="Calibri"/>
                <a:ea typeface="Microsoft YaHei"/>
              </a:rPr>
              <a:t>The data was preprocessed to get number of trips originating from each station and number of round trips for each station. </a:t>
            </a:r>
          </a:p>
          <a:p>
            <a:pPr marL="285750" indent="-285750">
              <a:lnSpc>
                <a:spcPct val="100000"/>
              </a:lnSpc>
              <a:buFont typeface="Wingdings" panose="05000000000000000000" pitchFamily="2" charset="2"/>
              <a:buChar char="Ø"/>
            </a:pPr>
            <a:r>
              <a:rPr lang="en-CA" sz="1400" b="0" strike="noStrike" spc="-1" dirty="0">
                <a:solidFill>
                  <a:srgbClr val="355269"/>
                </a:solidFill>
                <a:latin typeface="Calibri"/>
                <a:ea typeface="Microsoft YaHei"/>
              </a:rPr>
              <a:t>Latitude and longitude data was obtained from an external source to plot location in a Tableau workbook.</a:t>
            </a:r>
          </a:p>
          <a:p>
            <a:pPr marL="285750" indent="-285750">
              <a:lnSpc>
                <a:spcPct val="100000"/>
              </a:lnSpc>
              <a:buFont typeface="Wingdings" panose="05000000000000000000" pitchFamily="2" charset="2"/>
              <a:buChar char="Ø"/>
            </a:pPr>
            <a:r>
              <a:rPr lang="en-CA" sz="1400" b="0" strike="noStrike" spc="-1" dirty="0">
                <a:solidFill>
                  <a:srgbClr val="355269"/>
                </a:solidFill>
                <a:latin typeface="Calibri"/>
                <a:ea typeface="Microsoft YaHei"/>
              </a:rPr>
              <a:t>Time series data for three stations was used to create autoregression models for the station with most trips, the one with least trips, and the one with most round trips.</a:t>
            </a:r>
            <a:endParaRPr lang="en-CA" sz="1400" b="0" strike="noStrike" spc="-1" dirty="0">
              <a:latin typeface="Arial"/>
            </a:endParaRPr>
          </a:p>
          <a:p>
            <a:pPr>
              <a:lnSpc>
                <a:spcPct val="100000"/>
              </a:lnSpc>
            </a:pPr>
            <a:endParaRPr lang="en-CA" sz="1400" b="0" strike="noStrike" spc="-1" dirty="0">
              <a:latin typeface="Arial"/>
            </a:endParaRPr>
          </a:p>
          <a:p>
            <a:pPr>
              <a:lnSpc>
                <a:spcPct val="100000"/>
              </a:lnSpc>
            </a:pPr>
            <a:endParaRPr lang="en-CA" sz="1400" b="0" strike="noStrike" spc="-1" dirty="0">
              <a:latin typeface="Arial"/>
            </a:endParaRPr>
          </a:p>
        </p:txBody>
      </p:sp>
      <p:sp>
        <p:nvSpPr>
          <p:cNvPr id="81" name="CustomShape 2"/>
          <p:cNvSpPr/>
          <p:nvPr/>
        </p:nvSpPr>
        <p:spPr>
          <a:xfrm>
            <a:off x="3275280" y="3575160"/>
            <a:ext cx="49716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CA" sz="1800" b="0" u="sng" strike="noStrike" spc="-1">
                <a:solidFill>
                  <a:srgbClr val="0563C1"/>
                </a:solidFill>
                <a:uFillTx/>
                <a:latin typeface="Arial"/>
                <a:ea typeface="DejaVu Sans"/>
                <a:hlinkClick r:id="rId3"/>
              </a:rPr>
              <a:t>Bikeshare Data Source</a:t>
            </a:r>
            <a:endParaRPr lang="en-CA"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slide2"/>
          <p:cNvPicPr/>
          <p:nvPr/>
        </p:nvPicPr>
        <p:blipFill>
          <a:blip r:embed="rId2"/>
          <a:stretch/>
        </p:blipFill>
        <p:spPr>
          <a:xfrm>
            <a:off x="1113840" y="803520"/>
            <a:ext cx="8195760" cy="6053760"/>
          </a:xfrm>
          <a:prstGeom prst="rect">
            <a:avLst/>
          </a:prstGeom>
          <a:ln>
            <a:noFill/>
          </a:ln>
        </p:spPr>
      </p:pic>
      <p:sp>
        <p:nvSpPr>
          <p:cNvPr id="83" name="CustomShape 1"/>
          <p:cNvSpPr/>
          <p:nvPr/>
        </p:nvSpPr>
        <p:spPr>
          <a:xfrm>
            <a:off x="2304000" y="288000"/>
            <a:ext cx="6551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CA" sz="2000" b="1" strike="noStrike" spc="-1">
                <a:solidFill>
                  <a:srgbClr val="355269"/>
                </a:solidFill>
                <a:latin typeface="Calibri"/>
                <a:ea typeface="DejaVu Sans"/>
              </a:rPr>
              <a:t>Stations with the most trips and with the least trips</a:t>
            </a:r>
            <a:endParaRPr lang="en-CA"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p:cNvPicPr/>
          <p:nvPr/>
        </p:nvPicPr>
        <p:blipFill>
          <a:blip r:embed="rId2">
            <a:extLst>
              <a:ext uri="{28A0092B-C50C-407E-A947-70E740481C1C}">
                <a14:useLocalDpi xmlns:a14="http://schemas.microsoft.com/office/drawing/2010/main" val="0"/>
              </a:ext>
            </a:extLst>
          </a:blip>
          <a:srcRect/>
          <a:stretch/>
        </p:blipFill>
        <p:spPr>
          <a:xfrm>
            <a:off x="274395" y="651240"/>
            <a:ext cx="5398409" cy="6115680"/>
          </a:xfrm>
          <a:prstGeom prst="rect">
            <a:avLst/>
          </a:prstGeom>
          <a:ln>
            <a:noFill/>
          </a:ln>
        </p:spPr>
      </p:pic>
      <p:pic>
        <p:nvPicPr>
          <p:cNvPr id="85" name="Picture 84"/>
          <p:cNvPicPr/>
          <p:nvPr/>
        </p:nvPicPr>
        <p:blipFill>
          <a:blip r:embed="rId3">
            <a:extLst>
              <a:ext uri="{28A0092B-C50C-407E-A947-70E740481C1C}">
                <a14:useLocalDpi xmlns:a14="http://schemas.microsoft.com/office/drawing/2010/main" val="0"/>
              </a:ext>
            </a:extLst>
          </a:blip>
          <a:srcRect/>
          <a:stretch/>
        </p:blipFill>
        <p:spPr>
          <a:xfrm>
            <a:off x="6410692" y="667080"/>
            <a:ext cx="5311736" cy="6190920"/>
          </a:xfrm>
          <a:prstGeom prst="rect">
            <a:avLst/>
          </a:prstGeom>
          <a:ln>
            <a:noFill/>
          </a:ln>
        </p:spPr>
      </p:pic>
      <p:sp>
        <p:nvSpPr>
          <p:cNvPr id="86" name="CustomShape 1"/>
          <p:cNvSpPr/>
          <p:nvPr/>
        </p:nvSpPr>
        <p:spPr>
          <a:xfrm>
            <a:off x="4536000" y="68760"/>
            <a:ext cx="266292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CA" sz="2000" b="1" strike="noStrike" spc="-1" dirty="0">
                <a:solidFill>
                  <a:srgbClr val="355269"/>
                </a:solidFill>
                <a:latin typeface="Calibri"/>
                <a:ea typeface="DejaVu Sans"/>
              </a:rPr>
              <a:t>Trip Characteristics</a:t>
            </a: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Picture 86"/>
          <p:cNvPicPr/>
          <p:nvPr/>
        </p:nvPicPr>
        <p:blipFill>
          <a:blip r:embed="rId2">
            <a:extLst>
              <a:ext uri="{28A0092B-C50C-407E-A947-70E740481C1C}">
                <a14:useLocalDpi xmlns:a14="http://schemas.microsoft.com/office/drawing/2010/main" val="0"/>
              </a:ext>
            </a:extLst>
          </a:blip>
          <a:srcRect/>
          <a:stretch/>
        </p:blipFill>
        <p:spPr>
          <a:xfrm>
            <a:off x="1144" y="1440000"/>
            <a:ext cx="12191632" cy="4189320"/>
          </a:xfrm>
          <a:prstGeom prst="rect">
            <a:avLst/>
          </a:prstGeom>
          <a:ln>
            <a:noFill/>
          </a:ln>
        </p:spPr>
      </p:pic>
      <p:sp>
        <p:nvSpPr>
          <p:cNvPr id="88" name="TextShape 1"/>
          <p:cNvSpPr txBox="1"/>
          <p:nvPr/>
        </p:nvSpPr>
        <p:spPr>
          <a:xfrm>
            <a:off x="1529697" y="733680"/>
            <a:ext cx="9878939" cy="367878"/>
          </a:xfrm>
          <a:prstGeom prst="rect">
            <a:avLst/>
          </a:prstGeom>
          <a:noFill/>
          <a:ln>
            <a:noFill/>
          </a:ln>
        </p:spPr>
        <p:txBody>
          <a:bodyPr wrap="square" lIns="90000" tIns="45000" rIns="90000" bIns="45000">
            <a:spAutoFit/>
          </a:bodyPr>
          <a:lstStyle/>
          <a:p>
            <a:r>
              <a:rPr lang="en-CA" sz="1800" b="0" strike="noStrike" spc="-1" dirty="0">
                <a:solidFill>
                  <a:schemeClr val="tx2">
                    <a:lumMod val="75000"/>
                  </a:schemeClr>
                </a:solidFill>
                <a:latin typeface="Calibri" panose="020F0502020204030204" pitchFamily="34" charset="0"/>
                <a:cs typeface="Calibri" panose="020F0502020204030204" pitchFamily="34" charset="0"/>
              </a:rPr>
              <a:t>Trip Volume for Union Station (most), Victoria Park(least)  and Ontario Place (most round trips)</a:t>
            </a: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p:nvPr/>
        </p:nvPicPr>
        <p:blipFill>
          <a:blip r:embed="rId2"/>
          <a:stretch/>
        </p:blipFill>
        <p:spPr>
          <a:xfrm>
            <a:off x="504000" y="864000"/>
            <a:ext cx="5039640" cy="5039640"/>
          </a:xfrm>
          <a:prstGeom prst="rect">
            <a:avLst/>
          </a:prstGeom>
          <a:ln>
            <a:noFill/>
          </a:ln>
        </p:spPr>
      </p:pic>
      <p:pic>
        <p:nvPicPr>
          <p:cNvPr id="90" name="Picture 89"/>
          <p:cNvPicPr/>
          <p:nvPr/>
        </p:nvPicPr>
        <p:blipFill>
          <a:blip r:embed="rId3"/>
          <a:stretch/>
        </p:blipFill>
        <p:spPr>
          <a:xfrm>
            <a:off x="6192000" y="936000"/>
            <a:ext cx="4848840" cy="4848840"/>
          </a:xfrm>
          <a:prstGeom prst="rect">
            <a:avLst/>
          </a:prstGeom>
          <a:ln>
            <a:noFill/>
          </a:ln>
        </p:spPr>
      </p:pic>
      <p:sp>
        <p:nvSpPr>
          <p:cNvPr id="91" name="CustomShape 1"/>
          <p:cNvSpPr/>
          <p:nvPr/>
        </p:nvSpPr>
        <p:spPr>
          <a:xfrm>
            <a:off x="2211185" y="249382"/>
            <a:ext cx="7963593" cy="3657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CA" sz="1800" b="0" strike="noStrike" spc="-1" dirty="0">
                <a:solidFill>
                  <a:schemeClr val="tx2">
                    <a:lumMod val="75000"/>
                  </a:schemeClr>
                </a:solidFill>
                <a:latin typeface="Arial"/>
              </a:rPr>
              <a:t>Predicted and Observed Trip Volume of the Three Stations</a:t>
            </a: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E5F1-3BF9-402A-9C69-D32A2DC4090E}"/>
              </a:ext>
            </a:extLst>
          </p:cNvPr>
          <p:cNvSpPr>
            <a:spLocks noGrp="1"/>
          </p:cNvSpPr>
          <p:nvPr>
            <p:ph type="title"/>
          </p:nvPr>
        </p:nvSpPr>
        <p:spPr>
          <a:xfrm>
            <a:off x="609480" y="624401"/>
            <a:ext cx="10973520" cy="443198"/>
          </a:xfrm>
        </p:spPr>
        <p:txBody>
          <a:bodyPr/>
          <a:lstStyle/>
          <a:p>
            <a:r>
              <a:rPr lang="en-CA" sz="3200" dirty="0">
                <a:solidFill>
                  <a:schemeClr val="tx2"/>
                </a:solidFill>
                <a:latin typeface="Calibri" panose="020F0502020204030204" pitchFamily="34" charset="0"/>
                <a:cs typeface="Calibri" panose="020F0502020204030204" pitchFamily="34" charset="0"/>
              </a:rPr>
              <a:t>Conclusions and Future Objectives</a:t>
            </a:r>
          </a:p>
        </p:txBody>
      </p:sp>
      <p:sp>
        <p:nvSpPr>
          <p:cNvPr id="3" name="Text Placeholder 2">
            <a:extLst>
              <a:ext uri="{FF2B5EF4-FFF2-40B4-BE49-F238E27FC236}">
                <a16:creationId xmlns:a16="http://schemas.microsoft.com/office/drawing/2014/main" id="{E3216983-3541-4964-AA86-45F047669189}"/>
              </a:ext>
            </a:extLst>
          </p:cNvPr>
          <p:cNvSpPr>
            <a:spLocks noGrp="1"/>
          </p:cNvSpPr>
          <p:nvPr>
            <p:ph type="body"/>
          </p:nvPr>
        </p:nvSpPr>
        <p:spPr>
          <a:xfrm>
            <a:off x="609480" y="1604520"/>
            <a:ext cx="10973520" cy="4910580"/>
          </a:xfrm>
        </p:spPr>
        <p:txBody>
          <a:bodyPr>
            <a:normAutofit/>
          </a:bodyPr>
          <a:lstStyle/>
          <a:p>
            <a:pPr>
              <a:buFont typeface="Wingdings" panose="05000000000000000000" pitchFamily="2" charset="2"/>
              <a:buChar char="Ø"/>
            </a:pPr>
            <a:r>
              <a:rPr lang="en-CA" sz="1800" dirty="0">
                <a:solidFill>
                  <a:schemeClr val="tx2"/>
                </a:solidFill>
                <a:latin typeface="Calibri" panose="020F0502020204030204" pitchFamily="34" charset="0"/>
                <a:cs typeface="Calibri" panose="020F0502020204030204" pitchFamily="34" charset="0"/>
              </a:rPr>
              <a:t>Stations in downtown Toronto had the highest volume of rides over the time period while stations in more suburban areas had the fewest. This is likely that more short-distance trips within the initial 30 minute charge are possible and also that many trips are to and from workplaces or by visitors to the city.</a:t>
            </a:r>
          </a:p>
          <a:p>
            <a:pPr>
              <a:buFont typeface="Wingdings" panose="05000000000000000000" pitchFamily="2" charset="2"/>
              <a:buChar char="Ø"/>
            </a:pPr>
            <a:r>
              <a:rPr lang="en-CA" sz="1800" dirty="0">
                <a:solidFill>
                  <a:schemeClr val="tx2"/>
                </a:solidFill>
                <a:latin typeface="Calibri" panose="020F0502020204030204" pitchFamily="34" charset="0"/>
                <a:cs typeface="Calibri" panose="020F0502020204030204" pitchFamily="34" charset="0"/>
              </a:rPr>
              <a:t>Ridership was fairly steady for the first part of the time period but shows a sharp increase in 2017Q3. This would coincide with the period when there are many large events in the city, such as the Canadian National Exhibition and Toronto International Film Festival. </a:t>
            </a:r>
          </a:p>
          <a:p>
            <a:pPr>
              <a:buFont typeface="Wingdings" panose="05000000000000000000" pitchFamily="2" charset="2"/>
              <a:buChar char="Ø"/>
            </a:pPr>
            <a:r>
              <a:rPr lang="en-CA" sz="1800" dirty="0">
                <a:solidFill>
                  <a:schemeClr val="tx2"/>
                </a:solidFill>
                <a:latin typeface="Calibri" panose="020F0502020204030204" pitchFamily="34" charset="0"/>
                <a:cs typeface="Calibri" panose="020F0502020204030204" pitchFamily="34" charset="0"/>
              </a:rPr>
              <a:t>The autoregression model was somewhat poorer at predictions for daily volume for Union Station, with higher RSME. This was likely due to higher variance in the daily trip numbers which made it harder to predict future trip numbers. </a:t>
            </a:r>
          </a:p>
          <a:p>
            <a:pPr marL="0" indent="0">
              <a:buNone/>
            </a:pPr>
            <a:r>
              <a:rPr lang="en-CA" sz="1800" b="1" dirty="0">
                <a:solidFill>
                  <a:schemeClr val="tx2"/>
                </a:solidFill>
                <a:latin typeface="Calibri" panose="020F0502020204030204" pitchFamily="34" charset="0"/>
                <a:cs typeface="Calibri" panose="020F0502020204030204" pitchFamily="34" charset="0"/>
              </a:rPr>
              <a:t>Future objectives</a:t>
            </a:r>
          </a:p>
          <a:p>
            <a:pPr>
              <a:buFont typeface="Wingdings" panose="05000000000000000000" pitchFamily="2" charset="2"/>
              <a:buChar char="Ø"/>
            </a:pPr>
            <a:r>
              <a:rPr lang="en-CA" sz="1800" dirty="0">
                <a:solidFill>
                  <a:schemeClr val="tx2"/>
                </a:solidFill>
                <a:latin typeface="Calibri" panose="020F0502020204030204" pitchFamily="34" charset="0"/>
                <a:cs typeface="Calibri" panose="020F0502020204030204" pitchFamily="34" charset="0"/>
              </a:rPr>
              <a:t>The data used is historical data. There is more current data that is available through an JSON API and I will look to updating the code to pull more recent data and test against the model.</a:t>
            </a:r>
          </a:p>
          <a:p>
            <a:pPr>
              <a:buFont typeface="Wingdings" panose="05000000000000000000" pitchFamily="2" charset="2"/>
              <a:buChar char="Ø"/>
            </a:pPr>
            <a:r>
              <a:rPr lang="en-CA" sz="1800" dirty="0">
                <a:solidFill>
                  <a:schemeClr val="tx2"/>
                </a:solidFill>
                <a:latin typeface="Calibri" panose="020F0502020204030204" pitchFamily="34" charset="0"/>
                <a:cs typeface="Calibri" panose="020F0502020204030204" pitchFamily="34" charset="0"/>
              </a:rPr>
              <a:t>My initial objective had been to predict the number of bikes at each station for a given hour of the day, however the data available did not have sufficient information to do this.  While the bikeshare website and app does show number of bikes at each station in real time, it does not guarantee that a bike will be available when a system user arrives at a station.  I would like to build a predictive model to determine the number of bikes at each station and number of free docks.</a:t>
            </a:r>
          </a:p>
          <a:p>
            <a:pPr>
              <a:buFont typeface="Wingdings" panose="05000000000000000000" pitchFamily="2" charset="2"/>
              <a:buChar char="Ø"/>
            </a:pPr>
            <a:endParaRPr lang="en-CA" sz="1800" dirty="0">
              <a:solidFill>
                <a:schemeClr val="tx2"/>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CA" sz="1800" dirty="0">
              <a:solidFill>
                <a:schemeClr val="tx2"/>
              </a:solidFill>
              <a:latin typeface="Calibri" panose="020F0502020204030204" pitchFamily="34" charset="0"/>
              <a:cs typeface="Calibri" panose="020F0502020204030204" pitchFamily="34" charset="0"/>
            </a:endParaRPr>
          </a:p>
          <a:p>
            <a:pPr marL="0" indent="0">
              <a:buNone/>
            </a:pPr>
            <a:endParaRPr lang="en-CA" sz="1800" dirty="0">
              <a:solidFill>
                <a:schemeClr val="tx2"/>
              </a:solidFill>
              <a:latin typeface="Calibri" panose="020F0502020204030204" pitchFamily="34" charset="0"/>
              <a:cs typeface="Calibri" panose="020F0502020204030204" pitchFamily="34" charset="0"/>
            </a:endParaRPr>
          </a:p>
          <a:p>
            <a:pPr marL="0" indent="0">
              <a:buNone/>
            </a:pPr>
            <a:endParaRPr lang="en-CA" sz="1800" dirty="0">
              <a:solidFill>
                <a:schemeClr val="tx2"/>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CA"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0079975"/>
      </p:ext>
    </p:extLst>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222866" y="686880"/>
            <a:ext cx="5802284" cy="119887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CA" sz="7200" b="0" strike="noStrike" spc="-1" dirty="0">
                <a:solidFill>
                  <a:srgbClr val="355269"/>
                </a:solidFill>
                <a:latin typeface="Calibri"/>
                <a:ea typeface="DejaVu Sans"/>
              </a:rPr>
              <a:t>Thank You</a:t>
            </a:r>
            <a:endParaRPr lang="en-CA" sz="7200" b="0" strike="noStrike" spc="-1" dirty="0">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0000">
        <p:pull dir="d"/>
      </p:transition>
    </mc:Choice>
    <mc:Fallback>
      <p:transition spd="slow" advTm="10000">
        <p:pull dir="d"/>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TotalTime>
  <Words>590</Words>
  <Application>Microsoft Office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Conclusions and Future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Phillip Piltch</dc:creator>
  <dc:description/>
  <cp:lastModifiedBy>Phillip Piltch</cp:lastModifiedBy>
  <cp:revision>62</cp:revision>
  <dcterms:created xsi:type="dcterms:W3CDTF">2019-09-01T19:52:24Z</dcterms:created>
  <dcterms:modified xsi:type="dcterms:W3CDTF">2019-09-07T19:25:08Z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