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7" r:id="rId2"/>
    <p:sldId id="318" r:id="rId3"/>
    <p:sldId id="266" r:id="rId4"/>
    <p:sldId id="256" r:id="rId5"/>
    <p:sldId id="319" r:id="rId6"/>
    <p:sldId id="259" r:id="rId7"/>
    <p:sldId id="320" r:id="rId8"/>
    <p:sldId id="261" r:id="rId9"/>
    <p:sldId id="322" r:id="rId10"/>
    <p:sldId id="323" r:id="rId11"/>
    <p:sldId id="324" r:id="rId12"/>
    <p:sldId id="325" r:id="rId13"/>
    <p:sldId id="263" r:id="rId14"/>
    <p:sldId id="326" r:id="rId15"/>
    <p:sldId id="264" r:id="rId16"/>
    <p:sldId id="257" r:id="rId17"/>
    <p:sldId id="258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05464-969E-D34D-8586-1743655BAABF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875B9-D58C-E547-B239-30B0E991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Explain the central question of the lesson: "How does Earth's motion impact our view of the stars, Sun, Moon, and planets?"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 the concept of an observer's perspective and why it's essential in astronomy.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875B9-D58C-E547-B239-30B0E99101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5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FF84-BEE6-F467-C754-A34D57652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D84A4-7B95-831B-A69A-F80922C6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32DC-3487-ECA0-548C-B1185B52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F0E9D-F14E-E524-88C4-F07003EB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0925-8C93-85D8-11AE-954C805B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41BC-2AE3-A447-D2E1-529E1328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6C47-5ED9-D941-4E3D-2CBF7E1BE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73BEF-38E4-4459-1076-5CCB905D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2932-E08D-8CC4-6C49-97AD2271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A7E0-CEA3-075F-3774-CEAC45CA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3BB36-ECCF-4347-616B-C635DDF96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570E9-C72E-123C-E8C6-DC7AAF0A3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397E1-72CF-D9D2-23E7-6B37E1C9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5B59-80A6-B9D6-F364-B20253C6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D8EA-956D-B31B-169B-3EF43C83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9F9B-6428-67DE-C32D-2A1568E3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7D5E-FB62-047E-74F5-68685894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33C3-3147-F16C-336C-25488516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BB955-3482-766F-E890-EEF43924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56DBE-6797-BEBD-BEB6-15CF3D6A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5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463F-738D-0EE6-1413-B7290477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FC75-60F4-7CF2-B37B-396AAA5D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B85B-B7F1-19E5-0FC9-CC0EA131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D1CB-E64A-559D-FF0F-A5D3A19B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5CD0-0F10-4018-5185-E619232A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6EFC-6FF1-17E7-64EC-0F4B7D90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39C8-653C-FB1E-7B42-C2387160F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C84C3-9C09-5C63-2D73-C109FBE9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38CF5-DC10-E706-D4B9-DA8BCDD0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48B12-04C4-E0D9-BB95-A4B4CD8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BB94-1E80-2489-E76C-F2CA15CA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A221-4795-8967-F1D2-39AD9752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FFEA4-37B9-FCCF-5D54-A895384F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7B32C-EDAE-9E4B-B5B4-942804A9C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66A8A-41A2-1D51-96E5-2AD1F6F23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67E70-C991-FA4B-41F6-60BBC04F2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3BD0D-4CBF-6EFB-2FF7-FFDB14D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747DA-FFC6-39CA-C6B5-FA4556F7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5E9CF-BFE1-96CB-4FFE-3353AC93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97DB-F69C-AD05-5F81-86B09874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8C60D-4B56-6574-F97F-9FF3D35C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9F5DB-BF03-8953-63B7-6DF93D0A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738B0-3A8C-A8AD-3752-38C15582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6F7C3-1695-00D5-D2CC-C80A6E25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727D2-4032-2BB7-22B2-C6359931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58795-8672-E867-8A0C-11A80859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D2E2-85D8-9390-9563-A1FB1FE0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FC41-0A48-0656-7A35-2FEC6273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25BE8-DB5F-F874-A9D0-157B0FF55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E64F1-8668-C4C3-BBEA-3FE7B727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59CA6-46A9-314C-9E66-3CD0A58C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081D0-F059-01C6-7FF2-27B8B5AA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0A13-3985-11D0-E075-09C789F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847E3-146E-142E-9458-44AD91903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B699C-04FD-87C1-DF9C-7D7EE4CC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F7F82-69B8-B4B3-C3E4-ACEE850A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F198-A8C9-4710-91A9-FC74E67C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541F4-3104-BC92-677D-D3BA4D62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1C895-1907-8B18-FB2C-8F94CFFD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A4262-7835-8668-262F-1A8AFE3A3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9424-BD33-1D24-9406-E8516BC7C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814D9-62B6-4D4E-9299-CBDC4F462BE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915-4695-DAD4-7665-8C4E22282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97F9-B5FC-8D53-126B-DBFAEB47D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AE2B8-983A-4930-B34C-92C29B041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AdbBV-GAo0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959CEpI5v3k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9DCB623-CA00-6703-6B53-69F97B7DD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995" b="14633"/>
          <a:stretch/>
        </p:blipFill>
        <p:spPr bwMode="auto">
          <a:xfrm>
            <a:off x="20" y="10"/>
            <a:ext cx="12191980" cy="6866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036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C91B4-571A-E73E-FB6A-408B6CA0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B576-1D8A-E4CE-1BD7-079BD9DE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How many times will the Earth rotate in one week?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C450-08C2-74AD-208E-36C98F11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7 times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28 times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365 times</a:t>
            </a:r>
          </a:p>
        </p:txBody>
      </p:sp>
    </p:spTree>
    <p:extLst>
      <p:ext uri="{BB962C8B-B14F-4D97-AF65-F5344CB8AC3E}">
        <p14:creationId xmlns:p14="http://schemas.microsoft.com/office/powerpoint/2010/main" val="53463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95B39-F800-0FFD-E5E9-28CFBDAA5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8CA5-89E1-F6A0-64D9-5131E54E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How many times will the Earth rotate during one full revolution around the Sun?</a:t>
            </a:r>
            <a:endParaRPr lang="en-US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0D57-6B9F-4064-BA45-837A74BC2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times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28 times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365 times</a:t>
            </a:r>
          </a:p>
        </p:txBody>
      </p:sp>
    </p:spTree>
    <p:extLst>
      <p:ext uri="{BB962C8B-B14F-4D97-AF65-F5344CB8AC3E}">
        <p14:creationId xmlns:p14="http://schemas.microsoft.com/office/powerpoint/2010/main" val="138769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FE232-80B3-9D67-EC89-60136B8D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A2D9-3FDB-B809-D699-CB772B60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</a:rPr>
              <a:t>How many times will the Earth rotate during one full revolution around the Sun?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725E-C389-E3D0-2556-96D1386E1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times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28 times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365 times</a:t>
            </a:r>
          </a:p>
        </p:txBody>
      </p:sp>
    </p:spTree>
    <p:extLst>
      <p:ext uri="{BB962C8B-B14F-4D97-AF65-F5344CB8AC3E}">
        <p14:creationId xmlns:p14="http://schemas.microsoft.com/office/powerpoint/2010/main" val="280801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D020-05A8-C069-55DE-428A33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Axial Tilt</a:t>
            </a:r>
          </a:p>
        </p:txBody>
      </p:sp>
      <p:pic>
        <p:nvPicPr>
          <p:cNvPr id="4" name="Online Media 3" descr="Seasons Curriculum | Earth's Tilted Axis (ThinkSpace, Day 5)">
            <a:hlinkClick r:id="" action="ppaction://media"/>
            <a:extLst>
              <a:ext uri="{FF2B5EF4-FFF2-40B4-BE49-F238E27FC236}">
                <a16:creationId xmlns:a16="http://schemas.microsoft.com/office/drawing/2014/main" id="{AB419932-A7DE-B816-FF27-323BBECF9DF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98E3-04B0-17CF-9339-9DD12482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52A1-193F-F2D6-055C-32F6E09A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0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5778-56FF-96EF-D048-2B8BA14E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A9D97-38E4-C508-3048-68689992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0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D83D6-2974-F0AF-F164-635BBACB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Perihelion and Aphelion Distances</a:t>
            </a:r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D474AAE0-FF0C-9749-F3D7-2A31A77C5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838200" y="2204600"/>
            <a:ext cx="10512547" cy="37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6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EDE6E-632A-C923-02D2-B94ED7E3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World Temperatures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2CC45CB-6324-2D0D-5DDC-872B435BD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455452"/>
              </p:ext>
            </p:extLst>
          </p:nvPr>
        </p:nvGraphicFramePr>
        <p:xfrm>
          <a:off x="838200" y="2022503"/>
          <a:ext cx="10512549" cy="40961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86099">
                  <a:extLst>
                    <a:ext uri="{9D8B030D-6E8A-4147-A177-3AD203B41FA5}">
                      <a16:colId xmlns:a16="http://schemas.microsoft.com/office/drawing/2014/main" val="4106375353"/>
                    </a:ext>
                  </a:extLst>
                </a:gridCol>
                <a:gridCol w="1524213">
                  <a:extLst>
                    <a:ext uri="{9D8B030D-6E8A-4147-A177-3AD203B41FA5}">
                      <a16:colId xmlns:a16="http://schemas.microsoft.com/office/drawing/2014/main" val="2011300111"/>
                    </a:ext>
                  </a:extLst>
                </a:gridCol>
                <a:gridCol w="1524213">
                  <a:extLst>
                    <a:ext uri="{9D8B030D-6E8A-4147-A177-3AD203B41FA5}">
                      <a16:colId xmlns:a16="http://schemas.microsoft.com/office/drawing/2014/main" val="1489169026"/>
                    </a:ext>
                  </a:extLst>
                </a:gridCol>
                <a:gridCol w="1524213">
                  <a:extLst>
                    <a:ext uri="{9D8B030D-6E8A-4147-A177-3AD203B41FA5}">
                      <a16:colId xmlns:a16="http://schemas.microsoft.com/office/drawing/2014/main" val="1492545188"/>
                    </a:ext>
                  </a:extLst>
                </a:gridCol>
                <a:gridCol w="1729598">
                  <a:extLst>
                    <a:ext uri="{9D8B030D-6E8A-4147-A177-3AD203B41FA5}">
                      <a16:colId xmlns:a16="http://schemas.microsoft.com/office/drawing/2014/main" val="2155804402"/>
                    </a:ext>
                  </a:extLst>
                </a:gridCol>
                <a:gridCol w="1524213">
                  <a:extLst>
                    <a:ext uri="{9D8B030D-6E8A-4147-A177-3AD203B41FA5}">
                      <a16:colId xmlns:a16="http://schemas.microsoft.com/office/drawing/2014/main" val="139131331"/>
                    </a:ext>
                  </a:extLst>
                </a:gridCol>
              </a:tblGrid>
              <a:tr h="9996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Latitude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January Ave. Temp.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July Ave. Temp.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January Ave. Daylight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July Ave. Daylight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1370909"/>
                  </a:ext>
                </a:extLst>
              </a:tr>
              <a:tr h="387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Fairbanks, AK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64.8 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-2.0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72.0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21.8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750044"/>
                  </a:ext>
                </a:extLst>
              </a:tr>
              <a:tr h="387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Minneapolis, MN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45.0 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22.0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83.0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34462"/>
                  </a:ext>
                </a:extLst>
              </a:tr>
              <a:tr h="387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Las Cruces, NM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32.5 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57.0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96.0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14.2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272264"/>
                  </a:ext>
                </a:extLst>
              </a:tr>
              <a:tr h="387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Honolulu, HI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21.3 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88.0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89512"/>
                  </a:ext>
                </a:extLst>
              </a:tr>
              <a:tr h="387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Quito, Ecuador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77.0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77.0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3912"/>
                  </a:ext>
                </a:extLst>
              </a:tr>
              <a:tr h="387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Apia, Samoa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13.8 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80.0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78.0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12.7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436131"/>
                  </a:ext>
                </a:extLst>
              </a:tr>
              <a:tr h="387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Sydney, Australia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33.9 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78.0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61.0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944662"/>
                  </a:ext>
                </a:extLst>
              </a:tr>
              <a:tr h="387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Ushuaia, Argentina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54.6 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57.0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39.0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17.3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23" marR="13923" marT="1392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371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884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6BA76F5-A3DF-B75B-D154-651CA9114C0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68437" y="-1153064"/>
            <a:ext cx="6866628" cy="91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7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73B5-F322-265D-5933-B5B20F6D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C416-D0B3-BB94-6EFD-979F7B6C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Realize that you can do science if you’d like</a:t>
            </a:r>
          </a:p>
          <a:p>
            <a:r>
              <a:rPr lang="en-US" dirty="0"/>
              <a:t>Jump start your lifelong learning about our Universe</a:t>
            </a:r>
          </a:p>
          <a:p>
            <a:r>
              <a:rPr lang="en-US" dirty="0"/>
              <a:t>Cover what 8</a:t>
            </a:r>
            <a:r>
              <a:rPr lang="en-US" baseline="30000" dirty="0"/>
              <a:t>th</a:t>
            </a:r>
            <a:r>
              <a:rPr lang="en-US" dirty="0"/>
              <a:t> grade science usually covers and </a:t>
            </a:r>
            <a:r>
              <a:rPr lang="en-US" i="1" dirty="0"/>
              <a:t>then 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3D49-A1B0-F670-6DF1-D02739BA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Astronomy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E602-5EA7-8B32-9F6F-E3169F55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Seasons			Today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Moon Phases			Wednesday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Solar System			Friday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rest of the Universe	Next Tuesday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				Next Thursday</a:t>
            </a:r>
          </a:p>
        </p:txBody>
      </p:sp>
    </p:spTree>
    <p:extLst>
      <p:ext uri="{BB962C8B-B14F-4D97-AF65-F5344CB8AC3E}">
        <p14:creationId xmlns:p14="http://schemas.microsoft.com/office/powerpoint/2010/main" val="245791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8608-AF8F-1AE2-10F2-97403A8AD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Seasons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8246-4A42-1E52-F7D7-042E2329E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8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4554-8D0B-C1BE-11E3-A3E504D4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Predicating the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AB00-D62E-730F-EA8A-243B5E54A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Forecasts: </a:t>
            </a:r>
          </a:p>
          <a:p>
            <a:pPr lvl="1"/>
            <a:r>
              <a:rPr lang="en-US" dirty="0"/>
              <a:t>1-10 days</a:t>
            </a:r>
          </a:p>
          <a:p>
            <a:pPr lvl="2"/>
            <a:r>
              <a:rPr lang="en-US" dirty="0"/>
              <a:t>Physics simulations, satellite measurements</a:t>
            </a:r>
          </a:p>
          <a:p>
            <a:pPr lvl="1"/>
            <a:r>
              <a:rPr lang="en-US" dirty="0"/>
              <a:t>2-10 weeks</a:t>
            </a:r>
          </a:p>
          <a:p>
            <a:pPr lvl="2"/>
            <a:r>
              <a:rPr lang="en-US" dirty="0"/>
              <a:t>Chaos!</a:t>
            </a:r>
          </a:p>
          <a:p>
            <a:pPr lvl="1"/>
            <a:r>
              <a:rPr lang="en-US" dirty="0"/>
              <a:t>3 months</a:t>
            </a:r>
          </a:p>
          <a:p>
            <a:pPr lvl="2"/>
            <a:r>
              <a:rPr lang="en-US" b="1" dirty="0"/>
              <a:t>Seasonal</a:t>
            </a:r>
            <a:r>
              <a:rPr lang="en-US" dirty="0"/>
              <a:t> variations </a:t>
            </a:r>
          </a:p>
        </p:txBody>
      </p:sp>
      <p:pic>
        <p:nvPicPr>
          <p:cNvPr id="8" name="Content Placeholder 7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5DCED6FE-C219-6D7D-70F0-22A53F41E0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51" y="1437318"/>
            <a:ext cx="4245749" cy="4351338"/>
          </a:xfrm>
        </p:spPr>
      </p:pic>
    </p:spTree>
    <p:extLst>
      <p:ext uri="{BB962C8B-B14F-4D97-AF65-F5344CB8AC3E}">
        <p14:creationId xmlns:p14="http://schemas.microsoft.com/office/powerpoint/2010/main" val="201312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FC8D-E9EE-B87F-6286-7EAF3C0B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EB994-F94E-FBC4-BE6B-B3ECB72C35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ptos" panose="020B0004020202020204" pitchFamily="34" charset="0"/>
              <a:buChar char="-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Rotation: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Spinning around its own axis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Aptos" panose="020B0004020202020204" pitchFamily="34" charset="0"/>
              <a:buChar char="-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Day – night cycle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ptos" panose="020B0004020202020204" pitchFamily="34" charset="0"/>
              <a:buChar char="-"/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evolution: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Spinning around something else (you could also say orbit)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Aptos" panose="020B0004020202020204" pitchFamily="34" charset="0"/>
              <a:buChar char="-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Sun’s “motion” around the sky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Aptos" panose="020B0004020202020204" pitchFamily="34" charset="0"/>
              <a:buChar char="-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Axial tilt: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Angle between rotation and plane of its orbit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Aptos" panose="020B0004020202020204" pitchFamily="34" charset="0"/>
              <a:buChar char="-"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Angle of direct sunlight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Aptos" panose="020B0004020202020204" pitchFamily="34" charset="0"/>
              <a:buChar char="-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Amount of time sun is above the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horizon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C736-3CB2-17FC-4401-93B5EEF878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llustration showing Earth's axis drawn as a red line.">
            <a:extLst>
              <a:ext uri="{FF2B5EF4-FFF2-40B4-BE49-F238E27FC236}">
                <a16:creationId xmlns:a16="http://schemas.microsoft.com/office/drawing/2014/main" id="{A8EAE957-096F-C58A-577A-035EBC4CC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1" t="11634" r="14538" b="6435"/>
          <a:stretch/>
        </p:blipFill>
        <p:spPr bwMode="auto">
          <a:xfrm>
            <a:off x="6096000" y="2161533"/>
            <a:ext cx="5921069" cy="36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descr="Seasons Curriculum | Rotation &amp; Revolution (ThinkSpace, Day 1)">
            <a:hlinkClick r:id="" action="ppaction://media"/>
            <a:extLst>
              <a:ext uri="{FF2B5EF4-FFF2-40B4-BE49-F238E27FC236}">
                <a16:creationId xmlns:a16="http://schemas.microsoft.com/office/drawing/2014/main" id="{B225EBF2-5498-2B6F-0D77-6C5BA94AF8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65852" y="643466"/>
            <a:ext cx="98602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65F2-84D5-AB63-6933-F060E1A2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CCF2B-11AF-0E1D-319A-1493C011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FEE3-0E17-6B23-62E2-7EDA96FD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How many times will the Earth rotate in one week?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4B41C-C3C0-4669-AE7B-DFFFF807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times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28 times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365 times</a:t>
            </a:r>
          </a:p>
        </p:txBody>
      </p:sp>
    </p:spTree>
    <p:extLst>
      <p:ext uri="{BB962C8B-B14F-4D97-AF65-F5344CB8AC3E}">
        <p14:creationId xmlns:p14="http://schemas.microsoft.com/office/powerpoint/2010/main" val="258655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8454</TotalTime>
  <Words>371</Words>
  <Application>Microsoft Macintosh PowerPoint</Application>
  <PresentationFormat>Widescreen</PresentationFormat>
  <Paragraphs>109</Paragraphs>
  <Slides>18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Roboto</vt:lpstr>
      <vt:lpstr>Office Theme</vt:lpstr>
      <vt:lpstr>PowerPoint Presentation</vt:lpstr>
      <vt:lpstr>Goals</vt:lpstr>
      <vt:lpstr>Astronomy Unit</vt:lpstr>
      <vt:lpstr>Seasons</vt:lpstr>
      <vt:lpstr>Predicating the weather</vt:lpstr>
      <vt:lpstr>Introduction</vt:lpstr>
      <vt:lpstr>PowerPoint Presentation</vt:lpstr>
      <vt:lpstr>Break</vt:lpstr>
      <vt:lpstr>How many times will the Earth rotate in one week?</vt:lpstr>
      <vt:lpstr>How many times will the Earth rotate in one week?</vt:lpstr>
      <vt:lpstr>How many times will the Earth rotate during one full revolution around the Sun?</vt:lpstr>
      <vt:lpstr>How many times will the Earth rotate during one full revolution around the Sun?</vt:lpstr>
      <vt:lpstr>Axial Tilt</vt:lpstr>
      <vt:lpstr>PowerPoint Presentation</vt:lpstr>
      <vt:lpstr>Group Activity</vt:lpstr>
      <vt:lpstr>Perihelion and Aphelion Distances</vt:lpstr>
      <vt:lpstr>World Temperatures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Seasons</dc:title>
  <dc:creator>Philip Rosenfield</dc:creator>
  <cp:lastModifiedBy>Philip Rosenfield</cp:lastModifiedBy>
  <cp:revision>2</cp:revision>
  <dcterms:created xsi:type="dcterms:W3CDTF">2023-10-21T18:02:35Z</dcterms:created>
  <dcterms:modified xsi:type="dcterms:W3CDTF">2024-12-26T14:00:11Z</dcterms:modified>
</cp:coreProperties>
</file>