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Century Gothic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CenturyGothic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Gothic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enturyGothic-boldItalic.fntdata"/><Relationship Id="rId30" Type="http://schemas.openxmlformats.org/officeDocument/2006/relationships/font" Target="fonts/CenturyGothic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9d251e165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89d251e165_2_1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9d251e165_2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</a:pPr>
            <a:r>
              <a:rPr lang="fr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Invoke via InterpretML wrapper class</a:t>
            </a:r>
            <a:endParaRPr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</a:pPr>
            <a:r>
              <a:rPr lang="fr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Arguments: </a:t>
            </a:r>
            <a:endParaRPr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1" marL="5588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</a:pPr>
            <a:r>
              <a:rPr lang="fr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predict_fn</a:t>
            </a:r>
            <a:endParaRPr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1" marL="5588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</a:pPr>
            <a:r>
              <a:rPr lang="fr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</a:t>
            </a:r>
            <a:endParaRPr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1" marL="5588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</a:pPr>
            <a:r>
              <a:rPr lang="fr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feature_names</a:t>
            </a:r>
            <a:endParaRPr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1" marL="5588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</a:pPr>
            <a:r>
              <a:rPr lang="fr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random_state</a:t>
            </a:r>
            <a:endParaRPr/>
          </a:p>
        </p:txBody>
      </p:sp>
      <p:sp>
        <p:nvSpPr>
          <p:cNvPr id="299" name="Google Shape;299;g89d251e165_2_2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9d251e165_8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89d251e165_8_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9d251e165_8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89d251e165_8_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9d251e165_8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89d251e165_8_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9d251e165_2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89d251e165_2_2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89d251e165_6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89d251e165_6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9d251e165_6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9d251e165_6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89d251e165_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89d251e165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9d251e165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9d251e165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89d251e165_2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89d251e165_2_2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9d251e165_2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89d251e165_2_1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89d251e165_1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89d251e165_1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9d251e165_2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89d251e165_2_2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9d251e165_2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highlight>
                  <a:srgbClr val="FFFFFF"/>
                </a:highlight>
              </a:rPr>
              <a:t>Dr. William H. Wolberg</a:t>
            </a:r>
            <a:r>
              <a:rPr lang="fr" sz="1150">
                <a:solidFill>
                  <a:schemeClr val="dk1"/>
                </a:solidFill>
                <a:highlight>
                  <a:srgbClr val="FFFFFF"/>
                </a:highlight>
              </a:rPr>
              <a:t>]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highlight>
                  <a:srgbClr val="FFFFFF"/>
                </a:highlight>
              </a:rPr>
              <a:t>University of Wisconsin</a:t>
            </a:r>
            <a:r>
              <a:rPr lang="fr" sz="1150">
                <a:solidFill>
                  <a:schemeClr val="dk1"/>
                </a:solidFill>
                <a:highlight>
                  <a:srgbClr val="FFFFFF"/>
                </a:highlight>
              </a:rPr>
              <a:t>]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highlight>
                  <a:srgbClr val="FFFFFF"/>
                </a:highlight>
              </a:rPr>
              <a:t>1995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89d251e165_2_1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9d251e165_2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89d251e165_2_1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9d251e165_2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89d251e165_2_1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9d251e165_2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89d251e165_2_1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9d251e165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89d251e165_2_1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9d251e165_2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89d251e165_2_2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9d251e165_2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</a:pPr>
            <a:r>
              <a:rPr lang="fr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Invoke via aix360 wrapper class or directly</a:t>
            </a:r>
            <a:endParaRPr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</a:pPr>
            <a:r>
              <a:rPr lang="fr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Arguments:</a:t>
            </a:r>
            <a:endParaRPr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1" marL="5588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</a:pPr>
            <a:r>
              <a:rPr lang="fr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</a:t>
            </a:r>
            <a:endParaRPr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1" marL="5588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</a:pPr>
            <a:r>
              <a:rPr lang="fr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feature_names                                    </a:t>
            </a:r>
            <a:endParaRPr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1" marL="5588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</a:pPr>
            <a:r>
              <a:rPr lang="fr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class_name</a:t>
            </a:r>
            <a:endParaRPr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1" marL="5588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</a:pPr>
            <a:r>
              <a:rPr lang="fr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discretize_continuous</a:t>
            </a:r>
            <a:endParaRPr/>
          </a:p>
        </p:txBody>
      </p:sp>
      <p:sp>
        <p:nvSpPr>
          <p:cNvPr id="289" name="Google Shape;289;g89d251e165_2_20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ctrTitle"/>
          </p:nvPr>
        </p:nvSpPr>
        <p:spPr>
          <a:xfrm>
            <a:off x="1941910" y="1885950"/>
            <a:ext cx="6686549" cy="169708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100"/>
              <a:buFont typeface="Century Gothic"/>
              <a:buNone/>
              <a:defRPr sz="4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1941910" y="3583034"/>
            <a:ext cx="6686549" cy="8447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4"/>
          <p:cNvSpPr/>
          <p:nvPr/>
        </p:nvSpPr>
        <p:spPr>
          <a:xfrm>
            <a:off x="0" y="3242858"/>
            <a:ext cx="1308489" cy="583942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398859" y="339715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1944694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3413353" y="1698797"/>
            <a:ext cx="3746400" cy="28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5"/>
          <p:cNvSpPr/>
          <p:nvPr/>
        </p:nvSpPr>
        <p:spPr>
          <a:xfrm flipH="1" rot="10800000">
            <a:off x="-3142" y="535781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1944693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2204530" y="1479527"/>
            <a:ext cx="2994549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None/>
              <a:defRPr b="0" sz="18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00" name="Google Shape;100;p16"/>
          <p:cNvSpPr txBox="1"/>
          <p:nvPr>
            <p:ph idx="2" type="body"/>
          </p:nvPr>
        </p:nvSpPr>
        <p:spPr>
          <a:xfrm>
            <a:off x="1941909" y="1911725"/>
            <a:ext cx="3257170" cy="25155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3" type="body"/>
          </p:nvPr>
        </p:nvSpPr>
        <p:spPr>
          <a:xfrm>
            <a:off x="5629972" y="1477106"/>
            <a:ext cx="299925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None/>
              <a:defRPr b="0" sz="18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02" name="Google Shape;102;p16"/>
          <p:cNvSpPr txBox="1"/>
          <p:nvPr>
            <p:ph idx="4" type="body"/>
          </p:nvPr>
        </p:nvSpPr>
        <p:spPr>
          <a:xfrm>
            <a:off x="5375218" y="1909304"/>
            <a:ext cx="3254006" cy="25155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6"/>
          <p:cNvSpPr/>
          <p:nvPr/>
        </p:nvSpPr>
        <p:spPr>
          <a:xfrm flipH="1" rot="10800000">
            <a:off x="-3142" y="535781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type="secHead">
  <p:cSld name="SECTION_HEA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1941909" y="1544063"/>
            <a:ext cx="6686549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1941909" y="2647597"/>
            <a:ext cx="6686549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17"/>
          <p:cNvSpPr/>
          <p:nvPr/>
        </p:nvSpPr>
        <p:spPr>
          <a:xfrm flipH="1" rot="10800000">
            <a:off x="-3142" y="2383631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398859" y="2433104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1944693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1941909" y="1600200"/>
            <a:ext cx="3235398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2" type="body"/>
          </p:nvPr>
        </p:nvSpPr>
        <p:spPr>
          <a:xfrm>
            <a:off x="5393060" y="1594667"/>
            <a:ext cx="3235398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18"/>
          <p:cNvSpPr/>
          <p:nvPr/>
        </p:nvSpPr>
        <p:spPr>
          <a:xfrm flipH="1" rot="10800000">
            <a:off x="-3142" y="535781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1944693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19"/>
          <p:cNvSpPr/>
          <p:nvPr/>
        </p:nvSpPr>
        <p:spPr>
          <a:xfrm flipH="1" rot="10800000">
            <a:off x="-3142" y="535781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0"/>
          <p:cNvSpPr/>
          <p:nvPr/>
        </p:nvSpPr>
        <p:spPr>
          <a:xfrm flipH="1" rot="10800000">
            <a:off x="-3142" y="535781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941909" y="334566"/>
            <a:ext cx="2628899" cy="7322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500"/>
              <a:buFont typeface="Century Gothic"/>
              <a:buNone/>
              <a:defRPr b="0"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4742259" y="334566"/>
            <a:ext cx="3886200" cy="4061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1941909" y="1198960"/>
            <a:ext cx="2628899" cy="31968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1"/>
          <p:cNvSpPr/>
          <p:nvPr/>
        </p:nvSpPr>
        <p:spPr>
          <a:xfrm flipH="1" rot="10800000">
            <a:off x="-3142" y="535781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1941910" y="3600450"/>
            <a:ext cx="668655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2"/>
          <p:cNvSpPr/>
          <p:nvPr>
            <p:ph idx="2" type="pic"/>
          </p:nvPr>
        </p:nvSpPr>
        <p:spPr>
          <a:xfrm>
            <a:off x="1941909" y="476224"/>
            <a:ext cx="6686550" cy="28912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1941910" y="4025503"/>
            <a:ext cx="6686550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45" name="Google Shape;145;p22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2"/>
          <p:cNvSpPr/>
          <p:nvPr/>
        </p:nvSpPr>
        <p:spPr>
          <a:xfrm flipH="1" rot="10800000">
            <a:off x="-3142" y="3683794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398859" y="373731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légende">
  <p:cSld name="Titre et légende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1941909" y="457200"/>
            <a:ext cx="6686549" cy="2337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1941909" y="3265535"/>
            <a:ext cx="6686549" cy="1166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3"/>
          <p:cNvSpPr/>
          <p:nvPr/>
        </p:nvSpPr>
        <p:spPr>
          <a:xfrm flipH="1" rot="10800000">
            <a:off x="-3142" y="2383631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398859" y="2433104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tion avec légende">
  <p:cSld name="Citation avec légend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2137462" y="457200"/>
            <a:ext cx="6295444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2456259" y="2628900"/>
            <a:ext cx="5652415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2" type="body"/>
          </p:nvPr>
        </p:nvSpPr>
        <p:spPr>
          <a:xfrm>
            <a:off x="1941909" y="3265535"/>
            <a:ext cx="6686549" cy="1166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24"/>
          <p:cNvSpPr/>
          <p:nvPr/>
        </p:nvSpPr>
        <p:spPr>
          <a:xfrm flipH="1" rot="10800000">
            <a:off x="-3142" y="2383631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398859" y="2433104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65" name="Google Shape;165;p2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  <p:transition spd="slow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e nom">
  <p:cSld name="Carte nom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1941910" y="1828800"/>
            <a:ext cx="6686550" cy="20436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25"/>
          <p:cNvSpPr/>
          <p:nvPr/>
        </p:nvSpPr>
        <p:spPr>
          <a:xfrm flipH="1" rot="10800000">
            <a:off x="-3142" y="3683794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398859" y="373731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e nom citation">
  <p:cSld name="Carte nom citation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2137462" y="457200"/>
            <a:ext cx="6295444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1941909" y="3257550"/>
            <a:ext cx="6686550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76" name="Google Shape;176;p26"/>
          <p:cNvSpPr txBox="1"/>
          <p:nvPr>
            <p:ph idx="2" type="body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77" name="Google Shape;177;p26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26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26"/>
          <p:cNvSpPr/>
          <p:nvPr/>
        </p:nvSpPr>
        <p:spPr>
          <a:xfrm flipH="1" rot="10800000">
            <a:off x="-3142" y="3683794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 txBox="1"/>
          <p:nvPr>
            <p:ph idx="12" type="sldNum"/>
          </p:nvPr>
        </p:nvSpPr>
        <p:spPr>
          <a:xfrm>
            <a:off x="398859" y="373731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1" name="Google Shape;181;p2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82" name="Google Shape;182;p26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  <p:transition spd="slow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rai ou faux">
  <p:cSld name="Vrai ou faux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1941909" y="470555"/>
            <a:ext cx="6686549" cy="216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1941909" y="3257550"/>
            <a:ext cx="6686550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86" name="Google Shape;186;p27"/>
          <p:cNvSpPr txBox="1"/>
          <p:nvPr>
            <p:ph idx="2" type="body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87" name="Google Shape;187;p27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8" name="Google Shape;188;p27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27"/>
          <p:cNvSpPr/>
          <p:nvPr/>
        </p:nvSpPr>
        <p:spPr>
          <a:xfrm flipH="1" rot="10800000">
            <a:off x="-3142" y="3683794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398859" y="373731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1944693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 rot="5400000">
            <a:off x="3827859" y="-285750"/>
            <a:ext cx="2914650" cy="66865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94" name="Google Shape;194;p28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28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6" name="Google Shape;196;p28"/>
          <p:cNvSpPr/>
          <p:nvPr/>
        </p:nvSpPr>
        <p:spPr>
          <a:xfrm flipH="1" rot="10800000">
            <a:off x="-3142" y="535781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8"/>
          <p:cNvSpPr txBox="1"/>
          <p:nvPr>
            <p:ph idx="12" type="sldNum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 rot="5400000">
            <a:off x="5817528" y="1624135"/>
            <a:ext cx="3962863" cy="1655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 rot="5400000">
            <a:off x="2389353" y="23110"/>
            <a:ext cx="3962863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201" name="Google Shape;201;p29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2" name="Google Shape;202;p29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3" name="Google Shape;203;p29"/>
          <p:cNvSpPr/>
          <p:nvPr/>
        </p:nvSpPr>
        <p:spPr>
          <a:xfrm flipH="1" rot="10800000">
            <a:off x="-3142" y="535781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52" name="Google Shape;52;p13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20416" y="118"/>
            <a:ext cx="1767506" cy="5139822"/>
            <a:chOff x="6627813" y="195610"/>
            <a:chExt cx="1952625" cy="5678141"/>
          </a:xfrm>
        </p:grpSpPr>
        <p:sp>
          <p:nvSpPr>
            <p:cNvPr id="65" name="Google Shape;65;p13"/>
            <p:cNvSpPr/>
            <p:nvPr/>
          </p:nvSpPr>
          <p:spPr>
            <a:xfrm>
              <a:off x="6627813" y="195610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3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 txBox="1"/>
          <p:nvPr>
            <p:ph type="title"/>
          </p:nvPr>
        </p:nvSpPr>
        <p:spPr>
          <a:xfrm>
            <a:off x="1944693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700"/>
              <a:buFont typeface="Century Gothic"/>
              <a:buNone/>
              <a:defRPr b="0" i="0" sz="27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🠶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ransition spd="slow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gif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archive.ics.uci.edu/ml/datasets/Breast+Cancer+Wisconsin+(Diagnostic)" TargetMode="External"/><Relationship Id="rId4" Type="http://schemas.openxmlformats.org/officeDocument/2006/relationships/hyperlink" Target="https://towardsdatascience.com/knn-3-coding-our-breast-cancer-classifier-503b804988f8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ctrTitle"/>
          </p:nvPr>
        </p:nvSpPr>
        <p:spPr>
          <a:xfrm>
            <a:off x="1941910" y="1885950"/>
            <a:ext cx="6686549" cy="169708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100"/>
              <a:buFont typeface="Century Gothic"/>
              <a:buNone/>
            </a:pPr>
            <a:r>
              <a:rPr lang="fr" sz="5000"/>
              <a:t>LIME: Breast Cancer Classification</a:t>
            </a:r>
            <a:endParaRPr sz="5000"/>
          </a:p>
        </p:txBody>
      </p:sp>
      <p:sp>
        <p:nvSpPr>
          <p:cNvPr id="210" name="Google Shape;210;p30"/>
          <p:cNvSpPr txBox="1"/>
          <p:nvPr>
            <p:ph idx="1" type="subTitle"/>
          </p:nvPr>
        </p:nvSpPr>
        <p:spPr>
          <a:xfrm>
            <a:off x="1941910" y="3946184"/>
            <a:ext cx="66864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/>
              <a:t>Presented by Philipp Scholl  &amp; Amine Ben Ayed</a:t>
            </a:r>
            <a:endParaRPr/>
          </a:p>
        </p:txBody>
      </p:sp>
      <p:pic>
        <p:nvPicPr>
          <p:cNvPr id="211" name="Google Shape;21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2380" y="91440"/>
            <a:ext cx="1416391" cy="77193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/>
          <p:nvPr>
            <p:ph idx="4294967295" type="title"/>
          </p:nvPr>
        </p:nvSpPr>
        <p:spPr>
          <a:xfrm>
            <a:off x="1941900" y="3583025"/>
            <a:ext cx="66864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700"/>
              <a:buFont typeface="Century Gothic"/>
              <a:buNone/>
            </a:pPr>
            <a:r>
              <a:rPr i="1" lang="fr" sz="1200"/>
              <a:t>AIX360    </a:t>
            </a:r>
            <a:r>
              <a:rPr b="1" i="1" lang="fr" sz="1200">
                <a:solidFill>
                  <a:schemeClr val="dk1"/>
                </a:solidFill>
              </a:rPr>
              <a:t>vs</a:t>
            </a:r>
            <a:r>
              <a:rPr i="1" lang="fr" sz="1200">
                <a:solidFill>
                  <a:schemeClr val="dk1"/>
                </a:solidFill>
              </a:rPr>
              <a:t> 	</a:t>
            </a:r>
            <a:r>
              <a:rPr i="1" lang="fr" sz="1200">
                <a:solidFill>
                  <a:srgbClr val="C00000"/>
                </a:solidFill>
              </a:rPr>
              <a:t>InterpretML</a:t>
            </a:r>
            <a:endParaRPr i="1" sz="1200">
              <a:solidFill>
                <a:srgbClr val="C00000"/>
              </a:solidFill>
            </a:endParaRPr>
          </a:p>
        </p:txBody>
      </p:sp>
      <p:sp>
        <p:nvSpPr>
          <p:cNvPr id="213" name="Google Shape;213;p30"/>
          <p:cNvSpPr txBox="1"/>
          <p:nvPr>
            <p:ph idx="12" type="sldNum"/>
          </p:nvPr>
        </p:nvSpPr>
        <p:spPr>
          <a:xfrm>
            <a:off x="8380909" y="4790980"/>
            <a:ext cx="584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>
            <p:ph type="title"/>
          </p:nvPr>
        </p:nvSpPr>
        <p:spPr>
          <a:xfrm>
            <a:off x="1944694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700"/>
              <a:buFont typeface="Century Gothic"/>
              <a:buNone/>
            </a:pPr>
            <a:r>
              <a:rPr lang="fr" sz="3600"/>
              <a:t>InterpretML</a:t>
            </a:r>
            <a:endParaRPr sz="3600"/>
          </a:p>
        </p:txBody>
      </p:sp>
      <p:pic>
        <p:nvPicPr>
          <p:cNvPr id="302" name="Google Shape;30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2380" y="91440"/>
            <a:ext cx="1416391" cy="771933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9"/>
          <p:cNvSpPr txBox="1"/>
          <p:nvPr/>
        </p:nvSpPr>
        <p:spPr>
          <a:xfrm>
            <a:off x="0" y="552175"/>
            <a:ext cx="1089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CECE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Lime</a:t>
            </a:r>
            <a:endParaRPr sz="500">
              <a:solidFill>
                <a:srgbClr val="ECECEC"/>
              </a:solidFill>
            </a:endParaRPr>
          </a:p>
        </p:txBody>
      </p:sp>
      <p:pic>
        <p:nvPicPr>
          <p:cNvPr id="304" name="Google Shape;30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4700" y="1910700"/>
            <a:ext cx="6579900" cy="5306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5" name="Google Shape;305;p39"/>
          <p:cNvSpPr txBox="1"/>
          <p:nvPr>
            <p:ph idx="4294967295" type="body"/>
          </p:nvPr>
        </p:nvSpPr>
        <p:spPr>
          <a:xfrm>
            <a:off x="1944700" y="2680100"/>
            <a:ext cx="65799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85750" lvl="0" marL="254000" rtl="0" algn="l">
              <a:spcBef>
                <a:spcPts val="0"/>
              </a:spcBef>
              <a:spcAft>
                <a:spcPts val="0"/>
              </a:spcAft>
              <a:buSzPts val="1900"/>
              <a:buChar char="🠶"/>
            </a:pPr>
            <a:r>
              <a:rPr lang="fr" sz="1600"/>
              <a:t>Multiple data rows for explanation</a:t>
            </a:r>
            <a:endParaRPr sz="1600"/>
          </a:p>
          <a:p>
            <a:pPr indent="-285750" lvl="0" marL="254000" rtl="0" algn="l">
              <a:spcBef>
                <a:spcPts val="800"/>
              </a:spcBef>
              <a:spcAft>
                <a:spcPts val="0"/>
              </a:spcAft>
              <a:buSzPts val="1900"/>
              <a:buChar char="🠶"/>
            </a:pPr>
            <a:r>
              <a:rPr lang="fr" sz="1600"/>
              <a:t>No class names</a:t>
            </a:r>
            <a:endParaRPr sz="1600"/>
          </a:p>
        </p:txBody>
      </p:sp>
      <p:sp>
        <p:nvSpPr>
          <p:cNvPr id="306" name="Google Shape;306;p39"/>
          <p:cNvSpPr txBox="1"/>
          <p:nvPr>
            <p:ph idx="12" type="sldNum"/>
          </p:nvPr>
        </p:nvSpPr>
        <p:spPr>
          <a:xfrm>
            <a:off x="8444084" y="4869611"/>
            <a:ext cx="584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/>
          <p:nvPr>
            <p:ph type="title"/>
          </p:nvPr>
        </p:nvSpPr>
        <p:spPr>
          <a:xfrm>
            <a:off x="1944693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700"/>
              <a:buFont typeface="Century Gothic"/>
              <a:buNone/>
            </a:pPr>
            <a:r>
              <a:rPr lang="fr" sz="3600"/>
              <a:t>Display – AIX360</a:t>
            </a:r>
            <a:endParaRPr sz="3600"/>
          </a:p>
        </p:txBody>
      </p:sp>
      <p:sp>
        <p:nvSpPr>
          <p:cNvPr id="312" name="Google Shape;312;p40"/>
          <p:cNvSpPr txBox="1"/>
          <p:nvPr>
            <p:ph idx="1" type="body"/>
          </p:nvPr>
        </p:nvSpPr>
        <p:spPr>
          <a:xfrm>
            <a:off x="2181350" y="1428750"/>
            <a:ext cx="19566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Notebook graphic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  <a:p>
            <a:pPr indent="-139700" lvl="1" marL="558800" rtl="0" algn="l"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/>
          </a:p>
          <a:p>
            <a:pPr indent="-165100" lvl="0" marL="25400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  <a:p>
            <a:pPr indent="-165100" lvl="0" marL="25400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  <p:sp>
        <p:nvSpPr>
          <p:cNvPr id="313" name="Google Shape;313;p40"/>
          <p:cNvSpPr txBox="1"/>
          <p:nvPr>
            <p:ph idx="2" type="body"/>
          </p:nvPr>
        </p:nvSpPr>
        <p:spPr>
          <a:xfrm>
            <a:off x="5809651" y="1792600"/>
            <a:ext cx="28188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79400" lvl="0" marL="2540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fr" sz="1500"/>
              <a:t>Single data row</a:t>
            </a:r>
            <a:endParaRPr sz="1500"/>
          </a:p>
          <a:p>
            <a:pPr indent="-279400" lvl="0" marL="254000" rtl="0" algn="l">
              <a:spcBef>
                <a:spcPts val="800"/>
              </a:spcBef>
              <a:spcAft>
                <a:spcPts val="0"/>
              </a:spcAft>
              <a:buSzPts val="1800"/>
              <a:buChar char="🠶"/>
            </a:pPr>
            <a:r>
              <a:rPr lang="fr" sz="1500"/>
              <a:t>Class names</a:t>
            </a:r>
            <a:endParaRPr sz="1500"/>
          </a:p>
          <a:p>
            <a:pPr indent="-279400" lvl="0" marL="254000" rtl="0" algn="l">
              <a:spcBef>
                <a:spcPts val="800"/>
              </a:spcBef>
              <a:spcAft>
                <a:spcPts val="0"/>
              </a:spcAft>
              <a:buSzPts val="1800"/>
              <a:buChar char="🠶"/>
            </a:pPr>
            <a:r>
              <a:rPr lang="fr" sz="1500"/>
              <a:t>Prediction probabilities for both classes</a:t>
            </a:r>
            <a:endParaRPr sz="1500"/>
          </a:p>
          <a:p>
            <a:pPr indent="-279400" lvl="0" marL="254000" rtl="0" algn="l">
              <a:spcBef>
                <a:spcPts val="800"/>
              </a:spcBef>
              <a:spcAft>
                <a:spcPts val="0"/>
              </a:spcAft>
              <a:buSzPts val="1800"/>
              <a:buChar char="🠶"/>
            </a:pPr>
            <a:r>
              <a:rPr b="1" lang="fr" sz="1500"/>
              <a:t>Explanations to long for display</a:t>
            </a:r>
            <a:endParaRPr b="1" sz="1500"/>
          </a:p>
          <a:p>
            <a:pPr indent="-165100" lvl="0" marL="25400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  <p:pic>
        <p:nvPicPr>
          <p:cNvPr id="314" name="Google Shape;314;p40"/>
          <p:cNvPicPr preferRelativeResize="0"/>
          <p:nvPr/>
        </p:nvPicPr>
        <p:blipFill rotWithShape="1">
          <a:blip r:embed="rId3">
            <a:alphaModFix/>
          </a:blip>
          <a:srcRect b="18173" l="9048" r="56811" t="39185"/>
          <a:stretch/>
        </p:blipFill>
        <p:spPr>
          <a:xfrm>
            <a:off x="1142003" y="1791741"/>
            <a:ext cx="4035293" cy="28349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315" name="Google Shape;31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2380" y="91440"/>
            <a:ext cx="1416391" cy="771933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0"/>
          <p:cNvSpPr txBox="1"/>
          <p:nvPr/>
        </p:nvSpPr>
        <p:spPr>
          <a:xfrm>
            <a:off x="0" y="552175"/>
            <a:ext cx="1089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CECE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Lime</a:t>
            </a:r>
            <a:endParaRPr sz="500">
              <a:solidFill>
                <a:srgbClr val="ECECEC"/>
              </a:solidFill>
            </a:endParaRPr>
          </a:p>
        </p:txBody>
      </p:sp>
      <p:sp>
        <p:nvSpPr>
          <p:cNvPr id="317" name="Google Shape;317;p40"/>
          <p:cNvSpPr txBox="1"/>
          <p:nvPr>
            <p:ph idx="12" type="sldNum"/>
          </p:nvPr>
        </p:nvSpPr>
        <p:spPr>
          <a:xfrm>
            <a:off x="8444084" y="4869611"/>
            <a:ext cx="584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/>
          <p:nvPr>
            <p:ph type="title"/>
          </p:nvPr>
        </p:nvSpPr>
        <p:spPr>
          <a:xfrm>
            <a:off x="1944693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700"/>
              <a:buFont typeface="Century Gothic"/>
              <a:buNone/>
            </a:pPr>
            <a:r>
              <a:rPr lang="fr" sz="3600"/>
              <a:t>Display – AIX360</a:t>
            </a:r>
            <a:endParaRPr sz="3600"/>
          </a:p>
        </p:txBody>
      </p:sp>
      <p:sp>
        <p:nvSpPr>
          <p:cNvPr id="323" name="Google Shape;323;p41"/>
          <p:cNvSpPr txBox="1"/>
          <p:nvPr>
            <p:ph idx="1" type="body"/>
          </p:nvPr>
        </p:nvSpPr>
        <p:spPr>
          <a:xfrm>
            <a:off x="2277768" y="1496250"/>
            <a:ext cx="10890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Pyplot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  <a:p>
            <a:pPr indent="-139700" lvl="1" marL="558800" rtl="0" algn="l"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/>
          </a:p>
          <a:p>
            <a:pPr indent="-165100" lvl="0" marL="25400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  <a:p>
            <a:pPr indent="-165100" lvl="0" marL="25400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  <p:sp>
        <p:nvSpPr>
          <p:cNvPr id="324" name="Google Shape;324;p41"/>
          <p:cNvSpPr txBox="1"/>
          <p:nvPr>
            <p:ph idx="2" type="body"/>
          </p:nvPr>
        </p:nvSpPr>
        <p:spPr>
          <a:xfrm>
            <a:off x="6618239" y="1594650"/>
            <a:ext cx="5211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List</a:t>
            </a:r>
            <a:endParaRPr b="1" sz="1600"/>
          </a:p>
          <a:p>
            <a:pPr indent="-165100" lvl="0" marL="25400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  <a:p>
            <a:pPr indent="-165100" lvl="0" marL="25400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  <p:pic>
        <p:nvPicPr>
          <p:cNvPr descr="https://cdn.discordapp.com/attachments/712677024480624750/722169226294460496/unknown.png" id="325" name="Google Shape;32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0647" y="1972059"/>
            <a:ext cx="3603228" cy="289039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6" name="Google Shape;32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2820" y="1972059"/>
            <a:ext cx="3971925" cy="124301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7" name="Google Shape;327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12380" y="91440"/>
            <a:ext cx="1416391" cy="771933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1"/>
          <p:cNvSpPr txBox="1"/>
          <p:nvPr/>
        </p:nvSpPr>
        <p:spPr>
          <a:xfrm>
            <a:off x="0" y="552175"/>
            <a:ext cx="1089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CECE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Lime</a:t>
            </a:r>
            <a:endParaRPr sz="500">
              <a:solidFill>
                <a:srgbClr val="ECECEC"/>
              </a:solidFill>
            </a:endParaRPr>
          </a:p>
        </p:txBody>
      </p:sp>
      <p:sp>
        <p:nvSpPr>
          <p:cNvPr id="329" name="Google Shape;329;p41"/>
          <p:cNvSpPr txBox="1"/>
          <p:nvPr>
            <p:ph idx="12" type="sldNum"/>
          </p:nvPr>
        </p:nvSpPr>
        <p:spPr>
          <a:xfrm>
            <a:off x="8444084" y="4862461"/>
            <a:ext cx="584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 txBox="1"/>
          <p:nvPr>
            <p:ph type="title"/>
          </p:nvPr>
        </p:nvSpPr>
        <p:spPr>
          <a:xfrm>
            <a:off x="1944693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700"/>
              <a:buFont typeface="Century Gothic"/>
              <a:buNone/>
            </a:pPr>
            <a:r>
              <a:rPr lang="fr" sz="3600"/>
              <a:t>InterpretML</a:t>
            </a:r>
            <a:endParaRPr sz="3600"/>
          </a:p>
        </p:txBody>
      </p:sp>
      <p:sp>
        <p:nvSpPr>
          <p:cNvPr id="335" name="Google Shape;335;p42"/>
          <p:cNvSpPr txBox="1"/>
          <p:nvPr>
            <p:ph idx="2" type="body"/>
          </p:nvPr>
        </p:nvSpPr>
        <p:spPr>
          <a:xfrm>
            <a:off x="5393060" y="1594667"/>
            <a:ext cx="3235398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85750" lvl="0" marL="254000" rtl="0" algn="l">
              <a:spcBef>
                <a:spcPts val="0"/>
              </a:spcBef>
              <a:spcAft>
                <a:spcPts val="0"/>
              </a:spcAft>
              <a:buSzPts val="1900"/>
              <a:buChar char="🠶"/>
            </a:pPr>
            <a:r>
              <a:rPr lang="fr" sz="1600"/>
              <a:t>Multiple data rows</a:t>
            </a:r>
            <a:endParaRPr sz="1600"/>
          </a:p>
          <a:p>
            <a:pPr indent="-285750" lvl="0" marL="254000" rtl="0" algn="l">
              <a:spcBef>
                <a:spcPts val="800"/>
              </a:spcBef>
              <a:spcAft>
                <a:spcPts val="0"/>
              </a:spcAft>
              <a:buSzPts val="1900"/>
              <a:buChar char="🠶"/>
            </a:pPr>
            <a:r>
              <a:rPr lang="fr" sz="1600"/>
              <a:t>Shows prediction value</a:t>
            </a:r>
            <a:endParaRPr sz="1600"/>
          </a:p>
        </p:txBody>
      </p:sp>
      <p:pic>
        <p:nvPicPr>
          <p:cNvPr id="336" name="Google Shape;336;p42"/>
          <p:cNvPicPr preferRelativeResize="0"/>
          <p:nvPr/>
        </p:nvPicPr>
        <p:blipFill rotWithShape="1">
          <a:blip r:embed="rId3">
            <a:alphaModFix/>
          </a:blip>
          <a:srcRect b="7545" l="11403" r="58421" t="25243"/>
          <a:stretch/>
        </p:blipFill>
        <p:spPr>
          <a:xfrm>
            <a:off x="1759931" y="1428750"/>
            <a:ext cx="2812069" cy="352326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337" name="Google Shape;33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2380" y="91440"/>
            <a:ext cx="1416391" cy="771933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2"/>
          <p:cNvSpPr txBox="1"/>
          <p:nvPr/>
        </p:nvSpPr>
        <p:spPr>
          <a:xfrm>
            <a:off x="0" y="552175"/>
            <a:ext cx="1089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CECE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Lime</a:t>
            </a:r>
            <a:endParaRPr sz="500">
              <a:solidFill>
                <a:srgbClr val="ECECEC"/>
              </a:solidFill>
            </a:endParaRPr>
          </a:p>
        </p:txBody>
      </p:sp>
      <p:sp>
        <p:nvSpPr>
          <p:cNvPr id="339" name="Google Shape;339;p42"/>
          <p:cNvSpPr txBox="1"/>
          <p:nvPr>
            <p:ph idx="12" type="sldNum"/>
          </p:nvPr>
        </p:nvSpPr>
        <p:spPr>
          <a:xfrm>
            <a:off x="8444084" y="4869611"/>
            <a:ext cx="584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/>
          <p:nvPr>
            <p:ph type="title"/>
          </p:nvPr>
        </p:nvSpPr>
        <p:spPr>
          <a:xfrm>
            <a:off x="1944694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700"/>
              <a:buFont typeface="Century Gothic"/>
              <a:buNone/>
            </a:pPr>
            <a:r>
              <a:rPr lang="fr" sz="3600"/>
              <a:t>AIX360-Multiple instances</a:t>
            </a:r>
            <a:endParaRPr sz="3600"/>
          </a:p>
        </p:txBody>
      </p:sp>
      <p:pic>
        <p:nvPicPr>
          <p:cNvPr id="345" name="Google Shape;345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0975" y="1428750"/>
            <a:ext cx="3671202" cy="3032948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pic>
        <p:nvPicPr>
          <p:cNvPr id="346" name="Google Shape;34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2380" y="91440"/>
            <a:ext cx="1416391" cy="771933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3"/>
          <p:cNvSpPr txBox="1"/>
          <p:nvPr/>
        </p:nvSpPr>
        <p:spPr>
          <a:xfrm>
            <a:off x="0" y="552175"/>
            <a:ext cx="1089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CECE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Lime</a:t>
            </a:r>
            <a:endParaRPr sz="500">
              <a:solidFill>
                <a:srgbClr val="ECECEC"/>
              </a:solidFill>
            </a:endParaRPr>
          </a:p>
        </p:txBody>
      </p:sp>
      <p:sp>
        <p:nvSpPr>
          <p:cNvPr id="348" name="Google Shape;348;p43"/>
          <p:cNvSpPr txBox="1"/>
          <p:nvPr>
            <p:ph idx="12" type="sldNum"/>
          </p:nvPr>
        </p:nvSpPr>
        <p:spPr>
          <a:xfrm>
            <a:off x="8444084" y="4869611"/>
            <a:ext cx="584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4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Interpretation - AIX360</a:t>
            </a:r>
            <a:endParaRPr/>
          </a:p>
        </p:txBody>
      </p:sp>
      <p:sp>
        <p:nvSpPr>
          <p:cNvPr id="354" name="Google Shape;354;p44"/>
          <p:cNvSpPr txBox="1"/>
          <p:nvPr>
            <p:ph idx="1" type="body"/>
          </p:nvPr>
        </p:nvSpPr>
        <p:spPr>
          <a:xfrm>
            <a:off x="1944700" y="3003225"/>
            <a:ext cx="6683700" cy="152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🠶"/>
            </a:pPr>
            <a:r>
              <a:rPr lang="fr" sz="1600"/>
              <a:t>Discretization of features into quartiles:</a:t>
            </a:r>
            <a:endParaRPr sz="1600"/>
          </a:p>
          <a:p>
            <a:pPr indent="4572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fr" sz="1600"/>
              <a:t>84.37 &lt; worst perimeter &lt;= 97.5</a:t>
            </a:r>
            <a:r>
              <a:rPr b="1" lang="fr" sz="1600"/>
              <a:t>9 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fr" sz="1600"/>
              <a:t>Quartile</a:t>
            </a:r>
            <a:r>
              <a:rPr i="1" lang="fr" sz="1600"/>
              <a:t>:	~50%				      ~75%</a:t>
            </a:r>
            <a:br>
              <a:rPr i="1" lang="fr" sz="1600"/>
            </a:br>
            <a:r>
              <a:rPr i="1" lang="fr" sz="1600"/>
              <a:t>(benign)</a:t>
            </a:r>
            <a:endParaRPr i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🠶"/>
            </a:pPr>
            <a:r>
              <a:rPr lang="fr" sz="1600"/>
              <a:t>Describes behavior of local linear model</a:t>
            </a:r>
            <a:endParaRPr sz="1600"/>
          </a:p>
        </p:txBody>
      </p:sp>
      <p:pic>
        <p:nvPicPr>
          <p:cNvPr id="355" name="Google Shape;35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200" y="1161375"/>
            <a:ext cx="6896199" cy="1727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6" name="Google Shape;35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2380" y="91440"/>
            <a:ext cx="1416391" cy="771933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4"/>
          <p:cNvSpPr txBox="1"/>
          <p:nvPr>
            <p:ph idx="12" type="sldNum"/>
          </p:nvPr>
        </p:nvSpPr>
        <p:spPr>
          <a:xfrm>
            <a:off x="8444084" y="4869611"/>
            <a:ext cx="584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58" name="Google Shape;358;p44"/>
          <p:cNvSpPr txBox="1"/>
          <p:nvPr/>
        </p:nvSpPr>
        <p:spPr>
          <a:xfrm>
            <a:off x="0" y="552175"/>
            <a:ext cx="1089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CECE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Lime</a:t>
            </a:r>
            <a:endParaRPr sz="500">
              <a:solidFill>
                <a:srgbClr val="ECECEC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Interpretation - </a:t>
            </a:r>
            <a:r>
              <a:rPr lang="fr" sz="3000"/>
              <a:t>InterpretML</a:t>
            </a:r>
            <a:endParaRPr sz="3000"/>
          </a:p>
        </p:txBody>
      </p:sp>
      <p:sp>
        <p:nvSpPr>
          <p:cNvPr id="364" name="Google Shape;364;p45"/>
          <p:cNvSpPr txBox="1"/>
          <p:nvPr>
            <p:ph idx="1" type="body"/>
          </p:nvPr>
        </p:nvSpPr>
        <p:spPr>
          <a:xfrm>
            <a:off x="1617975" y="4140675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🠶"/>
            </a:pPr>
            <a:r>
              <a:rPr lang="fr" sz="1600"/>
              <a:t>Bigger value for worst perimeter         	more benign?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🠶"/>
            </a:pPr>
            <a:r>
              <a:rPr lang="fr" sz="1600"/>
              <a:t>No discretization        				wrong interpretation?</a:t>
            </a:r>
            <a:endParaRPr sz="1600"/>
          </a:p>
        </p:txBody>
      </p:sp>
      <p:pic>
        <p:nvPicPr>
          <p:cNvPr id="365" name="Google Shape;36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975" y="1091762"/>
            <a:ext cx="6683701" cy="30489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66" name="Google Shape;366;p45"/>
          <p:cNvSpPr txBox="1"/>
          <p:nvPr/>
        </p:nvSpPr>
        <p:spPr>
          <a:xfrm>
            <a:off x="0" y="552175"/>
            <a:ext cx="1089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CECE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Lime</a:t>
            </a:r>
            <a:endParaRPr sz="500">
              <a:solidFill>
                <a:srgbClr val="ECECEC"/>
              </a:solidFill>
            </a:endParaRPr>
          </a:p>
        </p:txBody>
      </p:sp>
      <p:pic>
        <p:nvPicPr>
          <p:cNvPr id="367" name="Google Shape;36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2380" y="91440"/>
            <a:ext cx="1416391" cy="771933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5"/>
          <p:cNvSpPr/>
          <p:nvPr/>
        </p:nvSpPr>
        <p:spPr>
          <a:xfrm>
            <a:off x="5364855" y="4331950"/>
            <a:ext cx="326700" cy="15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5"/>
          <p:cNvSpPr/>
          <p:nvPr/>
        </p:nvSpPr>
        <p:spPr>
          <a:xfrm>
            <a:off x="5364840" y="4595770"/>
            <a:ext cx="326700" cy="15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5"/>
          <p:cNvSpPr txBox="1"/>
          <p:nvPr>
            <p:ph idx="12" type="sldNum"/>
          </p:nvPr>
        </p:nvSpPr>
        <p:spPr>
          <a:xfrm>
            <a:off x="8444084" y="4827386"/>
            <a:ext cx="584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6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/>
              <a:t>Support Vector Machine</a:t>
            </a:r>
            <a:endParaRPr sz="3100"/>
          </a:p>
        </p:txBody>
      </p:sp>
      <p:sp>
        <p:nvSpPr>
          <p:cNvPr id="376" name="Google Shape;376;p46"/>
          <p:cNvSpPr txBox="1"/>
          <p:nvPr>
            <p:ph idx="1" type="body"/>
          </p:nvPr>
        </p:nvSpPr>
        <p:spPr>
          <a:xfrm>
            <a:off x="1944700" y="3003225"/>
            <a:ext cx="6683700" cy="152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🠶"/>
            </a:pPr>
            <a:r>
              <a:rPr lang="fr" sz="1600"/>
              <a:t>Feature weights don’t add up</a:t>
            </a:r>
            <a:br>
              <a:rPr lang="f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🠶"/>
            </a:pPr>
            <a:r>
              <a:rPr lang="fr" sz="1600"/>
              <a:t>Scaled</a:t>
            </a:r>
            <a:r>
              <a:rPr lang="fr" sz="1600"/>
              <a:t> data in model training</a:t>
            </a:r>
            <a:br>
              <a:rPr lang="fr" sz="1600"/>
            </a:br>
            <a:endParaRPr sz="16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fr" sz="1600"/>
              <a:t>        </a:t>
            </a:r>
            <a:r>
              <a:rPr lang="fr" sz="1600"/>
              <a:t>Not useful for explanation!</a:t>
            </a:r>
            <a:endParaRPr sz="1600"/>
          </a:p>
        </p:txBody>
      </p:sp>
      <p:pic>
        <p:nvPicPr>
          <p:cNvPr id="377" name="Google Shape;37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700" y="1264800"/>
            <a:ext cx="6231750" cy="15762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78" name="Google Shape;378;p46"/>
          <p:cNvSpPr/>
          <p:nvPr/>
        </p:nvSpPr>
        <p:spPr>
          <a:xfrm flipH="1" rot="10800000">
            <a:off x="2777550" y="1573300"/>
            <a:ext cx="816600" cy="207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6"/>
          <p:cNvSpPr/>
          <p:nvPr/>
        </p:nvSpPr>
        <p:spPr>
          <a:xfrm flipH="1" rot="10800000">
            <a:off x="4857850" y="1602200"/>
            <a:ext cx="464700" cy="663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6"/>
          <p:cNvSpPr txBox="1"/>
          <p:nvPr/>
        </p:nvSpPr>
        <p:spPr>
          <a:xfrm>
            <a:off x="0" y="552175"/>
            <a:ext cx="1089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CECE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Lime</a:t>
            </a:r>
            <a:endParaRPr sz="500">
              <a:solidFill>
                <a:srgbClr val="ECECEC"/>
              </a:solidFill>
            </a:endParaRPr>
          </a:p>
        </p:txBody>
      </p:sp>
      <p:pic>
        <p:nvPicPr>
          <p:cNvPr id="381" name="Google Shape;38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2380" y="91440"/>
            <a:ext cx="1416391" cy="771933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6"/>
          <p:cNvSpPr/>
          <p:nvPr/>
        </p:nvSpPr>
        <p:spPr>
          <a:xfrm>
            <a:off x="2450855" y="4281875"/>
            <a:ext cx="326700" cy="15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6"/>
          <p:cNvSpPr txBox="1"/>
          <p:nvPr>
            <p:ph idx="12" type="sldNum"/>
          </p:nvPr>
        </p:nvSpPr>
        <p:spPr>
          <a:xfrm>
            <a:off x="8444084" y="4869611"/>
            <a:ext cx="584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7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Neural Network</a:t>
            </a:r>
            <a:endParaRPr sz="3000"/>
          </a:p>
        </p:txBody>
      </p:sp>
      <p:sp>
        <p:nvSpPr>
          <p:cNvPr id="389" name="Google Shape;389;p47"/>
          <p:cNvSpPr txBox="1"/>
          <p:nvPr>
            <p:ph idx="1" type="body"/>
          </p:nvPr>
        </p:nvSpPr>
        <p:spPr>
          <a:xfrm>
            <a:off x="1944700" y="3003225"/>
            <a:ext cx="6683700" cy="152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🠶"/>
            </a:pPr>
            <a:r>
              <a:rPr lang="fr" sz="1600"/>
              <a:t>Negative feature values</a:t>
            </a:r>
            <a:br>
              <a:rPr lang="f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🠶"/>
            </a:pPr>
            <a:r>
              <a:rPr lang="fr" sz="1600"/>
              <a:t>Standardized data in model training</a:t>
            </a:r>
            <a:br>
              <a:rPr lang="fr" sz="1600"/>
            </a:br>
            <a:endParaRPr sz="16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fr" sz="1600"/>
              <a:t>        Not useful for explanation!</a:t>
            </a:r>
            <a:endParaRPr sz="1600"/>
          </a:p>
        </p:txBody>
      </p:sp>
      <p:pic>
        <p:nvPicPr>
          <p:cNvPr id="390" name="Google Shape;39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702" y="1326402"/>
            <a:ext cx="6175499" cy="15293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1" name="Google Shape;391;p47"/>
          <p:cNvSpPr/>
          <p:nvPr/>
        </p:nvSpPr>
        <p:spPr>
          <a:xfrm flipH="1" rot="10800000">
            <a:off x="6603550" y="2290025"/>
            <a:ext cx="1467600" cy="207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7"/>
          <p:cNvSpPr txBox="1"/>
          <p:nvPr/>
        </p:nvSpPr>
        <p:spPr>
          <a:xfrm>
            <a:off x="0" y="552175"/>
            <a:ext cx="1089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CECE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Lime</a:t>
            </a:r>
            <a:endParaRPr sz="500">
              <a:solidFill>
                <a:srgbClr val="ECECEC"/>
              </a:solidFill>
            </a:endParaRPr>
          </a:p>
        </p:txBody>
      </p:sp>
      <p:pic>
        <p:nvPicPr>
          <p:cNvPr id="393" name="Google Shape;39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2380" y="91440"/>
            <a:ext cx="1416391" cy="771933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7"/>
          <p:cNvSpPr/>
          <p:nvPr/>
        </p:nvSpPr>
        <p:spPr>
          <a:xfrm>
            <a:off x="2505705" y="4274045"/>
            <a:ext cx="326700" cy="15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7"/>
          <p:cNvSpPr txBox="1"/>
          <p:nvPr>
            <p:ph idx="12" type="sldNum"/>
          </p:nvPr>
        </p:nvSpPr>
        <p:spPr>
          <a:xfrm>
            <a:off x="8444084" y="4869611"/>
            <a:ext cx="584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8"/>
          <p:cNvSpPr txBox="1"/>
          <p:nvPr>
            <p:ph type="title"/>
          </p:nvPr>
        </p:nvSpPr>
        <p:spPr>
          <a:xfrm>
            <a:off x="1944694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700"/>
              <a:buFont typeface="Century Gothic"/>
              <a:buNone/>
            </a:pPr>
            <a:r>
              <a:rPr lang="fr" sz="3600"/>
              <a:t>Our c</a:t>
            </a:r>
            <a:r>
              <a:rPr lang="fr" sz="3600"/>
              <a:t>onclusion</a:t>
            </a:r>
            <a:endParaRPr sz="3600"/>
          </a:p>
        </p:txBody>
      </p:sp>
      <p:sp>
        <p:nvSpPr>
          <p:cNvPr id="401" name="Google Shape;401;p48"/>
          <p:cNvSpPr txBox="1"/>
          <p:nvPr>
            <p:ph idx="1" type="body"/>
          </p:nvPr>
        </p:nvSpPr>
        <p:spPr>
          <a:xfrm>
            <a:off x="1944700" y="1482275"/>
            <a:ext cx="6683700" cy="30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sz="1800"/>
              <a:t>For </a:t>
            </a:r>
            <a:r>
              <a:rPr b="1" i="1" lang="fr" sz="1800"/>
              <a:t>tabular data</a:t>
            </a:r>
            <a:r>
              <a:rPr lang="fr" sz="1800"/>
              <a:t>, </a:t>
            </a:r>
            <a:r>
              <a:rPr b="1" lang="fr" sz="1800" u="sng"/>
              <a:t>AIX360</a:t>
            </a:r>
            <a:r>
              <a:rPr lang="fr" sz="1800" u="sng"/>
              <a:t> </a:t>
            </a:r>
            <a:r>
              <a:rPr b="1" lang="fr" sz="1800" u="sng"/>
              <a:t>is the better tool</a:t>
            </a:r>
            <a:r>
              <a:rPr lang="fr" sz="1800"/>
              <a:t>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fr" sz="1800"/>
              <a:t>More intuitive explanation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fr" sz="1800"/>
              <a:t>Graphically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fr" sz="1800"/>
              <a:t>Discretization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fr" sz="1800"/>
              <a:t>More output options for explanations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fr" sz="1800"/>
              <a:t>Better documentation (original LIME)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  <p:pic>
        <p:nvPicPr>
          <p:cNvPr id="402" name="Google Shape;40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2380" y="91440"/>
            <a:ext cx="1416391" cy="771933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8"/>
          <p:cNvSpPr txBox="1"/>
          <p:nvPr>
            <p:ph idx="12" type="sldNum"/>
          </p:nvPr>
        </p:nvSpPr>
        <p:spPr>
          <a:xfrm>
            <a:off x="8444084" y="4869611"/>
            <a:ext cx="584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1944694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700"/>
              <a:buFont typeface="Century Gothic"/>
              <a:buNone/>
            </a:pPr>
            <a:r>
              <a:rPr lang="fr" sz="3600"/>
              <a:t>Overview</a:t>
            </a:r>
            <a:endParaRPr sz="3600"/>
          </a:p>
        </p:txBody>
      </p:sp>
      <p:grpSp>
        <p:nvGrpSpPr>
          <p:cNvPr id="219" name="Google Shape;219;p31"/>
          <p:cNvGrpSpPr/>
          <p:nvPr/>
        </p:nvGrpSpPr>
        <p:grpSpPr>
          <a:xfrm>
            <a:off x="2865032" y="1600723"/>
            <a:ext cx="4840304" cy="2832641"/>
            <a:chOff x="1230830" y="697"/>
            <a:chExt cx="6453739" cy="3776855"/>
          </a:xfrm>
        </p:grpSpPr>
        <p:sp>
          <p:nvSpPr>
            <p:cNvPr id="220" name="Google Shape;220;p31"/>
            <p:cNvSpPr/>
            <p:nvPr/>
          </p:nvSpPr>
          <p:spPr>
            <a:xfrm rot="10800000">
              <a:off x="1755828" y="697"/>
              <a:ext cx="5928741" cy="1049997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ECECEC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24705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1"/>
            <p:cNvSpPr txBox="1"/>
            <p:nvPr/>
          </p:nvSpPr>
          <p:spPr>
            <a:xfrm>
              <a:off x="2018327" y="697"/>
              <a:ext cx="5666242" cy="1049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575" lIns="347250" spcFirstLastPara="1" rIns="165350" wrap="square" tIns="8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fr" sz="2300" u="none" cap="none" strike="noStrike">
                  <a:latin typeface="Century Gothic"/>
                  <a:ea typeface="Century Gothic"/>
                  <a:cs typeface="Century Gothic"/>
                  <a:sym typeface="Century Gothic"/>
                </a:rPr>
                <a:t>The Data</a:t>
              </a:r>
              <a:endParaRPr i="0" sz="2300" u="none" cap="none" strike="noStrike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2" name="Google Shape;222;p31"/>
            <p:cNvSpPr/>
            <p:nvPr/>
          </p:nvSpPr>
          <p:spPr>
            <a:xfrm rot="10800000">
              <a:off x="1755828" y="1364126"/>
              <a:ext cx="5928741" cy="1049997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ECECEC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24705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1"/>
            <p:cNvSpPr txBox="1"/>
            <p:nvPr/>
          </p:nvSpPr>
          <p:spPr>
            <a:xfrm>
              <a:off x="2018327" y="1364126"/>
              <a:ext cx="5666242" cy="1049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575" lIns="347250" spcFirstLastPara="1" rIns="165350" wrap="square" tIns="8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" sz="2300" u="none" cap="none" strike="noStrike">
                  <a:latin typeface="Century Gothic"/>
                  <a:ea typeface="Century Gothic"/>
                  <a:cs typeface="Century Gothic"/>
                  <a:sym typeface="Century Gothic"/>
                </a:rPr>
                <a:t>The Model</a:t>
              </a:r>
              <a:endParaRPr b="0" i="0" sz="2300" u="none" cap="none" strike="noStrike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1230830" y="1364126"/>
              <a:ext cx="1049997" cy="1049997"/>
            </a:xfrm>
            <a:prstGeom prst="ellipse">
              <a:avLst/>
            </a:prstGeom>
            <a:solidFill>
              <a:srgbClr val="CAD0DB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24705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1"/>
            <p:cNvSpPr/>
            <p:nvPr/>
          </p:nvSpPr>
          <p:spPr>
            <a:xfrm rot="10800000">
              <a:off x="1755828" y="2727555"/>
              <a:ext cx="5928741" cy="1049997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ECECEC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24705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1"/>
            <p:cNvSpPr txBox="1"/>
            <p:nvPr/>
          </p:nvSpPr>
          <p:spPr>
            <a:xfrm>
              <a:off x="2018327" y="2727555"/>
              <a:ext cx="5666242" cy="1049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575" lIns="347250" spcFirstLastPara="1" rIns="165350" wrap="square" tIns="8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3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AIX360 vs InterpretML</a:t>
              </a:r>
              <a:endParaRPr b="0" i="0" sz="2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1230830" y="2727555"/>
              <a:ext cx="1049997" cy="1049997"/>
            </a:xfrm>
            <a:prstGeom prst="ellipse">
              <a:avLst/>
            </a:prstGeom>
            <a:solidFill>
              <a:srgbClr val="CAD0DB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24705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8" name="Google Shape;22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2380" y="91440"/>
            <a:ext cx="1416391" cy="77193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1"/>
          <p:cNvSpPr/>
          <p:nvPr/>
        </p:nvSpPr>
        <p:spPr>
          <a:xfrm>
            <a:off x="2865032" y="1600719"/>
            <a:ext cx="787500" cy="787500"/>
          </a:xfrm>
          <a:prstGeom prst="ellipse">
            <a:avLst/>
          </a:prstGeom>
          <a:solidFill>
            <a:srgbClr val="CAD0DB"/>
          </a:solidFill>
          <a:ln>
            <a:noFill/>
          </a:ln>
          <a:effectLst>
            <a:outerShdw blurRad="38100" rotWithShape="0" dir="5400000" dist="25400">
              <a:srgbClr val="000000">
                <a:alpha val="2471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1"/>
          <p:cNvSpPr txBox="1"/>
          <p:nvPr>
            <p:ph idx="12" type="sldNum"/>
          </p:nvPr>
        </p:nvSpPr>
        <p:spPr>
          <a:xfrm>
            <a:off x="8444084" y="4869611"/>
            <a:ext cx="584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9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Thank you for your attention </a:t>
            </a:r>
            <a:endParaRPr sz="3600"/>
          </a:p>
        </p:txBody>
      </p:sp>
      <p:pic>
        <p:nvPicPr>
          <p:cNvPr id="409" name="Google Shape;40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500" y="1366158"/>
            <a:ext cx="3552101" cy="341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9"/>
          <p:cNvSpPr txBox="1"/>
          <p:nvPr>
            <p:ph idx="12" type="sldNum"/>
          </p:nvPr>
        </p:nvSpPr>
        <p:spPr>
          <a:xfrm>
            <a:off x="8470359" y="4869611"/>
            <a:ext cx="584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0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700"/>
              <a:buFont typeface="Century Gothic"/>
              <a:buNone/>
            </a:pPr>
            <a:r>
              <a:rPr lang="fr" sz="3600"/>
              <a:t>Sources </a:t>
            </a:r>
            <a:endParaRPr sz="3600"/>
          </a:p>
        </p:txBody>
      </p:sp>
      <p:sp>
        <p:nvSpPr>
          <p:cNvPr id="416" name="Google Shape;416;p50"/>
          <p:cNvSpPr txBox="1"/>
          <p:nvPr>
            <p:ph idx="1" type="body"/>
          </p:nvPr>
        </p:nvSpPr>
        <p:spPr>
          <a:xfrm>
            <a:off x="1944700" y="1428675"/>
            <a:ext cx="6683700" cy="31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sz="1100"/>
              <a:t>[1] </a:t>
            </a:r>
            <a:r>
              <a:rPr lang="f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https://archive.ics.uci.edu/ml/datasets/Breast+Cancer+Wisconsin+(Diagnostic)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fr" sz="1100"/>
              <a:t>[2] </a:t>
            </a:r>
            <a:r>
              <a:rPr lang="fr" sz="1100" u="sng">
                <a:solidFill>
                  <a:schemeClr val="hlink"/>
                </a:solidFill>
                <a:hlinkClick r:id="rId4"/>
              </a:rPr>
              <a:t>https://towardsdatascience.com/knn-3-coding-our-breast-cancer-classifier-503b804988f8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fr" sz="1100"/>
              <a:t>[3] </a:t>
            </a:r>
            <a:r>
              <a:rPr lang="fr" sz="1100"/>
              <a:t>https://github.com/Elhamkesh/Breast-Cancer-Scikitlearn</a:t>
            </a:r>
            <a:endParaRPr sz="1100"/>
          </a:p>
        </p:txBody>
      </p:sp>
      <p:pic>
        <p:nvPicPr>
          <p:cNvPr id="417" name="Google Shape;417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12380" y="91440"/>
            <a:ext cx="1416391" cy="771933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0"/>
          <p:cNvSpPr txBox="1"/>
          <p:nvPr>
            <p:ph idx="12" type="sldNum"/>
          </p:nvPr>
        </p:nvSpPr>
        <p:spPr>
          <a:xfrm>
            <a:off x="8444084" y="4869611"/>
            <a:ext cx="584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type="title"/>
          </p:nvPr>
        </p:nvSpPr>
        <p:spPr>
          <a:xfrm>
            <a:off x="1944694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700"/>
              <a:buFont typeface="Century Gothic"/>
              <a:buNone/>
            </a:pPr>
            <a:r>
              <a:rPr lang="fr" sz="3600"/>
              <a:t>The Data</a:t>
            </a:r>
            <a:endParaRPr sz="3600"/>
          </a:p>
        </p:txBody>
      </p:sp>
      <p:sp>
        <p:nvSpPr>
          <p:cNvPr id="236" name="Google Shape;236;p32"/>
          <p:cNvSpPr txBox="1"/>
          <p:nvPr>
            <p:ph idx="1" type="body"/>
          </p:nvPr>
        </p:nvSpPr>
        <p:spPr>
          <a:xfrm>
            <a:off x="1944700" y="1428750"/>
            <a:ext cx="6683700" cy="31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254000" rtl="0" algn="l">
              <a:spcBef>
                <a:spcPts val="0"/>
              </a:spcBef>
              <a:spcAft>
                <a:spcPts val="0"/>
              </a:spcAft>
              <a:buSzPts val="1500"/>
              <a:buChar char="🠶"/>
            </a:pPr>
            <a:r>
              <a:rPr lang="fr" sz="1500"/>
              <a:t>Breast Cancer Wisconsin (Diagnostic) Database [1]</a:t>
            </a:r>
            <a:endParaRPr sz="1100"/>
          </a:p>
          <a:p>
            <a:pPr indent="0" lvl="0" marL="3429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fr" sz="1500"/>
              <a:t>✓	</a:t>
            </a:r>
            <a:r>
              <a:rPr b="1" i="1" lang="fr"/>
              <a:t>tabular data</a:t>
            </a:r>
            <a:r>
              <a:rPr lang="fr"/>
              <a:t> </a:t>
            </a:r>
            <a:endParaRPr sz="1500"/>
          </a:p>
          <a:p>
            <a:pPr indent="0" lvl="1" marL="342900" rtl="0" algn="l"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fr" sz="1500"/>
              <a:t>✓	</a:t>
            </a:r>
            <a:r>
              <a:rPr b="1" i="1" lang="fr" sz="1400"/>
              <a:t>569</a:t>
            </a:r>
            <a:r>
              <a:rPr lang="fr" sz="1400"/>
              <a:t> rows/instances </a:t>
            </a:r>
            <a:endParaRPr sz="1400"/>
          </a:p>
          <a:p>
            <a:pPr indent="0" lvl="1" marL="34290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fr" sz="1400"/>
              <a:t>✓ 	</a:t>
            </a:r>
            <a:r>
              <a:rPr b="1" i="1" lang="fr" sz="1400"/>
              <a:t>30</a:t>
            </a:r>
            <a:r>
              <a:rPr lang="fr" sz="1400"/>
              <a:t> numerical attributes </a:t>
            </a:r>
            <a:endParaRPr sz="1400"/>
          </a:p>
          <a:p>
            <a:pPr indent="0" lvl="1" marL="34290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fr" sz="1400"/>
              <a:t>✓ 	Digitized image of a fine needle aspirate (</a:t>
            </a:r>
            <a:r>
              <a:rPr b="1" i="1" lang="fr" sz="1400"/>
              <a:t>FNA</a:t>
            </a:r>
            <a:r>
              <a:rPr lang="fr" sz="1400"/>
              <a:t>) of a breast mass </a:t>
            </a:r>
            <a:endParaRPr sz="1400"/>
          </a:p>
          <a:p>
            <a:pPr indent="0" lvl="1" marL="34290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fr" sz="1400"/>
              <a:t>✓ 	Classification, </a:t>
            </a:r>
            <a:r>
              <a:rPr b="1" i="1" lang="fr" sz="1400"/>
              <a:t>2</a:t>
            </a:r>
            <a:r>
              <a:rPr lang="fr" sz="1400"/>
              <a:t>-class </a:t>
            </a:r>
            <a:endParaRPr sz="1400"/>
          </a:p>
          <a:p>
            <a:pPr indent="0" lvl="1" marL="34290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fr" sz="1400"/>
              <a:t>✓ 	Target classes: </a:t>
            </a:r>
            <a:endParaRPr sz="1400"/>
          </a:p>
          <a:p>
            <a:pPr indent="0" lvl="1" marL="34290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fr" sz="1400"/>
              <a:t>	▪ </a:t>
            </a:r>
            <a:r>
              <a:rPr b="1" lang="fr" sz="1400">
                <a:solidFill>
                  <a:srgbClr val="FF0000"/>
                </a:solidFill>
              </a:rPr>
              <a:t>Malignant</a:t>
            </a:r>
            <a:r>
              <a:rPr lang="fr" sz="1400"/>
              <a:t> (0) – </a:t>
            </a:r>
            <a:r>
              <a:rPr b="1" i="1" lang="fr" sz="1400"/>
              <a:t>212</a:t>
            </a:r>
            <a:r>
              <a:rPr lang="fr" sz="1400"/>
              <a:t> instances </a:t>
            </a:r>
            <a:endParaRPr sz="1400"/>
          </a:p>
          <a:p>
            <a:pPr indent="0" lvl="1" marL="34290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fr" sz="1400"/>
              <a:t>	▪ </a:t>
            </a:r>
            <a:r>
              <a:rPr b="1" lang="fr" sz="1400">
                <a:solidFill>
                  <a:srgbClr val="00B050"/>
                </a:solidFill>
              </a:rPr>
              <a:t>Benign</a:t>
            </a:r>
            <a:r>
              <a:rPr lang="fr" sz="1400"/>
              <a:t> (1) – </a:t>
            </a:r>
            <a:r>
              <a:rPr b="1" i="1" lang="fr" sz="1400"/>
              <a:t>357</a:t>
            </a:r>
            <a:r>
              <a:rPr lang="fr" sz="1400"/>
              <a:t> instances</a:t>
            </a:r>
            <a:endParaRPr sz="1400"/>
          </a:p>
        </p:txBody>
      </p:sp>
      <p:pic>
        <p:nvPicPr>
          <p:cNvPr id="237" name="Google Shape;23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2380" y="91440"/>
            <a:ext cx="1416391" cy="771933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/>
          <p:nvPr/>
        </p:nvSpPr>
        <p:spPr>
          <a:xfrm>
            <a:off x="45375" y="552175"/>
            <a:ext cx="1043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CECE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Data</a:t>
            </a:r>
            <a:endParaRPr sz="500">
              <a:solidFill>
                <a:srgbClr val="ECECEC"/>
              </a:solidFill>
            </a:endParaRPr>
          </a:p>
        </p:txBody>
      </p:sp>
      <p:sp>
        <p:nvSpPr>
          <p:cNvPr id="239" name="Google Shape;239;p32"/>
          <p:cNvSpPr txBox="1"/>
          <p:nvPr>
            <p:ph idx="12" type="sldNum"/>
          </p:nvPr>
        </p:nvSpPr>
        <p:spPr>
          <a:xfrm>
            <a:off x="8444084" y="4869611"/>
            <a:ext cx="584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title"/>
          </p:nvPr>
        </p:nvSpPr>
        <p:spPr>
          <a:xfrm>
            <a:off x="1944694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700"/>
              <a:buFont typeface="Century Gothic"/>
              <a:buNone/>
            </a:pPr>
            <a:r>
              <a:rPr lang="fr" sz="3300"/>
              <a:t>Example of an image scan</a:t>
            </a:r>
            <a:r>
              <a:rPr lang="fr" sz="1000"/>
              <a:t> [2]</a:t>
            </a:r>
            <a:endParaRPr sz="1000"/>
          </a:p>
        </p:txBody>
      </p:sp>
      <p:pic>
        <p:nvPicPr>
          <p:cNvPr id="245" name="Google Shape;245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2951" y="1428751"/>
            <a:ext cx="5637600" cy="22551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46" name="Google Shape;24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2380" y="91440"/>
            <a:ext cx="1416391" cy="771933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3"/>
          <p:cNvSpPr txBox="1"/>
          <p:nvPr/>
        </p:nvSpPr>
        <p:spPr>
          <a:xfrm>
            <a:off x="45375" y="552175"/>
            <a:ext cx="1043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CECE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Data</a:t>
            </a:r>
            <a:endParaRPr sz="500">
              <a:solidFill>
                <a:srgbClr val="ECECEC"/>
              </a:solidFill>
            </a:endParaRPr>
          </a:p>
        </p:txBody>
      </p:sp>
      <p:sp>
        <p:nvSpPr>
          <p:cNvPr id="248" name="Google Shape;248;p33"/>
          <p:cNvSpPr txBox="1"/>
          <p:nvPr>
            <p:ph idx="12" type="sldNum"/>
          </p:nvPr>
        </p:nvSpPr>
        <p:spPr>
          <a:xfrm>
            <a:off x="8444084" y="4869611"/>
            <a:ext cx="584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1944694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700"/>
              <a:buFont typeface="Century Gothic"/>
              <a:buNone/>
            </a:pPr>
            <a:r>
              <a:rPr lang="fr" sz="3600"/>
              <a:t>Features (30)</a:t>
            </a:r>
            <a:endParaRPr sz="3600"/>
          </a:p>
        </p:txBody>
      </p:sp>
      <p:sp>
        <p:nvSpPr>
          <p:cNvPr id="254" name="Google Shape;254;p34"/>
          <p:cNvSpPr txBox="1"/>
          <p:nvPr>
            <p:ph idx="1" type="body"/>
          </p:nvPr>
        </p:nvSpPr>
        <p:spPr>
          <a:xfrm>
            <a:off x="1900230" y="2190750"/>
            <a:ext cx="28830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66700" lvl="0" marL="2540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fr" sz="1800"/>
              <a:t>radius</a:t>
            </a:r>
            <a:endParaRPr sz="1800"/>
          </a:p>
          <a:p>
            <a:pPr indent="-266700" lvl="0" marL="254000" rtl="0" algn="l">
              <a:spcBef>
                <a:spcPts val="800"/>
              </a:spcBef>
              <a:spcAft>
                <a:spcPts val="0"/>
              </a:spcAft>
              <a:buSzPts val="1800"/>
              <a:buChar char="🠶"/>
            </a:pPr>
            <a:r>
              <a:rPr lang="fr" sz="1800"/>
              <a:t>texture </a:t>
            </a:r>
            <a:endParaRPr sz="1800"/>
          </a:p>
          <a:p>
            <a:pPr indent="-266700" lvl="0" marL="254000" rtl="0" algn="l">
              <a:spcBef>
                <a:spcPts val="800"/>
              </a:spcBef>
              <a:spcAft>
                <a:spcPts val="0"/>
              </a:spcAft>
              <a:buSzPts val="1800"/>
              <a:buChar char="🠶"/>
            </a:pPr>
            <a:r>
              <a:rPr lang="fr" sz="1800"/>
              <a:t>perimeter</a:t>
            </a:r>
            <a:endParaRPr sz="1800"/>
          </a:p>
          <a:p>
            <a:pPr indent="-266700" lvl="0" marL="254000" rtl="0" algn="l">
              <a:spcBef>
                <a:spcPts val="800"/>
              </a:spcBef>
              <a:spcAft>
                <a:spcPts val="0"/>
              </a:spcAft>
              <a:buSzPts val="1800"/>
              <a:buChar char="🠶"/>
            </a:pPr>
            <a:r>
              <a:rPr lang="fr" sz="1800"/>
              <a:t>area </a:t>
            </a:r>
            <a:endParaRPr sz="1800"/>
          </a:p>
          <a:p>
            <a:pPr indent="-266700" lvl="0" marL="254000" rtl="0" algn="l">
              <a:spcBef>
                <a:spcPts val="800"/>
              </a:spcBef>
              <a:spcAft>
                <a:spcPts val="0"/>
              </a:spcAft>
              <a:buSzPts val="1800"/>
              <a:buChar char="🠶"/>
            </a:pPr>
            <a:r>
              <a:rPr lang="fr" sz="1800"/>
              <a:t>smoothness</a:t>
            </a:r>
            <a:endParaRPr sz="1800"/>
          </a:p>
        </p:txBody>
      </p:sp>
      <p:pic>
        <p:nvPicPr>
          <p:cNvPr id="255" name="Google Shape;25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2380" y="91440"/>
            <a:ext cx="1416391" cy="77193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4"/>
          <p:cNvSpPr txBox="1"/>
          <p:nvPr/>
        </p:nvSpPr>
        <p:spPr>
          <a:xfrm>
            <a:off x="45375" y="552175"/>
            <a:ext cx="1043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CECE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Data</a:t>
            </a:r>
            <a:endParaRPr sz="500">
              <a:solidFill>
                <a:srgbClr val="ECECEC"/>
              </a:solidFill>
            </a:endParaRPr>
          </a:p>
        </p:txBody>
      </p:sp>
      <p:sp>
        <p:nvSpPr>
          <p:cNvPr id="257" name="Google Shape;257;p34"/>
          <p:cNvSpPr txBox="1"/>
          <p:nvPr>
            <p:ph idx="1" type="body"/>
          </p:nvPr>
        </p:nvSpPr>
        <p:spPr>
          <a:xfrm>
            <a:off x="5100655" y="2079575"/>
            <a:ext cx="28830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66700" lvl="0" marL="254000" rtl="0" algn="l">
              <a:spcBef>
                <a:spcPts val="800"/>
              </a:spcBef>
              <a:spcAft>
                <a:spcPts val="0"/>
              </a:spcAft>
              <a:buSzPts val="1800"/>
              <a:buChar char="🠶"/>
            </a:pPr>
            <a:r>
              <a:rPr lang="fr" sz="1800"/>
              <a:t>compactness</a:t>
            </a:r>
            <a:endParaRPr sz="1800"/>
          </a:p>
          <a:p>
            <a:pPr indent="-266700" lvl="0" marL="254000" rtl="0" algn="l">
              <a:spcBef>
                <a:spcPts val="800"/>
              </a:spcBef>
              <a:spcAft>
                <a:spcPts val="0"/>
              </a:spcAft>
              <a:buSzPts val="1800"/>
              <a:buChar char="🠶"/>
            </a:pPr>
            <a:r>
              <a:rPr lang="fr" sz="1800"/>
              <a:t>concavity</a:t>
            </a:r>
            <a:endParaRPr sz="1800"/>
          </a:p>
          <a:p>
            <a:pPr indent="-266700" lvl="0" marL="254000" rtl="0" algn="l">
              <a:spcBef>
                <a:spcPts val="800"/>
              </a:spcBef>
              <a:spcAft>
                <a:spcPts val="0"/>
              </a:spcAft>
              <a:buSzPts val="1800"/>
              <a:buChar char="🠶"/>
            </a:pPr>
            <a:r>
              <a:rPr lang="fr" sz="1800"/>
              <a:t>concave points</a:t>
            </a:r>
            <a:endParaRPr sz="1800"/>
          </a:p>
          <a:p>
            <a:pPr indent="-266700" lvl="0" marL="254000" rtl="0" algn="l">
              <a:spcBef>
                <a:spcPts val="800"/>
              </a:spcBef>
              <a:spcAft>
                <a:spcPts val="0"/>
              </a:spcAft>
              <a:buSzPts val="1800"/>
              <a:buChar char="🠶"/>
            </a:pPr>
            <a:r>
              <a:rPr lang="fr" sz="1800"/>
              <a:t>symmetry</a:t>
            </a:r>
            <a:endParaRPr sz="1800"/>
          </a:p>
          <a:p>
            <a:pPr indent="-266700" lvl="0" marL="254000" rtl="0" algn="l">
              <a:spcBef>
                <a:spcPts val="800"/>
              </a:spcBef>
              <a:spcAft>
                <a:spcPts val="0"/>
              </a:spcAft>
              <a:buSzPts val="1800"/>
              <a:buChar char="🠶"/>
            </a:pPr>
            <a:r>
              <a:rPr lang="fr" sz="1800"/>
              <a:t>fractal dimension</a:t>
            </a:r>
            <a:endParaRPr sz="1800"/>
          </a:p>
        </p:txBody>
      </p:sp>
      <p:sp>
        <p:nvSpPr>
          <p:cNvPr id="258" name="Google Shape;258;p34"/>
          <p:cNvSpPr txBox="1"/>
          <p:nvPr/>
        </p:nvSpPr>
        <p:spPr>
          <a:xfrm>
            <a:off x="1715850" y="1189325"/>
            <a:ext cx="57123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Century Gothic"/>
                <a:ea typeface="Century Gothic"/>
                <a:cs typeface="Century Gothic"/>
                <a:sym typeface="Century Gothic"/>
              </a:rPr>
              <a:t>For all cells on an image:</a:t>
            </a:r>
            <a:endParaRPr sz="1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Century Gothic"/>
                <a:ea typeface="Century Gothic"/>
                <a:cs typeface="Century Gothic"/>
                <a:sym typeface="Century Gothic"/>
              </a:rPr>
              <a:t>mean</a:t>
            </a:r>
            <a:r>
              <a:rPr lang="fr" sz="1700"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1" lang="fr" sz="1700">
                <a:latin typeface="Century Gothic"/>
                <a:ea typeface="Century Gothic"/>
                <a:cs typeface="Century Gothic"/>
                <a:sym typeface="Century Gothic"/>
              </a:rPr>
              <a:t>standard error</a:t>
            </a:r>
            <a:r>
              <a:rPr lang="fr" sz="1700">
                <a:latin typeface="Century Gothic"/>
                <a:ea typeface="Century Gothic"/>
                <a:cs typeface="Century Gothic"/>
                <a:sym typeface="Century Gothic"/>
              </a:rPr>
              <a:t> and </a:t>
            </a:r>
            <a:r>
              <a:rPr b="1" lang="fr" sz="1700">
                <a:latin typeface="Century Gothic"/>
                <a:ea typeface="Century Gothic"/>
                <a:cs typeface="Century Gothic"/>
                <a:sym typeface="Century Gothic"/>
              </a:rPr>
              <a:t>worst </a:t>
            </a:r>
            <a:r>
              <a:rPr lang="fr" sz="1700">
                <a:latin typeface="Century Gothic"/>
                <a:ea typeface="Century Gothic"/>
                <a:cs typeface="Century Gothic"/>
                <a:sym typeface="Century Gothic"/>
              </a:rPr>
              <a:t>(mean of three largest) of:</a:t>
            </a:r>
            <a:endParaRPr sz="17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p34"/>
          <p:cNvSpPr txBox="1"/>
          <p:nvPr>
            <p:ph idx="12" type="sldNum"/>
          </p:nvPr>
        </p:nvSpPr>
        <p:spPr>
          <a:xfrm>
            <a:off x="8444084" y="4869611"/>
            <a:ext cx="584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type="title"/>
          </p:nvPr>
        </p:nvSpPr>
        <p:spPr>
          <a:xfrm>
            <a:off x="1944694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700"/>
              <a:buFont typeface="Century Gothic"/>
              <a:buNone/>
            </a:pPr>
            <a:r>
              <a:rPr lang="fr" sz="3600"/>
              <a:t>The Model</a:t>
            </a:r>
            <a:endParaRPr sz="3600"/>
          </a:p>
        </p:txBody>
      </p:sp>
      <p:sp>
        <p:nvSpPr>
          <p:cNvPr id="265" name="Google Shape;265;p35"/>
          <p:cNvSpPr txBox="1"/>
          <p:nvPr>
            <p:ph idx="1" type="body"/>
          </p:nvPr>
        </p:nvSpPr>
        <p:spPr>
          <a:xfrm>
            <a:off x="1944700" y="1428750"/>
            <a:ext cx="6519000" cy="31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254000" rtl="0" algn="l">
              <a:spcBef>
                <a:spcPts val="0"/>
              </a:spcBef>
              <a:spcAft>
                <a:spcPts val="0"/>
              </a:spcAft>
              <a:buSzPts val="1500"/>
              <a:buChar char="🠶"/>
            </a:pPr>
            <a:r>
              <a:rPr lang="fr" sz="1500"/>
              <a:t>Source code from github [3]</a:t>
            </a:r>
            <a:endParaRPr sz="1100"/>
          </a:p>
          <a:p>
            <a:pPr indent="-247650" lvl="0" marL="254000" rtl="0" algn="l">
              <a:spcBef>
                <a:spcPts val="800"/>
              </a:spcBef>
              <a:spcAft>
                <a:spcPts val="0"/>
              </a:spcAft>
              <a:buSzPts val="1500"/>
              <a:buChar char="🠶"/>
            </a:pPr>
            <a:r>
              <a:rPr lang="fr" sz="1500"/>
              <a:t>Implemented with</a:t>
            </a:r>
            <a:r>
              <a:rPr lang="fr" sz="1500"/>
              <a:t> scikit-learn</a:t>
            </a:r>
            <a:endParaRPr sz="1100"/>
          </a:p>
          <a:p>
            <a:pPr indent="-247650" lvl="0" marL="254000" rtl="0" algn="l">
              <a:spcBef>
                <a:spcPts val="800"/>
              </a:spcBef>
              <a:spcAft>
                <a:spcPts val="0"/>
              </a:spcAft>
              <a:buSzPts val="1500"/>
              <a:buChar char="🠶"/>
            </a:pPr>
            <a:r>
              <a:rPr lang="fr" sz="1500"/>
              <a:t>Classification models (with test accuracy)</a:t>
            </a:r>
            <a:r>
              <a:rPr lang="fr" sz="1500"/>
              <a:t> </a:t>
            </a:r>
            <a:endParaRPr sz="1500"/>
          </a:p>
          <a:p>
            <a:pPr indent="-222250" lvl="1" marL="558800" rtl="0" algn="l">
              <a:spcBef>
                <a:spcPts val="800"/>
              </a:spcBef>
              <a:spcAft>
                <a:spcPts val="0"/>
              </a:spcAft>
              <a:buSzPts val="1500"/>
              <a:buChar char="🠶"/>
            </a:pPr>
            <a:r>
              <a:rPr b="1" lang="fr" sz="1500"/>
              <a:t>Random Forest	(97.2%)</a:t>
            </a:r>
            <a:endParaRPr sz="1500"/>
          </a:p>
          <a:p>
            <a:pPr indent="-222250" lvl="1" marL="558800" rtl="0" algn="l">
              <a:spcBef>
                <a:spcPts val="800"/>
              </a:spcBef>
              <a:spcAft>
                <a:spcPts val="0"/>
              </a:spcAft>
              <a:buSzPts val="1500"/>
              <a:buChar char="🠶"/>
            </a:pPr>
            <a:r>
              <a:rPr b="1" lang="fr" sz="1500"/>
              <a:t>Neural Network	(97.2%)</a:t>
            </a:r>
            <a:endParaRPr b="1" sz="1500"/>
          </a:p>
          <a:p>
            <a:pPr indent="-222250" lvl="1" marL="558800" rtl="0" algn="l">
              <a:spcBef>
                <a:spcPts val="800"/>
              </a:spcBef>
              <a:spcAft>
                <a:spcPts val="0"/>
              </a:spcAft>
              <a:buSzPts val="1500"/>
              <a:buChar char="🠶"/>
            </a:pPr>
            <a:r>
              <a:rPr b="1" lang="fr" sz="1500"/>
              <a:t>Support Vector Machine	(95.8%)</a:t>
            </a:r>
            <a:endParaRPr b="1" sz="1100"/>
          </a:p>
        </p:txBody>
      </p:sp>
      <p:pic>
        <p:nvPicPr>
          <p:cNvPr id="266" name="Google Shape;26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2380" y="91440"/>
            <a:ext cx="1416391" cy="771933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5"/>
          <p:cNvSpPr txBox="1"/>
          <p:nvPr/>
        </p:nvSpPr>
        <p:spPr>
          <a:xfrm>
            <a:off x="0" y="552175"/>
            <a:ext cx="1089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ECECE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Model</a:t>
            </a:r>
            <a:endParaRPr sz="400">
              <a:solidFill>
                <a:srgbClr val="ECECEC"/>
              </a:solidFill>
            </a:endParaRPr>
          </a:p>
        </p:txBody>
      </p:sp>
      <p:sp>
        <p:nvSpPr>
          <p:cNvPr id="268" name="Google Shape;268;p35"/>
          <p:cNvSpPr txBox="1"/>
          <p:nvPr>
            <p:ph idx="12" type="sldNum"/>
          </p:nvPr>
        </p:nvSpPr>
        <p:spPr>
          <a:xfrm>
            <a:off x="8444084" y="4869611"/>
            <a:ext cx="584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1944694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/>
              <a:buNone/>
            </a:pPr>
            <a:r>
              <a:rPr lang="fr" sz="2400"/>
              <a:t>LIME: </a:t>
            </a:r>
            <a:br>
              <a:rPr lang="fr" sz="2400"/>
            </a:br>
            <a:r>
              <a:rPr lang="fr" sz="2400"/>
              <a:t>Local Interpretable Model-Agnostic Explanations</a:t>
            </a:r>
            <a:br>
              <a:rPr b="1" lang="fr" sz="2400"/>
            </a:br>
            <a:endParaRPr sz="2400"/>
          </a:p>
        </p:txBody>
      </p:sp>
      <p:pic>
        <p:nvPicPr>
          <p:cNvPr id="274" name="Google Shape;274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353" y="1698797"/>
            <a:ext cx="3746447" cy="2833688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75" name="Google Shape;27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2380" y="91440"/>
            <a:ext cx="1416391" cy="771933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6"/>
          <p:cNvSpPr txBox="1"/>
          <p:nvPr/>
        </p:nvSpPr>
        <p:spPr>
          <a:xfrm>
            <a:off x="0" y="552175"/>
            <a:ext cx="1089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CECE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Lime</a:t>
            </a:r>
            <a:endParaRPr sz="500">
              <a:solidFill>
                <a:srgbClr val="ECECEC"/>
              </a:solidFill>
            </a:endParaRPr>
          </a:p>
        </p:txBody>
      </p:sp>
      <p:sp>
        <p:nvSpPr>
          <p:cNvPr id="277" name="Google Shape;277;p36"/>
          <p:cNvSpPr txBox="1"/>
          <p:nvPr>
            <p:ph idx="12" type="sldNum"/>
          </p:nvPr>
        </p:nvSpPr>
        <p:spPr>
          <a:xfrm>
            <a:off x="8444084" y="4869611"/>
            <a:ext cx="584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/>
          <p:nvPr>
            <p:ph type="title"/>
          </p:nvPr>
        </p:nvSpPr>
        <p:spPr>
          <a:xfrm>
            <a:off x="1944694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700"/>
              <a:buFont typeface="Century Gothic"/>
              <a:buNone/>
            </a:pPr>
            <a:r>
              <a:rPr lang="fr" sz="3600"/>
              <a:t>AIX360 </a:t>
            </a:r>
            <a:r>
              <a:rPr lang="fr" sz="1100"/>
              <a:t>   </a:t>
            </a:r>
            <a:r>
              <a:rPr b="1" i="1" lang="fr" sz="3000">
                <a:solidFill>
                  <a:schemeClr val="dk1"/>
                </a:solidFill>
              </a:rPr>
              <a:t>vs</a:t>
            </a:r>
            <a:r>
              <a:rPr lang="fr" sz="1100">
                <a:solidFill>
                  <a:schemeClr val="dk1"/>
                </a:solidFill>
              </a:rPr>
              <a:t> 	</a:t>
            </a:r>
            <a:r>
              <a:rPr lang="fr" sz="3600">
                <a:solidFill>
                  <a:srgbClr val="C00000"/>
                </a:solidFill>
              </a:rPr>
              <a:t>InterpretML</a:t>
            </a:r>
            <a:endParaRPr sz="3600">
              <a:solidFill>
                <a:srgbClr val="C00000"/>
              </a:solidFill>
            </a:endParaRPr>
          </a:p>
        </p:txBody>
      </p:sp>
      <p:pic>
        <p:nvPicPr>
          <p:cNvPr id="283" name="Google Shape;283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9752" y="1428750"/>
            <a:ext cx="3870722" cy="2580481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pic>
        <p:nvPicPr>
          <p:cNvPr id="284" name="Google Shape;28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2380" y="91440"/>
            <a:ext cx="1416391" cy="771933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7"/>
          <p:cNvSpPr txBox="1"/>
          <p:nvPr/>
        </p:nvSpPr>
        <p:spPr>
          <a:xfrm>
            <a:off x="0" y="552175"/>
            <a:ext cx="1089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CECE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Lime</a:t>
            </a:r>
            <a:endParaRPr sz="500">
              <a:solidFill>
                <a:srgbClr val="ECECEC"/>
              </a:solidFill>
            </a:endParaRPr>
          </a:p>
        </p:txBody>
      </p:sp>
      <p:sp>
        <p:nvSpPr>
          <p:cNvPr id="286" name="Google Shape;286;p37"/>
          <p:cNvSpPr txBox="1"/>
          <p:nvPr>
            <p:ph idx="12" type="sldNum"/>
          </p:nvPr>
        </p:nvSpPr>
        <p:spPr>
          <a:xfrm>
            <a:off x="8444084" y="4869611"/>
            <a:ext cx="584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/>
          <p:nvPr>
            <p:ph type="title"/>
          </p:nvPr>
        </p:nvSpPr>
        <p:spPr>
          <a:xfrm>
            <a:off x="1944694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700"/>
              <a:buFont typeface="Century Gothic"/>
              <a:buNone/>
            </a:pPr>
            <a:r>
              <a:rPr lang="fr" sz="3600"/>
              <a:t>Implementation - AIX360</a:t>
            </a:r>
            <a:endParaRPr sz="3600"/>
          </a:p>
        </p:txBody>
      </p:sp>
      <p:pic>
        <p:nvPicPr>
          <p:cNvPr id="292" name="Google Shape;29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2380" y="91440"/>
            <a:ext cx="1416391" cy="771933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8"/>
          <p:cNvSpPr txBox="1"/>
          <p:nvPr/>
        </p:nvSpPr>
        <p:spPr>
          <a:xfrm>
            <a:off x="0" y="552175"/>
            <a:ext cx="1089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CECE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Lime</a:t>
            </a:r>
            <a:endParaRPr sz="500">
              <a:solidFill>
                <a:srgbClr val="ECECEC"/>
              </a:solidFill>
            </a:endParaRPr>
          </a:p>
        </p:txBody>
      </p:sp>
      <p:pic>
        <p:nvPicPr>
          <p:cNvPr id="294" name="Google Shape;29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4699" y="1855750"/>
            <a:ext cx="6658849" cy="71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5" name="Google Shape;295;p38"/>
          <p:cNvSpPr txBox="1"/>
          <p:nvPr>
            <p:ph idx="4294967295" type="body"/>
          </p:nvPr>
        </p:nvSpPr>
        <p:spPr>
          <a:xfrm>
            <a:off x="1944700" y="2667700"/>
            <a:ext cx="6683700" cy="16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85750" lvl="0" marL="254000" rtl="0" algn="l">
              <a:spcBef>
                <a:spcPts val="0"/>
              </a:spcBef>
              <a:spcAft>
                <a:spcPts val="0"/>
              </a:spcAft>
              <a:buSzPts val="1900"/>
              <a:buChar char="🠶"/>
            </a:pPr>
            <a:r>
              <a:rPr lang="fr" sz="1600"/>
              <a:t>Only one data row for explanation</a:t>
            </a:r>
            <a:endParaRPr sz="1600"/>
          </a:p>
          <a:p>
            <a:pPr indent="-285750" lvl="0" marL="254000" rtl="0" algn="l">
              <a:spcBef>
                <a:spcPts val="800"/>
              </a:spcBef>
              <a:spcAft>
                <a:spcPts val="0"/>
              </a:spcAft>
              <a:buSzPts val="1900"/>
              <a:buChar char="🠶"/>
            </a:pPr>
            <a:r>
              <a:rPr lang="fr" sz="1600"/>
              <a:t>Discretize continuous features</a:t>
            </a:r>
            <a:endParaRPr sz="1600"/>
          </a:p>
          <a:p>
            <a:pPr indent="-285750" lvl="0" marL="254000" rtl="0" algn="l">
              <a:spcBef>
                <a:spcPts val="800"/>
              </a:spcBef>
              <a:spcAft>
                <a:spcPts val="0"/>
              </a:spcAft>
              <a:buSzPts val="1900"/>
              <a:buChar char="🠶"/>
            </a:pPr>
            <a:r>
              <a:rPr lang="fr" sz="1600"/>
              <a:t>LIME can also be invoked directly</a:t>
            </a:r>
            <a:endParaRPr sz="1600"/>
          </a:p>
          <a:p>
            <a:pPr indent="-247650" lvl="1" marL="558800" rtl="0" algn="l">
              <a:spcBef>
                <a:spcPts val="800"/>
              </a:spcBef>
              <a:spcAft>
                <a:spcPts val="0"/>
              </a:spcAft>
              <a:buSzPts val="1700"/>
              <a:buChar char="🠶"/>
            </a:pPr>
            <a:r>
              <a:rPr lang="fr" sz="1600"/>
              <a:t>No difference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  <p:sp>
        <p:nvSpPr>
          <p:cNvPr id="296" name="Google Shape;296;p38"/>
          <p:cNvSpPr txBox="1"/>
          <p:nvPr>
            <p:ph idx="12" type="sldNum"/>
          </p:nvPr>
        </p:nvSpPr>
        <p:spPr>
          <a:xfrm>
            <a:off x="8444084" y="4869611"/>
            <a:ext cx="584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in">
  <a:themeElements>
    <a:clrScheme name="Brin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