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61" r:id="rId7"/>
    <p:sldId id="266" r:id="rId8"/>
    <p:sldId id="257" r:id="rId9"/>
    <p:sldId id="258" r:id="rId10"/>
    <p:sldId id="262" r:id="rId11"/>
    <p:sldId id="263" r:id="rId12"/>
    <p:sldId id="267" r:id="rId13"/>
    <p:sldId id="259" r:id="rId14"/>
    <p:sldId id="268" r:id="rId15"/>
    <p:sldId id="264" r:id="rId16"/>
  </p:sldIdLst>
  <p:sldSz cx="12192000" cy="6858000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3" userDrawn="1">
          <p15:clr>
            <a:srgbClr val="A4A3A4"/>
          </p15:clr>
        </p15:guide>
        <p15:guide id="2" orient="horz" pos="1189" userDrawn="1">
          <p15:clr>
            <a:srgbClr val="A4A3A4"/>
          </p15:clr>
        </p15:guide>
        <p15:guide id="3" orient="horz" pos="511" userDrawn="1">
          <p15:clr>
            <a:srgbClr val="A4A3A4"/>
          </p15:clr>
        </p15:guide>
        <p15:guide id="4" orient="horz" pos="3630" userDrawn="1">
          <p15:clr>
            <a:srgbClr val="A4A3A4"/>
          </p15:clr>
        </p15:guide>
        <p15:guide id="5" orient="horz" pos="2638" userDrawn="1">
          <p15:clr>
            <a:srgbClr val="A4A3A4"/>
          </p15:clr>
        </p15:guide>
        <p15:guide id="6" orient="horz" pos="171" userDrawn="1">
          <p15:clr>
            <a:srgbClr val="A4A3A4"/>
          </p15:clr>
        </p15:guide>
        <p15:guide id="7" orient="horz" pos="4157" userDrawn="1">
          <p15:clr>
            <a:srgbClr val="A4A3A4"/>
          </p15:clr>
        </p15:guide>
        <p15:guide id="8" orient="horz" pos="1108" userDrawn="1">
          <p15:clr>
            <a:srgbClr val="A4A3A4"/>
          </p15:clr>
        </p15:guide>
        <p15:guide id="9" pos="1251" userDrawn="1">
          <p15:clr>
            <a:srgbClr val="A4A3A4"/>
          </p15:clr>
        </p15:guide>
        <p15:guide id="10" pos="1136" userDrawn="1">
          <p15:clr>
            <a:srgbClr val="A4A3A4"/>
          </p15:clr>
        </p15:guide>
        <p15:guide id="11" pos="7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9C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1984" autoAdjust="0"/>
  </p:normalViewPr>
  <p:slideViewPr>
    <p:cSldViewPr snapToGrid="0" showGuides="1">
      <p:cViewPr varScale="1">
        <p:scale>
          <a:sx n="99" d="100"/>
          <a:sy n="99" d="100"/>
        </p:scale>
        <p:origin x="648" y="84"/>
      </p:cViewPr>
      <p:guideLst>
        <p:guide orient="horz" pos="3403"/>
        <p:guide orient="horz" pos="1189"/>
        <p:guide orient="horz" pos="511"/>
        <p:guide orient="horz" pos="3630"/>
        <p:guide orient="horz" pos="2638"/>
        <p:guide orient="horz" pos="171"/>
        <p:guide orient="horz" pos="4157"/>
        <p:guide orient="horz" pos="1108"/>
        <p:guide pos="1251"/>
        <p:guide pos="1136"/>
        <p:guide pos="74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62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2CAD0-2941-4BD6-A0E1-4B0F54BBF9D6}" type="datetimeFigureOut">
              <a:rPr lang="de-CH" smtClean="0"/>
              <a:t>14.04.2014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56A81-507D-46F4-B100-77F781EA94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0245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0F07E-7018-47F6-B8BA-E7EF71739C9B}" type="datetimeFigureOut">
              <a:rPr lang="de-CH" smtClean="0"/>
              <a:pPr/>
              <a:t>14.04.2014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49FB2-D7CF-4A84-8E66-13E5F0CBE3F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05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Verständnisfragen</a:t>
            </a:r>
            <a:r>
              <a:rPr lang="de-CH" baseline="0" smtClean="0"/>
              <a:t> </a:t>
            </a:r>
            <a:r>
              <a:rPr lang="de-CH" baseline="0" dirty="0" smtClean="0"/>
              <a:t>bitte während der </a:t>
            </a:r>
            <a:r>
              <a:rPr lang="de-CH" baseline="0" dirty="0" err="1" smtClean="0"/>
              <a:t>Präsi</a:t>
            </a:r>
            <a:r>
              <a:rPr lang="de-CH" baseline="0" dirty="0" smtClean="0"/>
              <a:t> stellen. Andere Fragen bitte am Ende.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49FB2-D7CF-4A84-8E66-13E5F0CBE3F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579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 ist Freitag</a:t>
            </a:r>
            <a:r>
              <a:rPr lang="de-CH" baseline="0" dirty="0" smtClean="0"/>
              <a:t>morgen im Jahr 2016. Wir sehen den Bison </a:t>
            </a:r>
            <a:r>
              <a:rPr lang="de-CH" baseline="0" dirty="0" err="1" smtClean="0"/>
              <a:t>HomeScreen</a:t>
            </a:r>
            <a:r>
              <a:rPr lang="de-CH" baseline="0" dirty="0" smtClean="0"/>
              <a:t> von Lena. Dies ist das einzige gemeinsame GUI von NC. Lena möchte nun Disponieren und klickt auf das entsprechende Icon.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49FB2-D7CF-4A84-8E66-13E5F0CBE3F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86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Lena</a:t>
            </a:r>
            <a:r>
              <a:rPr lang="de-CH" baseline="0" dirty="0" smtClean="0"/>
              <a:t> sieht nun die beste Dispo-App. Dieses GUI wurde genau für die Anforderungen von Lena entwickelt. Sieht hat deshalb das Gefühl diese App wurde genau für sie gebaut. </a:t>
            </a:r>
          </a:p>
          <a:p>
            <a:r>
              <a:rPr lang="de-CH" baseline="0" dirty="0" smtClean="0"/>
              <a:t>Nachdem sie fertig disponiert hat geht sie zurück auf den Home-Screen, da sie nun ein Produkt pflegen muss. Sie klickt auf das entsprechende Icon und die App startet. Bei den Produkten hat sie andere Anforderungen an das GUI.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49FB2-D7CF-4A84-8E66-13E5F0CBE3F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606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Kunde ist König</a:t>
            </a:r>
          </a:p>
          <a:p>
            <a:r>
              <a:rPr lang="de-CH" dirty="0" smtClean="0"/>
              <a:t>Zukunftsträchtige Strategie</a:t>
            </a:r>
          </a:p>
          <a:p>
            <a:r>
              <a:rPr lang="de-CH" dirty="0" smtClean="0"/>
              <a:t>Modern</a:t>
            </a:r>
          </a:p>
          <a:p>
            <a:r>
              <a:rPr lang="de-CH" dirty="0" smtClean="0"/>
              <a:t>Hohe Benutzerfreundlichkeit möglich</a:t>
            </a:r>
          </a:p>
          <a:p>
            <a:r>
              <a:rPr lang="de-CH" dirty="0" smtClean="0"/>
              <a:t>Hochmotivierte Mitarbeiter</a:t>
            </a:r>
          </a:p>
          <a:p>
            <a:r>
              <a:rPr lang="de-CH" dirty="0" smtClean="0"/>
              <a:t>Entwicklungsmöglichkeit für die Mitarbeiter</a:t>
            </a:r>
          </a:p>
          <a:p>
            <a:r>
              <a:rPr lang="de-CH" dirty="0" smtClean="0"/>
              <a:t>Schnelle Einführung von Mitarbeitern</a:t>
            </a:r>
          </a:p>
          <a:p>
            <a:r>
              <a:rPr lang="de-CH" dirty="0" smtClean="0"/>
              <a:t>Mehr Verantwortung bei den CC-Teams</a:t>
            </a:r>
          </a:p>
          <a:p>
            <a:r>
              <a:rPr lang="de-CH" dirty="0" smtClean="0"/>
              <a:t>Schlagkräftige Teams</a:t>
            </a:r>
          </a:p>
          <a:p>
            <a:r>
              <a:rPr lang="de-CH" dirty="0" smtClean="0"/>
              <a:t>Vertrauen in Bison stärken</a:t>
            </a:r>
          </a:p>
          <a:p>
            <a:r>
              <a:rPr lang="de-CH" dirty="0" smtClean="0"/>
              <a:t>Keine teure Framework-Entwicklung</a:t>
            </a:r>
          </a:p>
          <a:p>
            <a:r>
              <a:rPr lang="de-CH" dirty="0" smtClean="0"/>
              <a:t>«keine» Restriktionen bei der Entwicklung</a:t>
            </a:r>
          </a:p>
          <a:p>
            <a:r>
              <a:rPr lang="de-CH" dirty="0" smtClean="0"/>
              <a:t>Weniger Abhängigkeiten</a:t>
            </a:r>
          </a:p>
          <a:p>
            <a:r>
              <a:rPr lang="de-CH" dirty="0" smtClean="0"/>
              <a:t>Kein «auf Vorrat» bauen</a:t>
            </a:r>
          </a:p>
          <a:p>
            <a:r>
              <a:rPr lang="de-CH" dirty="0" smtClean="0"/>
              <a:t>Vorhandenes nutzen (Tools, Frameworks, …)</a:t>
            </a:r>
          </a:p>
          <a:p>
            <a:r>
              <a:rPr lang="de-CH" dirty="0" smtClean="0"/>
              <a:t>Effizient GUI-Entwicklung</a:t>
            </a:r>
          </a:p>
          <a:p>
            <a:r>
              <a:rPr lang="de-CH" dirty="0" smtClean="0"/>
              <a:t>Unterstützt App-Strategie</a:t>
            </a:r>
          </a:p>
          <a:p>
            <a:r>
              <a:rPr lang="de-CH" dirty="0" smtClean="0"/>
              <a:t>Offen für technische Innovationen</a:t>
            </a:r>
          </a:p>
          <a:p>
            <a:r>
              <a:rPr lang="de-CH" dirty="0" smtClean="0"/>
              <a:t>Es nicht einfach «nochmals versuchen»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49FB2-D7CF-4A84-8E66-13E5F0CBE3F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03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49FB2-D7CF-4A84-8E66-13E5F0CBE3F6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97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menpräsentation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9790"/>
          <a:stretch/>
        </p:blipFill>
        <p:spPr>
          <a:xfrm flipH="1">
            <a:off x="1312" y="0"/>
            <a:ext cx="11835081" cy="5403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6" y="6494380"/>
            <a:ext cx="1875323" cy="15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598299" y="5402263"/>
            <a:ext cx="10238100" cy="360362"/>
          </a:xfrm>
          <a:custGeom>
            <a:avLst/>
            <a:gdLst>
              <a:gd name="connsiteX0" fmla="*/ 0 w 7524750"/>
              <a:gd name="connsiteY0" fmla="*/ 0 h 1214438"/>
              <a:gd name="connsiteX1" fmla="*/ 7524750 w 7524750"/>
              <a:gd name="connsiteY1" fmla="*/ 0 h 1214438"/>
              <a:gd name="connsiteX2" fmla="*/ 7524750 w 7524750"/>
              <a:gd name="connsiteY2" fmla="*/ 1214438 h 1214438"/>
              <a:gd name="connsiteX3" fmla="*/ 0 w 7524750"/>
              <a:gd name="connsiteY3" fmla="*/ 1214438 h 1214438"/>
              <a:gd name="connsiteX4" fmla="*/ 0 w 7524750"/>
              <a:gd name="connsiteY4" fmla="*/ 0 h 1214438"/>
              <a:gd name="connsiteX0" fmla="*/ 153825 w 7678575"/>
              <a:gd name="connsiteY0" fmla="*/ 0 h 1214438"/>
              <a:gd name="connsiteX1" fmla="*/ 7678575 w 7678575"/>
              <a:gd name="connsiteY1" fmla="*/ 0 h 1214438"/>
              <a:gd name="connsiteX2" fmla="*/ 7678575 w 7678575"/>
              <a:gd name="connsiteY2" fmla="*/ 1214438 h 1214438"/>
              <a:gd name="connsiteX3" fmla="*/ 0 w 7678575"/>
              <a:gd name="connsiteY3" fmla="*/ 1214438 h 1214438"/>
              <a:gd name="connsiteX4" fmla="*/ 153825 w 7678575"/>
              <a:gd name="connsiteY4" fmla="*/ 0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8575" h="1214438">
                <a:moveTo>
                  <a:pt x="153825" y="0"/>
                </a:moveTo>
                <a:lnTo>
                  <a:pt x="7678575" y="0"/>
                </a:lnTo>
                <a:lnTo>
                  <a:pt x="7678575" y="1214438"/>
                </a:lnTo>
                <a:lnTo>
                  <a:pt x="0" y="1214438"/>
                </a:lnTo>
                <a:lnTo>
                  <a:pt x="153825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72439" y="3629324"/>
            <a:ext cx="4763959" cy="638411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Zeile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Zeile</a:t>
            </a:r>
            <a:r>
              <a:rPr lang="en-US" dirty="0" smtClean="0"/>
              <a:t> 2 (2 </a:t>
            </a:r>
            <a:r>
              <a:rPr lang="en-US" dirty="0" err="1" smtClean="0"/>
              <a:t>Zeilen</a:t>
            </a:r>
            <a:r>
              <a:rPr lang="en-US" dirty="0" smtClean="0"/>
              <a:t> max.)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72439" y="4246246"/>
            <a:ext cx="4772685" cy="28860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100"/>
              </a:lnSpc>
              <a:buNone/>
              <a:defRPr sz="1500" i="1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Datum, Name</a:t>
            </a:r>
            <a:endParaRPr lang="de-CH" dirty="0"/>
          </a:p>
        </p:txBody>
      </p:sp>
      <p:sp>
        <p:nvSpPr>
          <p:cNvPr id="13" name="Rectangle 10"/>
          <p:cNvSpPr/>
          <p:nvPr/>
        </p:nvSpPr>
        <p:spPr>
          <a:xfrm>
            <a:off x="0" y="5402266"/>
            <a:ext cx="1803400" cy="359911"/>
          </a:xfrm>
          <a:custGeom>
            <a:avLst/>
            <a:gdLst>
              <a:gd name="connsiteX0" fmla="*/ 0 w 1900800"/>
              <a:gd name="connsiteY0" fmla="*/ 0 h 3916362"/>
              <a:gd name="connsiteX1" fmla="*/ 1900800 w 1900800"/>
              <a:gd name="connsiteY1" fmla="*/ 0 h 3916362"/>
              <a:gd name="connsiteX2" fmla="*/ 1900800 w 1900800"/>
              <a:gd name="connsiteY2" fmla="*/ 3916362 h 3916362"/>
              <a:gd name="connsiteX3" fmla="*/ 0 w 1900800"/>
              <a:gd name="connsiteY3" fmla="*/ 3916362 h 3916362"/>
              <a:gd name="connsiteX4" fmla="*/ 0 w 1900800"/>
              <a:gd name="connsiteY4" fmla="*/ 0 h 3916362"/>
              <a:gd name="connsiteX0" fmla="*/ 0 w 1900800"/>
              <a:gd name="connsiteY0" fmla="*/ 0 h 3921124"/>
              <a:gd name="connsiteX1" fmla="*/ 1900800 w 1900800"/>
              <a:gd name="connsiteY1" fmla="*/ 0 h 3921124"/>
              <a:gd name="connsiteX2" fmla="*/ 1345969 w 1900800"/>
              <a:gd name="connsiteY2" fmla="*/ 3921124 h 3921124"/>
              <a:gd name="connsiteX3" fmla="*/ 0 w 1900800"/>
              <a:gd name="connsiteY3" fmla="*/ 3916362 h 3921124"/>
              <a:gd name="connsiteX4" fmla="*/ 0 w 1900800"/>
              <a:gd name="connsiteY4" fmla="*/ 0 h 3921124"/>
              <a:gd name="connsiteX0" fmla="*/ 0 w 1900800"/>
              <a:gd name="connsiteY0" fmla="*/ 0 h 3917314"/>
              <a:gd name="connsiteX1" fmla="*/ 1900800 w 1900800"/>
              <a:gd name="connsiteY1" fmla="*/ 0 h 3917314"/>
              <a:gd name="connsiteX2" fmla="*/ 1353589 w 1900800"/>
              <a:gd name="connsiteY2" fmla="*/ 3917314 h 3917314"/>
              <a:gd name="connsiteX3" fmla="*/ 0 w 1900800"/>
              <a:gd name="connsiteY3" fmla="*/ 3916362 h 3917314"/>
              <a:gd name="connsiteX4" fmla="*/ 0 w 1900800"/>
              <a:gd name="connsiteY4" fmla="*/ 0 h 3917314"/>
              <a:gd name="connsiteX0" fmla="*/ 0 w 1900800"/>
              <a:gd name="connsiteY0" fmla="*/ 0 h 3917314"/>
              <a:gd name="connsiteX1" fmla="*/ 1900800 w 1900800"/>
              <a:gd name="connsiteY1" fmla="*/ 0 h 3917314"/>
              <a:gd name="connsiteX2" fmla="*/ 1629814 w 1900800"/>
              <a:gd name="connsiteY2" fmla="*/ 3917314 h 3917314"/>
              <a:gd name="connsiteX3" fmla="*/ 0 w 1900800"/>
              <a:gd name="connsiteY3" fmla="*/ 3916362 h 3917314"/>
              <a:gd name="connsiteX4" fmla="*/ 0 w 1900800"/>
              <a:gd name="connsiteY4" fmla="*/ 0 h 3917314"/>
              <a:gd name="connsiteX0" fmla="*/ 0 w 1900800"/>
              <a:gd name="connsiteY0" fmla="*/ 0 h 3917314"/>
              <a:gd name="connsiteX1" fmla="*/ 1900800 w 1900800"/>
              <a:gd name="connsiteY1" fmla="*/ 0 h 3917314"/>
              <a:gd name="connsiteX2" fmla="*/ 1689863 w 1900800"/>
              <a:gd name="connsiteY2" fmla="*/ 3917314 h 3917314"/>
              <a:gd name="connsiteX3" fmla="*/ 0 w 1900800"/>
              <a:gd name="connsiteY3" fmla="*/ 3916362 h 3917314"/>
              <a:gd name="connsiteX4" fmla="*/ 0 w 1900800"/>
              <a:gd name="connsiteY4" fmla="*/ 0 h 3917314"/>
              <a:gd name="connsiteX0" fmla="*/ 0 w 1900800"/>
              <a:gd name="connsiteY0" fmla="*/ 0 h 3943934"/>
              <a:gd name="connsiteX1" fmla="*/ 1900800 w 1900800"/>
              <a:gd name="connsiteY1" fmla="*/ 0 h 3943934"/>
              <a:gd name="connsiteX2" fmla="*/ 1843802 w 1900800"/>
              <a:gd name="connsiteY2" fmla="*/ 3943934 h 3943934"/>
              <a:gd name="connsiteX3" fmla="*/ 0 w 1900800"/>
              <a:gd name="connsiteY3" fmla="*/ 3916362 h 3943934"/>
              <a:gd name="connsiteX4" fmla="*/ 0 w 1900800"/>
              <a:gd name="connsiteY4" fmla="*/ 0 h 39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0800" h="3943934">
                <a:moveTo>
                  <a:pt x="0" y="0"/>
                </a:moveTo>
                <a:lnTo>
                  <a:pt x="1900800" y="0"/>
                </a:lnTo>
                <a:lnTo>
                  <a:pt x="1843802" y="3943934"/>
                </a:lnTo>
                <a:lnTo>
                  <a:pt x="0" y="3916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11" name="Rectangle 13"/>
          <p:cNvSpPr/>
          <p:nvPr userDrawn="1"/>
        </p:nvSpPr>
        <p:spPr>
          <a:xfrm>
            <a:off x="1598299" y="5402263"/>
            <a:ext cx="10238100" cy="360362"/>
          </a:xfrm>
          <a:custGeom>
            <a:avLst/>
            <a:gdLst>
              <a:gd name="connsiteX0" fmla="*/ 0 w 7524750"/>
              <a:gd name="connsiteY0" fmla="*/ 0 h 1214438"/>
              <a:gd name="connsiteX1" fmla="*/ 7524750 w 7524750"/>
              <a:gd name="connsiteY1" fmla="*/ 0 h 1214438"/>
              <a:gd name="connsiteX2" fmla="*/ 7524750 w 7524750"/>
              <a:gd name="connsiteY2" fmla="*/ 1214438 h 1214438"/>
              <a:gd name="connsiteX3" fmla="*/ 0 w 7524750"/>
              <a:gd name="connsiteY3" fmla="*/ 1214438 h 1214438"/>
              <a:gd name="connsiteX4" fmla="*/ 0 w 7524750"/>
              <a:gd name="connsiteY4" fmla="*/ 0 h 1214438"/>
              <a:gd name="connsiteX0" fmla="*/ 153825 w 7678575"/>
              <a:gd name="connsiteY0" fmla="*/ 0 h 1214438"/>
              <a:gd name="connsiteX1" fmla="*/ 7678575 w 7678575"/>
              <a:gd name="connsiteY1" fmla="*/ 0 h 1214438"/>
              <a:gd name="connsiteX2" fmla="*/ 7678575 w 7678575"/>
              <a:gd name="connsiteY2" fmla="*/ 1214438 h 1214438"/>
              <a:gd name="connsiteX3" fmla="*/ 0 w 7678575"/>
              <a:gd name="connsiteY3" fmla="*/ 1214438 h 1214438"/>
              <a:gd name="connsiteX4" fmla="*/ 153825 w 7678575"/>
              <a:gd name="connsiteY4" fmla="*/ 0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8575" h="1214438">
                <a:moveTo>
                  <a:pt x="153825" y="0"/>
                </a:moveTo>
                <a:lnTo>
                  <a:pt x="7678575" y="0"/>
                </a:lnTo>
                <a:lnTo>
                  <a:pt x="7678575" y="1214438"/>
                </a:lnTo>
                <a:lnTo>
                  <a:pt x="0" y="1214438"/>
                </a:lnTo>
                <a:lnTo>
                  <a:pt x="153825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12" name="Rectangle 10"/>
          <p:cNvSpPr/>
          <p:nvPr userDrawn="1"/>
        </p:nvSpPr>
        <p:spPr>
          <a:xfrm>
            <a:off x="0" y="5402266"/>
            <a:ext cx="1803400" cy="359911"/>
          </a:xfrm>
          <a:custGeom>
            <a:avLst/>
            <a:gdLst>
              <a:gd name="connsiteX0" fmla="*/ 0 w 1900800"/>
              <a:gd name="connsiteY0" fmla="*/ 0 h 3916362"/>
              <a:gd name="connsiteX1" fmla="*/ 1900800 w 1900800"/>
              <a:gd name="connsiteY1" fmla="*/ 0 h 3916362"/>
              <a:gd name="connsiteX2" fmla="*/ 1900800 w 1900800"/>
              <a:gd name="connsiteY2" fmla="*/ 3916362 h 3916362"/>
              <a:gd name="connsiteX3" fmla="*/ 0 w 1900800"/>
              <a:gd name="connsiteY3" fmla="*/ 3916362 h 3916362"/>
              <a:gd name="connsiteX4" fmla="*/ 0 w 1900800"/>
              <a:gd name="connsiteY4" fmla="*/ 0 h 3916362"/>
              <a:gd name="connsiteX0" fmla="*/ 0 w 1900800"/>
              <a:gd name="connsiteY0" fmla="*/ 0 h 3921124"/>
              <a:gd name="connsiteX1" fmla="*/ 1900800 w 1900800"/>
              <a:gd name="connsiteY1" fmla="*/ 0 h 3921124"/>
              <a:gd name="connsiteX2" fmla="*/ 1345969 w 1900800"/>
              <a:gd name="connsiteY2" fmla="*/ 3921124 h 3921124"/>
              <a:gd name="connsiteX3" fmla="*/ 0 w 1900800"/>
              <a:gd name="connsiteY3" fmla="*/ 3916362 h 3921124"/>
              <a:gd name="connsiteX4" fmla="*/ 0 w 1900800"/>
              <a:gd name="connsiteY4" fmla="*/ 0 h 3921124"/>
              <a:gd name="connsiteX0" fmla="*/ 0 w 1900800"/>
              <a:gd name="connsiteY0" fmla="*/ 0 h 3917314"/>
              <a:gd name="connsiteX1" fmla="*/ 1900800 w 1900800"/>
              <a:gd name="connsiteY1" fmla="*/ 0 h 3917314"/>
              <a:gd name="connsiteX2" fmla="*/ 1353589 w 1900800"/>
              <a:gd name="connsiteY2" fmla="*/ 3917314 h 3917314"/>
              <a:gd name="connsiteX3" fmla="*/ 0 w 1900800"/>
              <a:gd name="connsiteY3" fmla="*/ 3916362 h 3917314"/>
              <a:gd name="connsiteX4" fmla="*/ 0 w 1900800"/>
              <a:gd name="connsiteY4" fmla="*/ 0 h 3917314"/>
              <a:gd name="connsiteX0" fmla="*/ 0 w 1900800"/>
              <a:gd name="connsiteY0" fmla="*/ 0 h 3917314"/>
              <a:gd name="connsiteX1" fmla="*/ 1900800 w 1900800"/>
              <a:gd name="connsiteY1" fmla="*/ 0 h 3917314"/>
              <a:gd name="connsiteX2" fmla="*/ 1629814 w 1900800"/>
              <a:gd name="connsiteY2" fmla="*/ 3917314 h 3917314"/>
              <a:gd name="connsiteX3" fmla="*/ 0 w 1900800"/>
              <a:gd name="connsiteY3" fmla="*/ 3916362 h 3917314"/>
              <a:gd name="connsiteX4" fmla="*/ 0 w 1900800"/>
              <a:gd name="connsiteY4" fmla="*/ 0 h 3917314"/>
              <a:gd name="connsiteX0" fmla="*/ 0 w 1900800"/>
              <a:gd name="connsiteY0" fmla="*/ 0 h 3917314"/>
              <a:gd name="connsiteX1" fmla="*/ 1900800 w 1900800"/>
              <a:gd name="connsiteY1" fmla="*/ 0 h 3917314"/>
              <a:gd name="connsiteX2" fmla="*/ 1689863 w 1900800"/>
              <a:gd name="connsiteY2" fmla="*/ 3917314 h 3917314"/>
              <a:gd name="connsiteX3" fmla="*/ 0 w 1900800"/>
              <a:gd name="connsiteY3" fmla="*/ 3916362 h 3917314"/>
              <a:gd name="connsiteX4" fmla="*/ 0 w 1900800"/>
              <a:gd name="connsiteY4" fmla="*/ 0 h 3917314"/>
              <a:gd name="connsiteX0" fmla="*/ 0 w 1900800"/>
              <a:gd name="connsiteY0" fmla="*/ 0 h 3943934"/>
              <a:gd name="connsiteX1" fmla="*/ 1900800 w 1900800"/>
              <a:gd name="connsiteY1" fmla="*/ 0 h 3943934"/>
              <a:gd name="connsiteX2" fmla="*/ 1843802 w 1900800"/>
              <a:gd name="connsiteY2" fmla="*/ 3943934 h 3943934"/>
              <a:gd name="connsiteX3" fmla="*/ 0 w 1900800"/>
              <a:gd name="connsiteY3" fmla="*/ 3916362 h 3943934"/>
              <a:gd name="connsiteX4" fmla="*/ 0 w 1900800"/>
              <a:gd name="connsiteY4" fmla="*/ 0 h 39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0800" h="3943934">
                <a:moveTo>
                  <a:pt x="0" y="0"/>
                </a:moveTo>
                <a:lnTo>
                  <a:pt x="1900800" y="0"/>
                </a:lnTo>
                <a:lnTo>
                  <a:pt x="1843802" y="3943934"/>
                </a:lnTo>
                <a:lnTo>
                  <a:pt x="0" y="3916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40" y="6084252"/>
            <a:ext cx="1084863" cy="5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ndard_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02" y="553721"/>
            <a:ext cx="9599999" cy="86391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A557-0FEE-4618-BD23-A158E83712AF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3412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_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C9C5-6EEC-4108-AE4B-31315FF95421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733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‹Nr.›</a:t>
            </a:fld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992313" y="1925904"/>
            <a:ext cx="9590087" cy="37716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0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271463"/>
            <a:ext cx="11836400" cy="5130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7" name="Rectangle 6"/>
          <p:cNvSpPr/>
          <p:nvPr/>
        </p:nvSpPr>
        <p:spPr>
          <a:xfrm>
            <a:off x="0" y="271463"/>
            <a:ext cx="11836400" cy="51308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02" y="553721"/>
            <a:ext cx="9599999" cy="86391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0" y="5402263"/>
            <a:ext cx="1803400" cy="360362"/>
          </a:xfrm>
          <a:custGeom>
            <a:avLst/>
            <a:gdLst>
              <a:gd name="connsiteX0" fmla="*/ 0 w 1352550"/>
              <a:gd name="connsiteY0" fmla="*/ 0 h 360362"/>
              <a:gd name="connsiteX1" fmla="*/ 1352550 w 1352550"/>
              <a:gd name="connsiteY1" fmla="*/ 0 h 360362"/>
              <a:gd name="connsiteX2" fmla="*/ 1352550 w 1352550"/>
              <a:gd name="connsiteY2" fmla="*/ 360362 h 360362"/>
              <a:gd name="connsiteX3" fmla="*/ 0 w 1352550"/>
              <a:gd name="connsiteY3" fmla="*/ 360362 h 360362"/>
              <a:gd name="connsiteX4" fmla="*/ 0 w 1352550"/>
              <a:gd name="connsiteY4" fmla="*/ 0 h 360362"/>
              <a:gd name="connsiteX0" fmla="*/ 0 w 1352550"/>
              <a:gd name="connsiteY0" fmla="*/ 0 h 360362"/>
              <a:gd name="connsiteX1" fmla="*/ 1352550 w 1352550"/>
              <a:gd name="connsiteY1" fmla="*/ 0 h 360362"/>
              <a:gd name="connsiteX2" fmla="*/ 1293019 w 1352550"/>
              <a:gd name="connsiteY2" fmla="*/ 360362 h 360362"/>
              <a:gd name="connsiteX3" fmla="*/ 0 w 1352550"/>
              <a:gd name="connsiteY3" fmla="*/ 360362 h 360362"/>
              <a:gd name="connsiteX4" fmla="*/ 0 w 1352550"/>
              <a:gd name="connsiteY4" fmla="*/ 0 h 3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360362">
                <a:moveTo>
                  <a:pt x="0" y="0"/>
                </a:moveTo>
                <a:lnTo>
                  <a:pt x="1352550" y="0"/>
                </a:lnTo>
                <a:lnTo>
                  <a:pt x="1293019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9" name="Rectangle 8"/>
          <p:cNvSpPr/>
          <p:nvPr/>
        </p:nvSpPr>
        <p:spPr>
          <a:xfrm>
            <a:off x="1727200" y="5402263"/>
            <a:ext cx="10109200" cy="360362"/>
          </a:xfrm>
          <a:custGeom>
            <a:avLst/>
            <a:gdLst>
              <a:gd name="connsiteX0" fmla="*/ 0 w 7524750"/>
              <a:gd name="connsiteY0" fmla="*/ 0 h 360362"/>
              <a:gd name="connsiteX1" fmla="*/ 7524750 w 7524750"/>
              <a:gd name="connsiteY1" fmla="*/ 0 h 360362"/>
              <a:gd name="connsiteX2" fmla="*/ 7524750 w 7524750"/>
              <a:gd name="connsiteY2" fmla="*/ 360362 h 360362"/>
              <a:gd name="connsiteX3" fmla="*/ 0 w 7524750"/>
              <a:gd name="connsiteY3" fmla="*/ 360362 h 360362"/>
              <a:gd name="connsiteX4" fmla="*/ 0 w 7524750"/>
              <a:gd name="connsiteY4" fmla="*/ 0 h 360362"/>
              <a:gd name="connsiteX0" fmla="*/ 57150 w 7581900"/>
              <a:gd name="connsiteY0" fmla="*/ 0 h 360362"/>
              <a:gd name="connsiteX1" fmla="*/ 7581900 w 7581900"/>
              <a:gd name="connsiteY1" fmla="*/ 0 h 360362"/>
              <a:gd name="connsiteX2" fmla="*/ 7581900 w 7581900"/>
              <a:gd name="connsiteY2" fmla="*/ 360362 h 360362"/>
              <a:gd name="connsiteX3" fmla="*/ 0 w 7581900"/>
              <a:gd name="connsiteY3" fmla="*/ 360362 h 360362"/>
              <a:gd name="connsiteX4" fmla="*/ 57150 w 7581900"/>
              <a:gd name="connsiteY4" fmla="*/ 0 h 3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900" h="360362">
                <a:moveTo>
                  <a:pt x="57150" y="0"/>
                </a:moveTo>
                <a:lnTo>
                  <a:pt x="7581900" y="0"/>
                </a:lnTo>
                <a:lnTo>
                  <a:pt x="7581900" y="360362"/>
                </a:lnTo>
                <a:lnTo>
                  <a:pt x="0" y="360362"/>
                </a:lnTo>
                <a:lnTo>
                  <a:pt x="5715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13" name="Text Placeholder 14"/>
          <p:cNvSpPr>
            <a:spLocks noGrp="1"/>
          </p:cNvSpPr>
          <p:nvPr>
            <p:ph idx="1" hasCustomPrompt="1"/>
          </p:nvPr>
        </p:nvSpPr>
        <p:spPr>
          <a:xfrm>
            <a:off x="1991784" y="1735932"/>
            <a:ext cx="9590616" cy="3666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457200">
              <a:lnSpc>
                <a:spcPts val="3400"/>
              </a:lnSpc>
              <a:buFont typeface="+mj-lt"/>
              <a:buAutoNum type="arabicPeriod"/>
              <a:defRPr i="1">
                <a:solidFill>
                  <a:schemeClr val="accent3"/>
                </a:solidFill>
              </a:defRPr>
            </a:lvl1pPr>
            <a:lvl2pPr marL="636587" indent="-457200">
              <a:buFont typeface="+mj-lt"/>
              <a:buAutoNum type="arabicPeriod"/>
              <a:defRPr/>
            </a:lvl2pPr>
            <a:lvl3pPr marL="815975" indent="-457200">
              <a:buFont typeface="+mj-lt"/>
              <a:buAutoNum type="arabicPeriod"/>
              <a:defRPr/>
            </a:lvl3pPr>
            <a:lvl4pPr marL="995362" indent="-457200">
              <a:buFont typeface="+mj-lt"/>
              <a:buAutoNum type="arabicPeriod"/>
              <a:defRPr/>
            </a:lvl4pPr>
            <a:lvl5pPr marL="117475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err="1" smtClean="0"/>
              <a:t>Thema</a:t>
            </a:r>
            <a:endParaRPr lang="en-US" dirty="0" smtClean="0"/>
          </a:p>
          <a:p>
            <a:pPr lvl="0"/>
            <a:r>
              <a:rPr lang="en-US" dirty="0" err="1" smtClean="0"/>
              <a:t>Thema</a:t>
            </a:r>
            <a:endParaRPr lang="en-US" dirty="0" smtClean="0"/>
          </a:p>
          <a:p>
            <a:pPr lvl="0"/>
            <a:r>
              <a:rPr lang="en-US" dirty="0" err="1" smtClean="0"/>
              <a:t>Thema</a:t>
            </a:r>
            <a:endParaRPr lang="en-US" dirty="0" smtClean="0"/>
          </a:p>
          <a:p>
            <a:pPr lvl="0"/>
            <a:r>
              <a:rPr lang="en-US" dirty="0" err="1" smtClean="0"/>
              <a:t>Thema</a:t>
            </a:r>
            <a:endParaRPr lang="en-US" dirty="0" smtClean="0"/>
          </a:p>
          <a:p>
            <a:pPr lvl="0"/>
            <a:r>
              <a:rPr lang="en-US" dirty="0" err="1" smtClean="0"/>
              <a:t>Thema</a:t>
            </a:r>
            <a:endParaRPr lang="de-CH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0013-8323-41E0-9160-EDF730B35B5F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Rectangle 7"/>
          <p:cNvSpPr/>
          <p:nvPr userDrawn="1"/>
        </p:nvSpPr>
        <p:spPr>
          <a:xfrm>
            <a:off x="0" y="5402263"/>
            <a:ext cx="1803400" cy="360362"/>
          </a:xfrm>
          <a:custGeom>
            <a:avLst/>
            <a:gdLst>
              <a:gd name="connsiteX0" fmla="*/ 0 w 1352550"/>
              <a:gd name="connsiteY0" fmla="*/ 0 h 360362"/>
              <a:gd name="connsiteX1" fmla="*/ 1352550 w 1352550"/>
              <a:gd name="connsiteY1" fmla="*/ 0 h 360362"/>
              <a:gd name="connsiteX2" fmla="*/ 1352550 w 1352550"/>
              <a:gd name="connsiteY2" fmla="*/ 360362 h 360362"/>
              <a:gd name="connsiteX3" fmla="*/ 0 w 1352550"/>
              <a:gd name="connsiteY3" fmla="*/ 360362 h 360362"/>
              <a:gd name="connsiteX4" fmla="*/ 0 w 1352550"/>
              <a:gd name="connsiteY4" fmla="*/ 0 h 360362"/>
              <a:gd name="connsiteX0" fmla="*/ 0 w 1352550"/>
              <a:gd name="connsiteY0" fmla="*/ 0 h 360362"/>
              <a:gd name="connsiteX1" fmla="*/ 1352550 w 1352550"/>
              <a:gd name="connsiteY1" fmla="*/ 0 h 360362"/>
              <a:gd name="connsiteX2" fmla="*/ 1293019 w 1352550"/>
              <a:gd name="connsiteY2" fmla="*/ 360362 h 360362"/>
              <a:gd name="connsiteX3" fmla="*/ 0 w 1352550"/>
              <a:gd name="connsiteY3" fmla="*/ 360362 h 360362"/>
              <a:gd name="connsiteX4" fmla="*/ 0 w 1352550"/>
              <a:gd name="connsiteY4" fmla="*/ 0 h 3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360362">
                <a:moveTo>
                  <a:pt x="0" y="0"/>
                </a:moveTo>
                <a:lnTo>
                  <a:pt x="1352550" y="0"/>
                </a:lnTo>
                <a:lnTo>
                  <a:pt x="1293019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16" name="Rectangle 8"/>
          <p:cNvSpPr/>
          <p:nvPr userDrawn="1"/>
        </p:nvSpPr>
        <p:spPr>
          <a:xfrm>
            <a:off x="1727200" y="5402263"/>
            <a:ext cx="10109200" cy="360362"/>
          </a:xfrm>
          <a:custGeom>
            <a:avLst/>
            <a:gdLst>
              <a:gd name="connsiteX0" fmla="*/ 0 w 7524750"/>
              <a:gd name="connsiteY0" fmla="*/ 0 h 360362"/>
              <a:gd name="connsiteX1" fmla="*/ 7524750 w 7524750"/>
              <a:gd name="connsiteY1" fmla="*/ 0 h 360362"/>
              <a:gd name="connsiteX2" fmla="*/ 7524750 w 7524750"/>
              <a:gd name="connsiteY2" fmla="*/ 360362 h 360362"/>
              <a:gd name="connsiteX3" fmla="*/ 0 w 7524750"/>
              <a:gd name="connsiteY3" fmla="*/ 360362 h 360362"/>
              <a:gd name="connsiteX4" fmla="*/ 0 w 7524750"/>
              <a:gd name="connsiteY4" fmla="*/ 0 h 360362"/>
              <a:gd name="connsiteX0" fmla="*/ 57150 w 7581900"/>
              <a:gd name="connsiteY0" fmla="*/ 0 h 360362"/>
              <a:gd name="connsiteX1" fmla="*/ 7581900 w 7581900"/>
              <a:gd name="connsiteY1" fmla="*/ 0 h 360362"/>
              <a:gd name="connsiteX2" fmla="*/ 7581900 w 7581900"/>
              <a:gd name="connsiteY2" fmla="*/ 360362 h 360362"/>
              <a:gd name="connsiteX3" fmla="*/ 0 w 7581900"/>
              <a:gd name="connsiteY3" fmla="*/ 360362 h 360362"/>
              <a:gd name="connsiteX4" fmla="*/ 57150 w 7581900"/>
              <a:gd name="connsiteY4" fmla="*/ 0 h 3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900" h="360362">
                <a:moveTo>
                  <a:pt x="57150" y="0"/>
                </a:moveTo>
                <a:lnTo>
                  <a:pt x="7581900" y="0"/>
                </a:lnTo>
                <a:lnTo>
                  <a:pt x="7581900" y="360362"/>
                </a:lnTo>
                <a:lnTo>
                  <a:pt x="0" y="360362"/>
                </a:lnTo>
                <a:lnTo>
                  <a:pt x="57150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4214877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02" y="553721"/>
            <a:ext cx="9599999" cy="86391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CF188C-8913-4A8F-A025-0B811DD0B06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1758951"/>
            <a:ext cx="11836400" cy="4003675"/>
          </a:xfrm>
          <a:solidFill>
            <a:schemeClr val="tx2"/>
          </a:solidFill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833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58951"/>
            <a:ext cx="11836400" cy="400367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02" y="553721"/>
            <a:ext cx="9599999" cy="86391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79952" y="2016689"/>
            <a:ext cx="6487583" cy="3385573"/>
          </a:xfrm>
        </p:spPr>
        <p:txBody>
          <a:bodyPr/>
          <a:lstStyle>
            <a:lvl1pPr>
              <a:lnSpc>
                <a:spcPts val="34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ts val="34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ts val="34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ts val="34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ts val="34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88C770F-2F62-4F5F-A9E3-28C80D021052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0" y="1760541"/>
            <a:ext cx="3960000" cy="3997325"/>
          </a:xfrm>
          <a:solidFill>
            <a:schemeClr val="tx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431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58951"/>
            <a:ext cx="11836400" cy="400367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02" y="553721"/>
            <a:ext cx="9599999" cy="86391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97609" y="2104373"/>
            <a:ext cx="10425867" cy="32978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9C0BF79-35D0-4DF4-B3A4-D7FE8626FFE9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04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kz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463"/>
            <a:ext cx="11836400" cy="549116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23676" y="1757363"/>
            <a:ext cx="9873729" cy="1105478"/>
          </a:xfrm>
        </p:spPr>
        <p:txBody>
          <a:bodyPr/>
          <a:lstStyle>
            <a:lvl1pPr marL="288000" indent="-457200">
              <a:lnSpc>
                <a:spcPts val="2900"/>
              </a:lnSpc>
              <a:buNone/>
              <a:defRPr sz="2600" b="1" i="1" baseline="0">
                <a:solidFill>
                  <a:srgbClr val="FFFFFF"/>
                </a:solidFill>
              </a:defRPr>
            </a:lvl1pPr>
            <a:lvl2pPr marL="179387" indent="0">
              <a:lnSpc>
                <a:spcPts val="2900"/>
              </a:lnSpc>
              <a:buNone/>
              <a:defRPr sz="2600" b="1" i="1">
                <a:solidFill>
                  <a:srgbClr val="FFFFFF"/>
                </a:solidFill>
              </a:defRPr>
            </a:lvl2pPr>
            <a:lvl3pPr marL="358775" indent="0">
              <a:lnSpc>
                <a:spcPts val="2900"/>
              </a:lnSpc>
              <a:buNone/>
              <a:defRPr sz="2600" b="1" i="1">
                <a:solidFill>
                  <a:srgbClr val="FFFFFF"/>
                </a:solidFill>
              </a:defRPr>
            </a:lvl3pPr>
            <a:lvl4pPr marL="538162" indent="0">
              <a:lnSpc>
                <a:spcPts val="2900"/>
              </a:lnSpc>
              <a:buNone/>
              <a:defRPr sz="2600" b="1" i="1">
                <a:solidFill>
                  <a:srgbClr val="FFFFFF"/>
                </a:solidFill>
              </a:defRPr>
            </a:lvl4pPr>
            <a:lvl5pPr marL="717550" indent="0">
              <a:lnSpc>
                <a:spcPts val="2900"/>
              </a:lnSpc>
              <a:buNone/>
              <a:defRPr sz="2600" b="1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«</a:t>
            </a:r>
            <a:r>
              <a:rPr lang="en-US" dirty="0" err="1" smtClean="0"/>
              <a:t>Zitat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Linie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err="1" smtClean="0"/>
              <a:t>Linie</a:t>
            </a:r>
            <a:r>
              <a:rPr lang="en-US" dirty="0" smtClean="0"/>
              <a:t> 3»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985435" y="3222111"/>
            <a:ext cx="9515143" cy="307856"/>
          </a:xfrm>
        </p:spPr>
        <p:txBody>
          <a:bodyPr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endParaRPr lang="de-CH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EBF51E6-3664-4124-B37B-E133B4C2D4C9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008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andard_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02" y="553721"/>
            <a:ext cx="9599999" cy="86391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8337" y="1758950"/>
            <a:ext cx="4680000" cy="4003676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2657" y="1758950"/>
            <a:ext cx="4680000" cy="4003676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4E31-C8F8-40B3-A22B-3E14AB353D1F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77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tandard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02" y="553721"/>
            <a:ext cx="9599999" cy="8639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355" y="1535113"/>
            <a:ext cx="46800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 b="1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8355" y="2174875"/>
            <a:ext cx="4680000" cy="358775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9836" y="1535113"/>
            <a:ext cx="46800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 b="1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99836" y="2174875"/>
            <a:ext cx="4680000" cy="352517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1C8-20C5-4339-8280-8E45F051CE4E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84512CF-31A8-4E25-8527-6927CD4BB1B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15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1991784" y="561978"/>
            <a:ext cx="9590616" cy="8556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 smtClean="0"/>
              <a:t>Kapiteltitel</a:t>
            </a:r>
            <a:endParaRPr lang="de-CH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991784" y="1901629"/>
            <a:ext cx="9590616" cy="38583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991783" y="6412706"/>
            <a:ext cx="1475316" cy="2047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23D40FF-559B-4AD6-9E88-4D3E876B9F43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9807" y="6408994"/>
            <a:ext cx="655415" cy="2069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algn="l"/>
            <a:fld id="{A84512CF-31A8-4E25-8527-6927CD4BB1BF}" type="slidenum">
              <a:rPr lang="de-CH" smtClean="0"/>
              <a:pPr algn="l"/>
              <a:t>‹Nr.›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40" y="6084252"/>
            <a:ext cx="1084863" cy="502944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>
          <a:xfrm>
            <a:off x="3583987" y="6408993"/>
            <a:ext cx="3156678" cy="206925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/>
          <a:p>
            <a:r>
              <a:rPr lang="de-CH" sz="9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GUI Strategie</a:t>
            </a:r>
            <a:endParaRPr lang="de-CH" sz="90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3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2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1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8000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Char char="•"/>
        <a:defRPr sz="1900" i="0" kern="1200">
          <a:solidFill>
            <a:schemeClr val="accent3"/>
          </a:solidFill>
          <a:latin typeface="+mn-lt"/>
          <a:ea typeface="+mn-ea"/>
          <a:cs typeface="+mn-cs"/>
        </a:defRPr>
      </a:lvl1pPr>
      <a:lvl2pPr marL="358775" indent="-18000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Char char="•"/>
        <a:defRPr sz="1900" i="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38163" indent="-18000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Char char="•"/>
        <a:defRPr sz="1900" i="0" kern="1200">
          <a:solidFill>
            <a:schemeClr val="accent3"/>
          </a:solidFill>
          <a:latin typeface="+mn-lt"/>
          <a:ea typeface="+mn-ea"/>
          <a:cs typeface="+mn-cs"/>
        </a:defRPr>
      </a:lvl3pPr>
      <a:lvl4pPr marL="717550" indent="-18000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Char char="•"/>
        <a:defRPr sz="1900" i="0" kern="1200">
          <a:solidFill>
            <a:schemeClr val="accent3"/>
          </a:solidFill>
          <a:latin typeface="+mn-lt"/>
          <a:ea typeface="+mn-ea"/>
          <a:cs typeface="+mn-cs"/>
        </a:defRPr>
      </a:lvl4pPr>
      <a:lvl5pPr marL="896938" indent="-18000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Char char="•"/>
        <a:defRPr sz="1900" i="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Strategie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03.04.2014, SCP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5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10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…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92313" y="1918079"/>
            <a:ext cx="9590087" cy="3771633"/>
          </a:xfrm>
        </p:spPr>
        <p:txBody>
          <a:bodyPr/>
          <a:lstStyle/>
          <a:p>
            <a:r>
              <a:rPr lang="de-CH" dirty="0" smtClean="0"/>
              <a:t>Kein Einheitliche GUIs mehr!</a:t>
            </a:r>
          </a:p>
          <a:p>
            <a:pPr lvl="1"/>
            <a:r>
              <a:rPr lang="de-CH" dirty="0" smtClean="0"/>
              <a:t>Einheitlichkeit ist weniger wichtig als Effizienz und Effektivität</a:t>
            </a:r>
          </a:p>
          <a:p>
            <a:pPr lvl="1"/>
            <a:r>
              <a:rPr lang="de-CH" dirty="0" smtClean="0"/>
              <a:t>Guidelines können wo nötig Konsistenz schaffen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Die «</a:t>
            </a:r>
            <a:r>
              <a:rPr lang="de-CH" dirty="0" err="1" smtClean="0"/>
              <a:t>Bisonifizierung</a:t>
            </a:r>
            <a:r>
              <a:rPr lang="de-CH" dirty="0" smtClean="0"/>
              <a:t>» der GUIs ist schwieriger!</a:t>
            </a:r>
          </a:p>
          <a:p>
            <a:pPr lvl="1"/>
            <a:r>
              <a:rPr lang="de-CH" dirty="0" smtClean="0"/>
              <a:t>CI kann mit Schrift, Farben und einem Logo erreicht werden</a:t>
            </a:r>
          </a:p>
          <a:p>
            <a:pPr lvl="1"/>
            <a:r>
              <a:rPr lang="de-CH" dirty="0" smtClean="0"/>
              <a:t>CI sollte der Usability untergeordnet sein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smtClean="0"/>
              <a:t>Die GUIs werden nicht schön genug aussehen, weil </a:t>
            </a:r>
            <a:r>
              <a:rPr lang="de-CH" dirty="0" err="1" smtClean="0"/>
              <a:t>Appl</a:t>
            </a:r>
            <a:r>
              <a:rPr lang="de-CH" dirty="0" smtClean="0"/>
              <a:t>-Entwickler keine Designer sind!</a:t>
            </a:r>
          </a:p>
          <a:p>
            <a:pPr lvl="1"/>
            <a:r>
              <a:rPr lang="de-CH" smtClean="0"/>
              <a:t>Moderne Frameworks sehen </a:t>
            </a:r>
            <a:r>
              <a:rPr lang="de-CH" dirty="0" smtClean="0"/>
              <a:t>Out-</a:t>
            </a:r>
            <a:r>
              <a:rPr lang="de-CH" dirty="0" err="1" smtClean="0"/>
              <a:t>Of</a:t>
            </a:r>
            <a:r>
              <a:rPr lang="de-CH" dirty="0" smtClean="0"/>
              <a:t>-The-Box schon sehr professionell aus</a:t>
            </a:r>
          </a:p>
          <a:p>
            <a:pPr lvl="1"/>
            <a:r>
              <a:rPr lang="de-CH" dirty="0" smtClean="0"/>
              <a:t>Mit etwas Ausbildung kann sehr viel erreicht werden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800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11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Ja, aber…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Was ist mit x-trade?!</a:t>
            </a:r>
          </a:p>
          <a:p>
            <a:pPr lvl="1"/>
            <a:r>
              <a:rPr lang="de-CH" dirty="0"/>
              <a:t>NC Apps beim Verkauf zeigen</a:t>
            </a:r>
          </a:p>
          <a:p>
            <a:pPr lvl="1"/>
            <a:r>
              <a:rPr lang="de-CH" dirty="0"/>
              <a:t>Falls dies nicht reicht, visuelle Änderungen (Style) in x-trade</a:t>
            </a:r>
          </a:p>
          <a:p>
            <a:endParaRPr lang="de-CH" dirty="0" smtClean="0"/>
          </a:p>
          <a:p>
            <a:r>
              <a:rPr lang="de-CH" dirty="0" smtClean="0"/>
              <a:t>Was ist mit Kundenanpassungen?</a:t>
            </a:r>
          </a:p>
          <a:p>
            <a:pPr lvl="1"/>
            <a:r>
              <a:rPr lang="de-CH" dirty="0"/>
              <a:t>Dies ist Aufgabe des NC-Teams</a:t>
            </a:r>
          </a:p>
          <a:p>
            <a:pPr lvl="1"/>
            <a:endParaRPr lang="de-CH" dirty="0"/>
          </a:p>
          <a:p>
            <a:r>
              <a:rPr lang="de-CH" dirty="0" smtClean="0"/>
              <a:t>Was ist mit der Migration von Split-Systemen </a:t>
            </a:r>
            <a:r>
              <a:rPr lang="de-CH" smtClean="0"/>
              <a:t>und x-trade </a:t>
            </a:r>
            <a:r>
              <a:rPr lang="de-CH" dirty="0" smtClean="0"/>
              <a:t>auf NC?</a:t>
            </a:r>
          </a:p>
          <a:p>
            <a:pPr lvl="1"/>
            <a:r>
              <a:rPr lang="de-CH" dirty="0" smtClean="0"/>
              <a:t>Dies ist Aufgabe des NC-Teams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729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12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Kein neuer, optimierter oder gemeinsamer GUI-Layer</a:t>
            </a:r>
            <a:endParaRPr lang="de-CH" dirty="0"/>
          </a:p>
          <a:p>
            <a:r>
              <a:rPr lang="de-CH" dirty="0" smtClean="0"/>
              <a:t>Kein GUI-Team</a:t>
            </a:r>
          </a:p>
          <a:p>
            <a:r>
              <a:rPr lang="de-CH" dirty="0"/>
              <a:t>Teammitglieder bringen sich in Retail ein (</a:t>
            </a:r>
            <a:r>
              <a:rPr lang="de-CH" dirty="0" smtClean="0"/>
              <a:t>GUI-Gilde / Coaching</a:t>
            </a:r>
            <a:r>
              <a:rPr lang="de-CH" dirty="0" smtClean="0"/>
              <a:t>)</a:t>
            </a:r>
          </a:p>
          <a:p>
            <a:r>
              <a:rPr lang="de-CH" dirty="0" smtClean="0"/>
              <a:t>GUI Framework </a:t>
            </a:r>
            <a:r>
              <a:rPr lang="de-CH" dirty="0" smtClean="0"/>
              <a:t>Knowhow aufbauen </a:t>
            </a:r>
          </a:p>
          <a:p>
            <a:r>
              <a:rPr lang="de-CH" dirty="0" smtClean="0"/>
              <a:t>An </a:t>
            </a:r>
            <a:r>
              <a:rPr lang="de-CH" dirty="0" smtClean="0"/>
              <a:t>konkreten </a:t>
            </a:r>
            <a:r>
              <a:rPr lang="de-CH" dirty="0" smtClean="0"/>
              <a:t>Lösungen </a:t>
            </a:r>
            <a:r>
              <a:rPr lang="de-CH" dirty="0" smtClean="0"/>
              <a:t>mitarbeiten </a:t>
            </a:r>
            <a:r>
              <a:rPr lang="de-CH" dirty="0" smtClean="0"/>
              <a:t>(</a:t>
            </a:r>
            <a:r>
              <a:rPr lang="de-CH" dirty="0" smtClean="0"/>
              <a:t>z.B</a:t>
            </a:r>
            <a:r>
              <a:rPr lang="de-CH" dirty="0" smtClean="0"/>
              <a:t>. Dispo)</a:t>
            </a:r>
          </a:p>
          <a:p>
            <a:r>
              <a:rPr lang="de-CH" dirty="0" smtClean="0"/>
              <a:t>Style-Guide für NC erarbeiten</a:t>
            </a:r>
          </a:p>
          <a:p>
            <a:r>
              <a:rPr lang="de-CH" dirty="0"/>
              <a:t>Ausbildung der Teams in UCD und entsprechendem Vorgehen</a:t>
            </a:r>
          </a:p>
          <a:p>
            <a:r>
              <a:rPr lang="de-CH" dirty="0" smtClean="0"/>
              <a:t>Guidelines aufgrund von Erkenntnissen von ersten Umsetzungen (z.B. Dispo) erstellen</a:t>
            </a:r>
          </a:p>
          <a:p>
            <a:r>
              <a:rPr lang="de-CH" dirty="0" smtClean="0"/>
              <a:t>Zu einem späteren Zeitpunkt generische GUIs in NC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47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2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Bison Process </a:t>
            </a:r>
            <a:r>
              <a:rPr lang="de-CH" dirty="0"/>
              <a:t>„</a:t>
            </a:r>
            <a:r>
              <a:rPr lang="en-US" dirty="0" err="1"/>
              <a:t>NewCore</a:t>
            </a:r>
            <a:r>
              <a:rPr lang="de-CH" dirty="0" smtClean="0"/>
              <a:t>“ (Produktstrategie)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M</a:t>
            </a:r>
            <a:r>
              <a:rPr lang="de-CH" dirty="0" smtClean="0"/>
              <a:t>odernen </a:t>
            </a:r>
            <a:r>
              <a:rPr lang="de-CH" dirty="0"/>
              <a:t>„</a:t>
            </a:r>
            <a:r>
              <a:rPr lang="de-CH" dirty="0" err="1"/>
              <a:t>look</a:t>
            </a:r>
            <a:r>
              <a:rPr lang="de-CH" dirty="0"/>
              <a:t> and </a:t>
            </a:r>
            <a:r>
              <a:rPr lang="de-CH" dirty="0" err="1"/>
              <a:t>feel</a:t>
            </a:r>
            <a:r>
              <a:rPr lang="de-CH" dirty="0" smtClean="0"/>
              <a:t>“</a:t>
            </a:r>
          </a:p>
          <a:p>
            <a:r>
              <a:rPr lang="de-CH" dirty="0" smtClean="0"/>
              <a:t>„Best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“ Ergonomie und </a:t>
            </a:r>
            <a:r>
              <a:rPr lang="de-CH" dirty="0" smtClean="0"/>
              <a:t>Usability</a:t>
            </a:r>
          </a:p>
          <a:p>
            <a:r>
              <a:rPr lang="de-CH" dirty="0"/>
              <a:t>H</a:t>
            </a:r>
            <a:r>
              <a:rPr lang="de-CH" dirty="0" smtClean="0"/>
              <a:t>ohe Benutzerfreundlichkeit</a:t>
            </a:r>
          </a:p>
          <a:p>
            <a:r>
              <a:rPr lang="de-CH" dirty="0"/>
              <a:t>Endbenutzer ins </a:t>
            </a:r>
            <a:r>
              <a:rPr lang="de-CH" dirty="0" smtClean="0"/>
              <a:t>Zentrum</a:t>
            </a:r>
          </a:p>
        </p:txBody>
      </p:sp>
    </p:spTree>
    <p:extLst>
      <p:ext uri="{BB962C8B-B14F-4D97-AF65-F5344CB8AC3E}">
        <p14:creationId xmlns:p14="http://schemas.microsoft.com/office/powerpoint/2010/main" val="31444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3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Bisher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>
                <a:solidFill>
                  <a:srgbClr val="C00000"/>
                </a:solidFill>
              </a:rPr>
              <a:t>Strategie/Aufbau</a:t>
            </a:r>
          </a:p>
          <a:p>
            <a:r>
              <a:rPr lang="de-CH" dirty="0" smtClean="0"/>
              <a:t>Eigenes GUI-Framework</a:t>
            </a:r>
          </a:p>
          <a:p>
            <a:r>
              <a:rPr lang="de-CH" dirty="0" smtClean="0"/>
              <a:t>Eigener Client welcher die GUIs darstellt</a:t>
            </a:r>
          </a:p>
          <a:p>
            <a:r>
              <a:rPr lang="de-CH" dirty="0" smtClean="0"/>
              <a:t>Eigene Tools um GUIs zu entwickeln</a:t>
            </a:r>
          </a:p>
          <a:p>
            <a:r>
              <a:rPr lang="de-CH" dirty="0"/>
              <a:t>GUIs basieren auf </a:t>
            </a:r>
            <a:r>
              <a:rPr lang="de-CH" dirty="0" smtClean="0"/>
              <a:t>Tabellen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>
                <a:solidFill>
                  <a:srgbClr val="C00000"/>
                </a:solidFill>
              </a:rPr>
              <a:t>Konsequenzen</a:t>
            </a:r>
            <a:endParaRPr lang="de-CH" b="1" dirty="0">
              <a:solidFill>
                <a:srgbClr val="C00000"/>
              </a:solidFill>
            </a:endParaRPr>
          </a:p>
          <a:p>
            <a:r>
              <a:rPr lang="de-CH" dirty="0" smtClean="0"/>
              <a:t>Neuanforderungen an das GUI bedürfen Anpassungen an vielen Orten </a:t>
            </a:r>
          </a:p>
          <a:p>
            <a:r>
              <a:rPr lang="de-CH" dirty="0" smtClean="0"/>
              <a:t>Kostspielige &amp; langsame (Weiter-)Entwicklung des GUI-</a:t>
            </a:r>
            <a:r>
              <a:rPr lang="de-CH" dirty="0" err="1" smtClean="0"/>
              <a:t>Layers</a:t>
            </a:r>
            <a:endParaRPr lang="de-CH" dirty="0" smtClean="0"/>
          </a:p>
          <a:p>
            <a:r>
              <a:rPr lang="de-CH" dirty="0" smtClean="0"/>
              <a:t>Entsprechend limitierte Möglichkeiten und Tools</a:t>
            </a:r>
          </a:p>
          <a:p>
            <a:r>
              <a:rPr lang="de-CH" dirty="0" smtClean="0"/>
              <a:t>Limitationen des GUIs treiben die Lösung</a:t>
            </a:r>
          </a:p>
          <a:p>
            <a:r>
              <a:rPr lang="de-CH" dirty="0" smtClean="0"/>
              <a:t>Technik ist entsprechend im Zentrum der Lösung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01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Anforderungen an GUI in </a:t>
            </a:r>
            <a:r>
              <a:rPr lang="de-CH" dirty="0" err="1" smtClean="0"/>
              <a:t>NewCore</a:t>
            </a:r>
            <a:r>
              <a:rPr lang="de-CH" dirty="0" smtClean="0"/>
              <a:t> und bisherige Strategie sind nicht vereinbar.</a:t>
            </a:r>
          </a:p>
          <a:p>
            <a:endParaRPr lang="de-CH" dirty="0"/>
          </a:p>
          <a:p>
            <a:r>
              <a:rPr lang="de-CH" dirty="0" smtClean="0"/>
              <a:t>Wie weiter?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Wie wäre es mit…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EBF51E6-3664-4124-B37B-E133B4C2D4C9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4512CF-31A8-4E25-8527-6927CD4BB1BF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3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5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"/>
          <a:stretch/>
        </p:blipFill>
        <p:spPr>
          <a:xfrm>
            <a:off x="1192850" y="0"/>
            <a:ext cx="9441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6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"/>
          <a:stretch/>
        </p:blipFill>
        <p:spPr>
          <a:xfrm rot="60000">
            <a:off x="1100254" y="0"/>
            <a:ext cx="9559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7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Paradigmawechsel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>
                <a:solidFill>
                  <a:srgbClr val="C00000"/>
                </a:solidFill>
              </a:rPr>
              <a:t>Strategie/Aufbau</a:t>
            </a:r>
            <a:endParaRPr lang="de-CH" dirty="0" smtClean="0"/>
          </a:p>
          <a:p>
            <a:r>
              <a:rPr lang="de-CH" dirty="0" smtClean="0"/>
              <a:t>Basierend auf </a:t>
            </a:r>
            <a:r>
              <a:rPr lang="de-CH" dirty="0" err="1" smtClean="0"/>
              <a:t>Personas</a:t>
            </a:r>
            <a:r>
              <a:rPr lang="de-CH" dirty="0" smtClean="0"/>
              <a:t> optimale GUIs für Kernprozesse entwickeln</a:t>
            </a:r>
          </a:p>
          <a:p>
            <a:r>
              <a:rPr lang="de-CH" dirty="0" smtClean="0"/>
              <a:t>Teams sind so frei wie möglich (Plattform, Komponenten, technologisch, konzeptionell, …)</a:t>
            </a:r>
          </a:p>
          <a:p>
            <a:r>
              <a:rPr lang="de-CH" dirty="0" smtClean="0"/>
              <a:t>Generische </a:t>
            </a:r>
            <a:r>
              <a:rPr lang="de-CH" dirty="0"/>
              <a:t>GUIs </a:t>
            </a:r>
            <a:r>
              <a:rPr lang="de-CH" dirty="0" smtClean="0"/>
              <a:t>nur </a:t>
            </a:r>
            <a:r>
              <a:rPr lang="de-CH" dirty="0"/>
              <a:t>noch für selten genutzte Funktionen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b="1" dirty="0" smtClean="0">
                <a:solidFill>
                  <a:srgbClr val="C00000"/>
                </a:solidFill>
              </a:rPr>
              <a:t>Konsequenzen</a:t>
            </a:r>
            <a:endParaRPr lang="de-CH" b="1" dirty="0">
              <a:solidFill>
                <a:srgbClr val="C00000"/>
              </a:solidFill>
            </a:endParaRPr>
          </a:p>
          <a:p>
            <a:r>
              <a:rPr lang="de-CH" dirty="0" smtClean="0"/>
              <a:t>Kein eigener neuer/optimierter GUI-Layer (</a:t>
            </a:r>
            <a:r>
              <a:rPr lang="de-CH" dirty="0" err="1" smtClean="0"/>
              <a:t>Kalimba</a:t>
            </a:r>
            <a:r>
              <a:rPr lang="de-CH" dirty="0" smtClean="0"/>
              <a:t>)</a:t>
            </a:r>
          </a:p>
          <a:p>
            <a:r>
              <a:rPr lang="de-CH" dirty="0" smtClean="0"/>
              <a:t>Keine kostspielige Framework-Entwicklung</a:t>
            </a:r>
          </a:p>
          <a:p>
            <a:r>
              <a:rPr lang="de-CH" dirty="0" smtClean="0"/>
              <a:t>Investition stattdessen in Lösungen</a:t>
            </a:r>
          </a:p>
          <a:p>
            <a:r>
              <a:rPr lang="de-CH" dirty="0" smtClean="0"/>
              <a:t>Anforderungen des Kunden treiben die Lösung</a:t>
            </a:r>
          </a:p>
          <a:p>
            <a:r>
              <a:rPr lang="de-CH" dirty="0" smtClean="0"/>
              <a:t>Benutzer im Zentrum</a:t>
            </a:r>
          </a:p>
          <a:p>
            <a:r>
              <a:rPr lang="de-CH" dirty="0" smtClean="0"/>
              <a:t>Optimale Lösungen ohne Kompromisse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59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8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Rechteck 7"/>
          <p:cNvSpPr/>
          <p:nvPr/>
        </p:nvSpPr>
        <p:spPr>
          <a:xfrm rot="20907116">
            <a:off x="6657110" y="1602524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Zukunfts-orientierte </a:t>
            </a:r>
            <a:r>
              <a:rPr lang="de-CH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Strategie</a:t>
            </a:r>
          </a:p>
        </p:txBody>
      </p:sp>
      <p:sp>
        <p:nvSpPr>
          <p:cNvPr id="9" name="Rechteck 8"/>
          <p:cNvSpPr/>
          <p:nvPr/>
        </p:nvSpPr>
        <p:spPr>
          <a:xfrm rot="21373689">
            <a:off x="2384373" y="1769368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Modern</a:t>
            </a:r>
          </a:p>
        </p:txBody>
      </p:sp>
      <p:sp>
        <p:nvSpPr>
          <p:cNvPr id="10" name="Rechteck 9"/>
          <p:cNvSpPr/>
          <p:nvPr/>
        </p:nvSpPr>
        <p:spPr>
          <a:xfrm rot="347169">
            <a:off x="7796345" y="1752965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Hohe </a:t>
            </a:r>
            <a:r>
              <a:rPr lang="de-CH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Benutzer-freundlichkeit möglich</a:t>
            </a:r>
            <a:endParaRPr lang="de-CH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hteck 10"/>
          <p:cNvSpPr/>
          <p:nvPr/>
        </p:nvSpPr>
        <p:spPr>
          <a:xfrm rot="174555">
            <a:off x="1560930" y="1811477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Hochmotivierte Mitarbeiter</a:t>
            </a:r>
          </a:p>
        </p:txBody>
      </p:sp>
      <p:sp>
        <p:nvSpPr>
          <p:cNvPr id="12" name="Rechteck 11"/>
          <p:cNvSpPr/>
          <p:nvPr/>
        </p:nvSpPr>
        <p:spPr>
          <a:xfrm rot="21391478">
            <a:off x="4716993" y="2387586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Schnelle Einführung </a:t>
            </a:r>
            <a:r>
              <a:rPr lang="de-CH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von neuen Mitarbeitern</a:t>
            </a:r>
            <a:endParaRPr lang="de-CH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hteck 13"/>
          <p:cNvSpPr/>
          <p:nvPr/>
        </p:nvSpPr>
        <p:spPr>
          <a:xfrm rot="250079">
            <a:off x="7678803" y="1298694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Mehr Verantwortung bei den </a:t>
            </a:r>
            <a:endParaRPr lang="de-DE" sz="3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de-DE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CC-Teams</a:t>
            </a:r>
            <a:endParaRPr lang="de-DE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hteck 14"/>
          <p:cNvSpPr/>
          <p:nvPr/>
        </p:nvSpPr>
        <p:spPr>
          <a:xfrm rot="21313895">
            <a:off x="2691231" y="1352785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Schlagkräftige Teams</a:t>
            </a:r>
          </a:p>
        </p:txBody>
      </p:sp>
      <p:sp>
        <p:nvSpPr>
          <p:cNvPr id="16" name="Rechteck 15"/>
          <p:cNvSpPr/>
          <p:nvPr/>
        </p:nvSpPr>
        <p:spPr>
          <a:xfrm rot="199903">
            <a:off x="5131692" y="1014618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Vertrauen in Bison </a:t>
            </a:r>
            <a:r>
              <a:rPr lang="de-DE" sz="32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Process</a:t>
            </a:r>
            <a:r>
              <a:rPr lang="de-DE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stärken</a:t>
            </a:r>
            <a:endParaRPr lang="de-DE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hteck 16"/>
          <p:cNvSpPr/>
          <p:nvPr/>
        </p:nvSpPr>
        <p:spPr>
          <a:xfrm rot="21421134">
            <a:off x="1605014" y="2507658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Keine teure Framework-Entwicklung</a:t>
            </a:r>
          </a:p>
        </p:txBody>
      </p:sp>
      <p:sp>
        <p:nvSpPr>
          <p:cNvPr id="18" name="Rechteck 17"/>
          <p:cNvSpPr/>
          <p:nvPr/>
        </p:nvSpPr>
        <p:spPr>
          <a:xfrm rot="21172544">
            <a:off x="8274960" y="2624791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«Keine</a:t>
            </a:r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» Restriktionen bei der Entwicklung</a:t>
            </a:r>
          </a:p>
        </p:txBody>
      </p:sp>
      <p:sp>
        <p:nvSpPr>
          <p:cNvPr id="19" name="Rechteck 18"/>
          <p:cNvSpPr/>
          <p:nvPr/>
        </p:nvSpPr>
        <p:spPr>
          <a:xfrm rot="210636">
            <a:off x="3168146" y="1002974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Weniger Abhängigkeiten</a:t>
            </a:r>
          </a:p>
        </p:txBody>
      </p:sp>
      <p:sp>
        <p:nvSpPr>
          <p:cNvPr id="20" name="Rechteck 19"/>
          <p:cNvSpPr/>
          <p:nvPr/>
        </p:nvSpPr>
        <p:spPr>
          <a:xfrm rot="21379180">
            <a:off x="8070886" y="1029829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Kein «auf Vorrat» bauen</a:t>
            </a:r>
          </a:p>
        </p:txBody>
      </p:sp>
      <p:sp>
        <p:nvSpPr>
          <p:cNvPr id="21" name="Rechteck 20"/>
          <p:cNvSpPr/>
          <p:nvPr/>
        </p:nvSpPr>
        <p:spPr>
          <a:xfrm rot="496755">
            <a:off x="5190799" y="2851134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Auf dem Markt vorhandene Technologien nutzen</a:t>
            </a:r>
            <a:endParaRPr lang="de-DE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Rechteck 21"/>
          <p:cNvSpPr/>
          <p:nvPr/>
        </p:nvSpPr>
        <p:spPr>
          <a:xfrm rot="21330095">
            <a:off x="1550813" y="1152301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Effiziente </a:t>
            </a:r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GUI-Entwicklung</a:t>
            </a:r>
          </a:p>
        </p:txBody>
      </p:sp>
      <p:sp>
        <p:nvSpPr>
          <p:cNvPr id="23" name="Rechteck 22"/>
          <p:cNvSpPr/>
          <p:nvPr/>
        </p:nvSpPr>
        <p:spPr>
          <a:xfrm rot="240451">
            <a:off x="7106174" y="2741309"/>
            <a:ext cx="3564081" cy="3518041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63500" dist="38100" dir="5400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Offen für technische Innovationen</a:t>
            </a:r>
          </a:p>
        </p:txBody>
      </p:sp>
      <p:sp>
        <p:nvSpPr>
          <p:cNvPr id="7" name="Rechteck 6"/>
          <p:cNvSpPr/>
          <p:nvPr/>
        </p:nvSpPr>
        <p:spPr>
          <a:xfrm rot="263561">
            <a:off x="3905983" y="1199281"/>
            <a:ext cx="4921280" cy="4857708"/>
          </a:xfrm>
          <a:prstGeom prst="rect">
            <a:avLst/>
          </a:prstGeom>
          <a:solidFill>
            <a:srgbClr val="FFFF00"/>
          </a:solidFill>
          <a:ln w="12700">
            <a:noFill/>
          </a:ln>
          <a:effectLst>
            <a:outerShdw blurRad="50800" dist="25400" dir="72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de-CH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de-CH" sz="3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de-CH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de-CH" sz="3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215">
            <a:off x="4842908" y="2390415"/>
            <a:ext cx="2961658" cy="18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E62B-F414-4566-8EE6-E51526BD06B7}" type="datetime4">
              <a:rPr lang="de-CH" smtClean="0"/>
              <a:t>14. April 2014</a:t>
            </a:fld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84512CF-31A8-4E25-8527-6927CD4BB1BF}" type="slidenum">
              <a:rPr lang="de-CH" smtClean="0"/>
              <a:pPr algn="l"/>
              <a:t>9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84" y="0"/>
            <a:ext cx="9144000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03520" y="211756"/>
            <a:ext cx="2213811" cy="36576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23208" y="731520"/>
            <a:ext cx="1828800" cy="286832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331009" y="77002"/>
            <a:ext cx="1559292" cy="2627697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853187" y="3676851"/>
            <a:ext cx="1973179" cy="2810576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548261" y="2868328"/>
            <a:ext cx="1953928" cy="2637323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Kapiteltitel der Präsentation&amp;#x0D;&amp;#x0A;Subtitel max. 2-zeilig&amp;quot;&quot;/&gt;&lt;property id=&quot;20307&quot; value=&quot;262&quot;/&gt;&lt;/object&gt;&lt;object type=&quot;3&quot; unique_id=&quot;10005&quot;&gt;&lt;property id=&quot;20148&quot; value=&quot;5&quot;/&gt;&lt;property id=&quot;20300&quot; value=&quot;Slide 3 - &amp;quot;Kapiteltitel der Präsentation&amp;#x0D;&amp;#x0A;Subtitel max. 2-zeilig&amp;quot;&quot;/&gt;&lt;property id=&quot;20307&quot; value=&quot;256&quot;/&gt;&lt;/object&gt;&lt;object type=&quot;3&quot; unique_id=&quot;10006&quot;&gt;&lt;property id=&quot;20148&quot; value=&quot;5&quot;/&gt;&lt;property id=&quot;20300&quot; value=&quot;Slide 2 - &amp;quot;Kapiteltitel der Präsentation&amp;#x0D;&amp;#x0A;Subtitel max. 2-zeilig&amp;quot;&quot;/&gt;&lt;property id=&quot;20307&quot; value=&quot;263&quot;/&gt;&lt;/object&gt;&lt;object type=&quot;3&quot; unique_id=&quot;10007&quot;&gt;&lt;property id=&quot;20148&quot; value=&quot;5&quot;/&gt;&lt;property id=&quot;20300&quot; value=&quot;Slide 4 - &amp;quot;Titel Inhaltsverzeichnis&amp;#x0D;&amp;#x0A;Linie 2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Titel Kapiteltrennseite&amp;#x0D;&amp;#x0A;Linie 2&amp;quot;&quot;/&gt;&lt;property id=&quot;20307&quot; value=&quot;265&quot;/&gt;&lt;/object&gt;&lt;object type=&quot;3&quot; unique_id=&quot;10009&quot;&gt;&lt;property id=&quot;20148&quot; value=&quot;5&quot;/&gt;&lt;property id=&quot;20300&quot; value=&quot;Slide 6 - &amp;quot;Titel, Headline erste Zeile&amp;#x0D;&amp;#x0A;Headline zweite Zeile&amp;quot;&quot;/&gt;&lt;property id=&quot;20307&quot; value=&quot;266&quot;/&gt;&lt;/object&gt;&lt;object type=&quot;3&quot; unique_id=&quot;10010&quot;&gt;&lt;property id=&quot;20148&quot; value=&quot;5&quot;/&gt;&lt;property id=&quot;20300&quot; value=&quot;Slide 7 - &amp;quot;Titel, Headline erste Zeile&amp;#x0D;&amp;#x0A;Headline zweite Zeile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Titel, Headline erste Zeile&amp;#x0D;&amp;#x0A;Headline zweite Zeile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Titel Bild &amp;amp; Text&amp;#x0D;&amp;#x0A;Bild &amp;amp; Text Linie 2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Titel SmartArt&amp;#x0D;&amp;#x0A;Smart Art Linie 2&amp;quot;&quot;/&gt;&lt;property id=&quot;20307&quot; value=&quot;257&quot;/&gt;&lt;/object&gt;&lt;object type=&quot;3&quot; unique_id=&quot;10014&quot;&gt;&lt;property id=&quot;20148&quot; value=&quot;5&quot;/&gt;&lt;property id=&quot;20300&quot; value=&quot;Slide 11 - &amp;quot;Titel Chart&amp;#x0D;&amp;#x0A;Chart Linie 2&amp;quot;&quot;/&gt;&lt;property id=&quot;20307&quot; value=&quot;258&quot;/&gt;&lt;/object&gt;&lt;object type=&quot;3&quot; unique_id=&quot;10015&quot;&gt;&lt;property id=&quot;20148&quot; value=&quot;5&quot;/&gt;&lt;property id=&quot;20300&quot; value=&quot;Slide 12 - &amp;quot;Titel Line Chart Variante 1&amp;#x0D;&amp;#x0A;Linie 2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Titel Line Chart Variante 2&amp;#x0D;&amp;#x0A;Linie 2&amp;quot;&quot;/&gt;&lt;property id=&quot;20307&quot; value=&quot;261&quot;/&gt;&lt;/object&gt;&lt;object type=&quot;3&quot; unique_id=&quot;10017&quot;&gt;&lt;property id=&quot;20148&quot; value=&quot;5&quot;/&gt;&lt;property id=&quot;20300&quot; value=&quot;Slide 14 - &amp;quot;Titel Donut chart&amp;#x0D;&amp;#x0A;Linie 2&amp;quot;&quot;/&gt;&lt;property id=&quot;20307&quot; value=&quot;260&quot;/&gt;&lt;/object&gt;&lt;object type=&quot;3&quot; unique_id=&quot;10018&quot;&gt;&lt;property id=&quot;20148&quot; value=&quot;5&quot;/&gt;&lt;property id=&quot;20300&quot; value=&quot;Slide 15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ison_ppt_Vorlage">
  <a:themeElements>
    <a:clrScheme name="Bison_colorscheme">
      <a:dk1>
        <a:srgbClr val="786B4C"/>
      </a:dk1>
      <a:lt1>
        <a:srgbClr val="FBF6E8"/>
      </a:lt1>
      <a:dk2>
        <a:srgbClr val="C9C4B7"/>
      </a:dk2>
      <a:lt2>
        <a:srgbClr val="FBF6E8"/>
      </a:lt2>
      <a:accent1>
        <a:srgbClr val="E6003C"/>
      </a:accent1>
      <a:accent2>
        <a:srgbClr val="F4E8C5"/>
      </a:accent2>
      <a:accent3>
        <a:srgbClr val="786B4C"/>
      </a:accent3>
      <a:accent4>
        <a:srgbClr val="AEA694"/>
      </a:accent4>
      <a:accent5>
        <a:srgbClr val="C9C4B7"/>
      </a:accent5>
      <a:accent6>
        <a:srgbClr val="FBF6E8"/>
      </a:accent6>
      <a:hlink>
        <a:srgbClr val="0000FF"/>
      </a:hlink>
      <a:folHlink>
        <a:srgbClr val="800080"/>
      </a:folHlink>
    </a:clrScheme>
    <a:fontScheme name="Bison_font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 w="12700"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son_ppt_Vorlage_leer.potx" id="{D6A8050F-A8A0-48D2-B73A-DD099FB16A39}" vid="{11DBE8BE-442E-449E-B09F-C5DA95FC4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yp xmlns="7f91b745-7ab0-495c-8090-215d2307b2db">2 Präsentationen/Präsentationsvorlagen</typ>
    <Date_x0020_and_x0020_Time xmlns="7f91b745-7ab0-495c-8090-215d2307b2db">2013-03-04T16:07:13+00:00</Date_x0020_and_x0020_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48665DB0A21469293E60850E3CD1D" ma:contentTypeVersion="2" ma:contentTypeDescription="Create a new document." ma:contentTypeScope="" ma:versionID="56d3abcb2a006d98a749267483f778aa">
  <xsd:schema xmlns:xsd="http://www.w3.org/2001/XMLSchema" xmlns:p="http://schemas.microsoft.com/office/2006/metadata/properties" xmlns:ns2="7f91b745-7ab0-495c-8090-215d2307b2db" targetNamespace="http://schemas.microsoft.com/office/2006/metadata/properties" ma:root="true" ma:fieldsID="f3e259a3a3af442286819a7dd523e9c9" ns2:_="">
    <xsd:import namespace="7f91b745-7ab0-495c-8090-215d2307b2db"/>
    <xsd:element name="properties">
      <xsd:complexType>
        <xsd:sequence>
          <xsd:element name="documentManagement">
            <xsd:complexType>
              <xsd:all>
                <xsd:element ref="ns2:typ" minOccurs="0"/>
                <xsd:element ref="ns2:Date_x0020_and_x0020_Ti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f91b745-7ab0-495c-8090-215d2307b2db" elementFormDefault="qualified">
    <xsd:import namespace="http://schemas.microsoft.com/office/2006/documentManagement/types"/>
    <xsd:element name="typ" ma:index="2" nillable="true" ma:displayName="typ" ma:default="2 Präsentationen/Präsentationsvorlagen" ma:format="Dropdown" ma:internalName="typ">
      <xsd:simpleType>
        <xsd:restriction base="dms:Choice">
          <xsd:enumeration value="2 Präsentationen/Präsentationsvorlagen"/>
          <xsd:enumeration value="1 Corporate Design"/>
          <xsd:enumeration value="3 Videos"/>
          <xsd:enumeration value="4 Dokumentvorlagen"/>
          <xsd:enumeration value="5 Beschriftungen"/>
        </xsd:restriction>
      </xsd:simpleType>
    </xsd:element>
    <xsd:element name="Date_x0020_and_x0020_Time" ma:index="9" nillable="true" ma:displayName="Date and Time" ma:default="[today]" ma:format="DateTime" ma:internalName="Date_x0020_and_x0020_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FED1A14-2E0C-4F9E-AEC1-A0F39F311E8C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7f91b745-7ab0-495c-8090-215d2307b2db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C60C03-FE34-4674-81AA-2D9C31F9F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E09CE8-CF3E-4FE7-8E8F-776D3E16E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91b745-7ab0-495c-8090-215d2307b2d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Bison_ppt_Vorlage_leer</Template>
  <TotalTime>0</TotalTime>
  <Words>647</Words>
  <Application>Microsoft Office PowerPoint</Application>
  <PresentationFormat>Breitbild</PresentationFormat>
  <Paragraphs>145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Verdana</vt:lpstr>
      <vt:lpstr>Bison_ppt_Vorlage</vt:lpstr>
      <vt:lpstr>GUI Strategie</vt:lpstr>
      <vt:lpstr>User Interface Bison Process „NewCore“ (Produktstrategie)</vt:lpstr>
      <vt:lpstr>Bisher</vt:lpstr>
      <vt:lpstr>PowerPoint-Präsentation</vt:lpstr>
      <vt:lpstr>PowerPoint-Präsentation</vt:lpstr>
      <vt:lpstr>PowerPoint-Präsentation</vt:lpstr>
      <vt:lpstr>Paradigmawechsel</vt:lpstr>
      <vt:lpstr>Vorteile</vt:lpstr>
      <vt:lpstr>PowerPoint-Präsentation</vt:lpstr>
      <vt:lpstr>Ja, aber…</vt:lpstr>
      <vt:lpstr>Ja, aber…</vt:lpstr>
      <vt:lpstr>Vorschlag</vt:lpstr>
    </vt:vector>
  </TitlesOfParts>
  <Company>Bison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Strategie</dc:title>
  <dc:creator>Schönholzer Philip</dc:creator>
  <cp:lastModifiedBy>Philip Schönholzer</cp:lastModifiedBy>
  <cp:revision>70</cp:revision>
  <dcterms:created xsi:type="dcterms:W3CDTF">2014-04-03T08:53:51Z</dcterms:created>
  <dcterms:modified xsi:type="dcterms:W3CDTF">2014-04-14T12:17:31Z</dcterms:modified>
</cp:coreProperties>
</file>