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6" r:id="rId1"/>
  </p:sldMasterIdLst>
  <p:notesMasterIdLst>
    <p:notesMasterId r:id="rId90"/>
  </p:notesMasterIdLst>
  <p:sldIdLst>
    <p:sldId id="308" r:id="rId2"/>
    <p:sldId id="314" r:id="rId3"/>
    <p:sldId id="307" r:id="rId4"/>
    <p:sldId id="312" r:id="rId5"/>
    <p:sldId id="361" r:id="rId6"/>
    <p:sldId id="334" r:id="rId7"/>
    <p:sldId id="260" r:id="rId8"/>
    <p:sldId id="290" r:id="rId9"/>
    <p:sldId id="317" r:id="rId10"/>
    <p:sldId id="261" r:id="rId11"/>
    <p:sldId id="262" r:id="rId12"/>
    <p:sldId id="263" r:id="rId13"/>
    <p:sldId id="311" r:id="rId14"/>
    <p:sldId id="310" r:id="rId15"/>
    <p:sldId id="265" r:id="rId16"/>
    <p:sldId id="296" r:id="rId17"/>
    <p:sldId id="335" r:id="rId18"/>
    <p:sldId id="319" r:id="rId19"/>
    <p:sldId id="320" r:id="rId20"/>
    <p:sldId id="267" r:id="rId21"/>
    <p:sldId id="268" r:id="rId22"/>
    <p:sldId id="269" r:id="rId23"/>
    <p:sldId id="332" r:id="rId24"/>
    <p:sldId id="315" r:id="rId25"/>
    <p:sldId id="256" r:id="rId26"/>
    <p:sldId id="318" r:id="rId27"/>
    <p:sldId id="331" r:id="rId28"/>
    <p:sldId id="257" r:id="rId29"/>
    <p:sldId id="258" r:id="rId30"/>
    <p:sldId id="259" r:id="rId31"/>
    <p:sldId id="316" r:id="rId32"/>
    <p:sldId id="279" r:id="rId33"/>
    <p:sldId id="299" r:id="rId34"/>
    <p:sldId id="282" r:id="rId35"/>
    <p:sldId id="301" r:id="rId36"/>
    <p:sldId id="306" r:id="rId37"/>
    <p:sldId id="300" r:id="rId38"/>
    <p:sldId id="313" r:id="rId39"/>
    <p:sldId id="302" r:id="rId40"/>
    <p:sldId id="303" r:id="rId41"/>
    <p:sldId id="289" r:id="rId42"/>
    <p:sldId id="270" r:id="rId43"/>
    <p:sldId id="271" r:id="rId44"/>
    <p:sldId id="272" r:id="rId45"/>
    <p:sldId id="273" r:id="rId46"/>
    <p:sldId id="274" r:id="rId47"/>
    <p:sldId id="275" r:id="rId48"/>
    <p:sldId id="309" r:id="rId49"/>
    <p:sldId id="305" r:id="rId50"/>
    <p:sldId id="277" r:id="rId51"/>
    <p:sldId id="333" r:id="rId52"/>
    <p:sldId id="294" r:id="rId53"/>
    <p:sldId id="287" r:id="rId54"/>
    <p:sldId id="295" r:id="rId55"/>
    <p:sldId id="286" r:id="rId56"/>
    <p:sldId id="285" r:id="rId57"/>
    <p:sldId id="284" r:id="rId58"/>
    <p:sldId id="345" r:id="rId59"/>
    <p:sldId id="338" r:id="rId60"/>
    <p:sldId id="340" r:id="rId61"/>
    <p:sldId id="347" r:id="rId62"/>
    <p:sldId id="339" r:id="rId63"/>
    <p:sldId id="341" r:id="rId64"/>
    <p:sldId id="321" r:id="rId65"/>
    <p:sldId id="329" r:id="rId66"/>
    <p:sldId id="324" r:id="rId67"/>
    <p:sldId id="323" r:id="rId68"/>
    <p:sldId id="322" r:id="rId69"/>
    <p:sldId id="349" r:id="rId70"/>
    <p:sldId id="342" r:id="rId71"/>
    <p:sldId id="328" r:id="rId72"/>
    <p:sldId id="325" r:id="rId73"/>
    <p:sldId id="337" r:id="rId74"/>
    <p:sldId id="330" r:id="rId75"/>
    <p:sldId id="343" r:id="rId76"/>
    <p:sldId id="327" r:id="rId77"/>
    <p:sldId id="360" r:id="rId78"/>
    <p:sldId id="348" r:id="rId79"/>
    <p:sldId id="350" r:id="rId80"/>
    <p:sldId id="357" r:id="rId81"/>
    <p:sldId id="356" r:id="rId82"/>
    <p:sldId id="355" r:id="rId83"/>
    <p:sldId id="354" r:id="rId84"/>
    <p:sldId id="353" r:id="rId85"/>
    <p:sldId id="358" r:id="rId86"/>
    <p:sldId id="352" r:id="rId87"/>
    <p:sldId id="293" r:id="rId88"/>
    <p:sldId id="336" r:id="rId89"/>
  </p:sldIdLst>
  <p:sldSz cx="10080625" cy="7559675"/>
  <p:notesSz cx="7559675" cy="10691813"/>
  <p:custDataLst>
    <p:tags r:id="rId9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029A87B-FBAD-4124-B137-8657C36C593C}">
          <p14:sldIdLst>
            <p14:sldId id="308"/>
            <p14:sldId id="314"/>
            <p14:sldId id="307"/>
            <p14:sldId id="312"/>
            <p14:sldId id="361"/>
            <p14:sldId id="334"/>
          </p14:sldIdLst>
        </p14:section>
        <p14:section name="Texto" id="{95E3C32D-59E0-496A-BD0B-812473E7C392}">
          <p14:sldIdLst>
            <p14:sldId id="260"/>
            <p14:sldId id="290"/>
            <p14:sldId id="317"/>
            <p14:sldId id="261"/>
            <p14:sldId id="262"/>
            <p14:sldId id="263"/>
            <p14:sldId id="311"/>
            <p14:sldId id="310"/>
          </p14:sldIdLst>
        </p14:section>
        <p14:section name="Foco" id="{1C99D723-8CD6-47C6-8749-61643C15FAC6}">
          <p14:sldIdLst>
            <p14:sldId id="265"/>
            <p14:sldId id="296"/>
            <p14:sldId id="335"/>
            <p14:sldId id="319"/>
            <p14:sldId id="320"/>
            <p14:sldId id="267"/>
            <p14:sldId id="268"/>
            <p14:sldId id="269"/>
            <p14:sldId id="332"/>
          </p14:sldIdLst>
        </p14:section>
        <p14:section name="Tabelas" id="{EB36BA75-14C3-4381-ABC7-957A5E9CA579}">
          <p14:sldIdLst>
            <p14:sldId id="315"/>
          </p14:sldIdLst>
        </p14:section>
        <p14:section name="Dados" id="{C3CD3914-C8C2-4758-9E3A-33A31747FF7F}">
          <p14:sldIdLst>
            <p14:sldId id="256"/>
            <p14:sldId id="318"/>
            <p14:sldId id="331"/>
            <p14:sldId id="257"/>
            <p14:sldId id="258"/>
          </p14:sldIdLst>
        </p14:section>
        <p14:section name="Tabelas de associação" id="{1CDCADA6-E835-4F68-A23D-9909E166B550}">
          <p14:sldIdLst>
            <p14:sldId id="259"/>
            <p14:sldId id="316"/>
          </p14:sldIdLst>
        </p14:section>
        <p14:section name="Consistência" id="{296CE64B-21B5-44E5-BEE2-BA3487C43B6C}">
          <p14:sldIdLst>
            <p14:sldId id="279"/>
            <p14:sldId id="299"/>
            <p14:sldId id="282"/>
            <p14:sldId id="301"/>
            <p14:sldId id="306"/>
            <p14:sldId id="300"/>
            <p14:sldId id="313"/>
            <p14:sldId id="302"/>
            <p14:sldId id="303"/>
            <p14:sldId id="289"/>
          </p14:sldIdLst>
        </p14:section>
        <p14:section name="Animações" id="{A44C03FA-D8FC-4351-A624-6F3CAB492220}">
          <p14:sldIdLst>
            <p14:sldId id="270"/>
            <p14:sldId id="271"/>
            <p14:sldId id="272"/>
            <p14:sldId id="273"/>
            <p14:sldId id="274"/>
            <p14:sldId id="275"/>
            <p14:sldId id="309"/>
            <p14:sldId id="305"/>
          </p14:sldIdLst>
        </p14:section>
        <p14:section name="Cores" id="{0267D8CC-91A5-4704-8F08-A53DE445A336}">
          <p14:sldIdLst>
            <p14:sldId id="277"/>
            <p14:sldId id="333"/>
            <p14:sldId id="294"/>
            <p14:sldId id="287"/>
            <p14:sldId id="295"/>
            <p14:sldId id="286"/>
            <p14:sldId id="285"/>
            <p14:sldId id="284"/>
          </p14:sldIdLst>
        </p14:section>
        <p14:section name="Solução" id="{1F9B0AA2-BC49-450A-9F20-4A6DAE9A84AE}">
          <p14:sldIdLst>
            <p14:sldId id="345"/>
            <p14:sldId id="338"/>
            <p14:sldId id="340"/>
            <p14:sldId id="347"/>
            <p14:sldId id="339"/>
            <p14:sldId id="341"/>
          </p14:sldIdLst>
        </p14:section>
        <p14:section name="Boas apresentações" id="{EEC144E9-58F7-4D66-BC51-2FF07DEDFAE1}">
          <p14:sldIdLst>
            <p14:sldId id="321"/>
            <p14:sldId id="329"/>
            <p14:sldId id="324"/>
            <p14:sldId id="323"/>
            <p14:sldId id="322"/>
            <p14:sldId id="349"/>
            <p14:sldId id="342"/>
            <p14:sldId id="328"/>
            <p14:sldId id="325"/>
            <p14:sldId id="337"/>
            <p14:sldId id="330"/>
            <p14:sldId id="343"/>
            <p14:sldId id="327"/>
          </p14:sldIdLst>
        </p14:section>
        <p14:section name="Comunicação Visual" id="{21F290FA-A33D-4D28-89BA-39C2C7EEE441}">
          <p14:sldIdLst>
            <p14:sldId id="360"/>
            <p14:sldId id="348"/>
            <p14:sldId id="350"/>
            <p14:sldId id="357"/>
            <p14:sldId id="356"/>
            <p14:sldId id="355"/>
            <p14:sldId id="354"/>
            <p14:sldId id="353"/>
            <p14:sldId id="358"/>
            <p14:sldId id="352"/>
          </p14:sldIdLst>
        </p14:section>
        <p14:section name="Encerramento" id="{DDCED6E2-864D-4DAA-94B6-541C99B29DE6}">
          <p14:sldIdLst>
            <p14:sldId id="293"/>
            <p14:sldId id="33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552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496F-830E-4253-8834-B6EB6BB6A10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9C8B-77A0-4A84-BAD5-DC3DE804D3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Vocês</a:t>
            </a:r>
            <a:r>
              <a:rPr lang="pt-BR" baseline="0" dirty="0" smtClean="0"/>
              <a:t> concordam com isso?</a:t>
            </a:r>
          </a:p>
          <a:p>
            <a:r>
              <a:rPr lang="pt-BR" baseline="0" dirty="0" smtClean="0"/>
              <a:t>O que eu acabei de falar?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9C8B-77A0-4A84-BAD5-DC3DE804D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FA61-9C06-4E92-B8D8-AF1903A70A2B}" type="slidenum">
              <a:rPr lang="pt-BR" altLang="pt-BR" smtClean="0"/>
              <a:pPr/>
              <a:t>49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134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37197"/>
            <a:ext cx="85685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36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3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1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5"/>
            <a:ext cx="86945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j-hdQMa3uA" TargetMode="External"/><Relationship Id="rId4" Type="http://schemas.openxmlformats.org/officeDocument/2006/relationships/hyperlink" Target="https://www.youtube.com/watch?v=Nj-hdQMa3u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s.sub.uni-hamburg.de/lhn/index.php/Cognitive_Narratology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uykawasaki.com/the_102030_rule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bigthink.com/overthinking-everything-with-jason-gots/your-storytelling-brain" TargetMode="External"/><Relationship Id="rId2" Type="http://schemas.openxmlformats.org/officeDocument/2006/relationships/hyperlink" Target="https://www.youtube.com/watch?v=Iwpi1Lm6dF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Melhores práticas, com maus 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2"/>
          <p:cNvSpPr txBox="1"/>
          <p:nvPr/>
        </p:nvSpPr>
        <p:spPr>
          <a:xfrm>
            <a:off x="360000" y="1979640"/>
            <a:ext cx="9180360" cy="46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pt-BR" sz="309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spc="-1" dirty="0">
                <a:uFill>
                  <a:solidFill>
                    <a:srgbClr val="FFFFFF"/>
                  </a:solidFill>
                </a:uFill>
              </a:rPr>
              <a:t>Uma boa apresentação deve ser dinâmica e envolver o interlocutor. Para isso, você não deve usar excessivamente animações que distraiam a atenção do público do que você está falando. É importante planejar a cadência da sua fala, e destacar a cada momento o tópico de interesse, sob pena de perder a atenção da plateia, confundi-la ou gerar má compreensão sobre o assunto técnico a ser apresentado</a:t>
            </a:r>
            <a:r>
              <a:rPr lang="pt-BR" sz="2800" spc="-1" dirty="0" smtClean="0">
                <a:uFill>
                  <a:solidFill>
                    <a:srgbClr val="FFFFFF"/>
                  </a:solidFill>
                </a:uFill>
              </a:rPr>
              <a:t>.</a:t>
            </a:r>
            <a:endParaRPr lang="pt-BR" sz="28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slide anterior tem texto excessivo!</a:t>
            </a:r>
          </a:p>
          <a:p>
            <a:r>
              <a:rPr lang="pt-BR" dirty="0" smtClean="0"/>
              <a:t>Pior: última frase é longa</a:t>
            </a:r>
          </a:p>
          <a:p>
            <a:r>
              <a:rPr lang="pt-BR" dirty="0" smtClean="0"/>
              <a:t>Solução: tópicos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Uma boa apresentação deve ser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dinâmica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envolver o interlocutor. Para isso, você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não deve usar excessivamente animações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que distraiam a atenção do público do que você está falando. É importante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planejar a cadência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 sua fala, e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destacar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cada momento </a:t>
            </a:r>
            <a:r>
              <a:rPr lang="pt-B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 tópico de interesse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t-BR" sz="2800" strike="sng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sob pena de perder a atenção da plateia, confundi-la ou gerar má compreensão sobre o assunto técnico a ser apresentado</a:t>
            </a: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Uma </a:t>
            </a:r>
            <a:r>
              <a:rPr lang="pt-BR" dirty="0"/>
              <a:t>apresentação deve</a:t>
            </a:r>
            <a:r>
              <a:rPr lang="pt-BR" dirty="0" smtClean="0"/>
              <a:t>:</a:t>
            </a:r>
          </a:p>
          <a:p>
            <a:r>
              <a:rPr lang="pt-BR" dirty="0"/>
              <a:t>Destacar o tópico de interesse</a:t>
            </a:r>
            <a:endParaRPr lang="en-US" dirty="0"/>
          </a:p>
          <a:p>
            <a:r>
              <a:rPr lang="pt-BR" dirty="0" smtClean="0"/>
              <a:t>Ter cadência planejada</a:t>
            </a:r>
          </a:p>
          <a:p>
            <a:r>
              <a:rPr lang="pt-BR" dirty="0"/>
              <a:t>Ser </a:t>
            </a:r>
            <a:r>
              <a:rPr lang="pt-BR" dirty="0" smtClean="0"/>
              <a:t>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do texto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Não se esqueça </a:t>
            </a:r>
            <a:r>
              <a:rPr lang="pt-BR" dirty="0" err="1"/>
              <a:t>tanbém</a:t>
            </a:r>
            <a:r>
              <a:rPr lang="pt-BR" dirty="0"/>
              <a:t> de usar o </a:t>
            </a:r>
            <a:r>
              <a:rPr lang="pt-BR" dirty="0" smtClean="0"/>
              <a:t>corretor </a:t>
            </a:r>
            <a:r>
              <a:rPr lang="pt-BR" dirty="0" err="1" smtClean="0"/>
              <a:t>ortogáfico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Destacando o tópico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Excesso de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Evite slides muito densos*</a:t>
            </a:r>
          </a:p>
          <a:p>
            <a:pPr lvl="1"/>
            <a:r>
              <a:rPr lang="pt-BR" dirty="0" smtClean="0"/>
              <a:t>Fluxogramas, ou imagens muito grandes, etc.</a:t>
            </a:r>
          </a:p>
          <a:p>
            <a:pPr lvl="1"/>
            <a:r>
              <a:rPr lang="pt-BR" dirty="0" smtClean="0"/>
              <a:t>Você não tem controle sobre o foco do interlocutor</a:t>
            </a:r>
          </a:p>
          <a:p>
            <a:r>
              <a:rPr lang="pt-BR" dirty="0" smtClean="0"/>
              <a:t>Se você precisar de um slide muito denso **</a:t>
            </a:r>
          </a:p>
          <a:p>
            <a:pPr lvl="1"/>
            <a:r>
              <a:rPr lang="pt-BR" dirty="0" smtClean="0"/>
              <a:t>Conteúdo estruturado</a:t>
            </a:r>
          </a:p>
          <a:p>
            <a:pPr lvl="1"/>
            <a:r>
              <a:rPr lang="pt-BR" dirty="0" smtClean="0"/>
              <a:t>Planeje cada etapa e sua ordem</a:t>
            </a:r>
          </a:p>
          <a:p>
            <a:pPr lvl="1"/>
            <a:r>
              <a:rPr lang="pt-BR" dirty="0" smtClean="0"/>
              <a:t>Destaque ou apresente cada etapa na sequência ***</a:t>
            </a:r>
          </a:p>
          <a:p>
            <a:pPr lvl="2"/>
            <a:r>
              <a:rPr lang="pt-BR" dirty="0" smtClean="0"/>
              <a:t>Inserindo objetos gráficos (setas, círculos, etc.)</a:t>
            </a:r>
          </a:p>
          <a:p>
            <a:pPr lvl="2"/>
            <a:r>
              <a:rPr lang="pt-BR" i="1" dirty="0" smtClean="0"/>
              <a:t>Mascarando</a:t>
            </a:r>
            <a:r>
              <a:rPr lang="pt-BR" dirty="0" smtClean="0"/>
              <a:t> o conteúdo</a:t>
            </a:r>
          </a:p>
          <a:p>
            <a:r>
              <a:rPr lang="pt-BR" dirty="0" smtClean="0"/>
              <a:t>Divida o conteúdo em vários slides com menos informação (ideal: uma ideia por slide)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93043" y="6808958"/>
            <a:ext cx="8268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Incluindo </a:t>
            </a:r>
            <a:r>
              <a:rPr lang="pt-BR" sz="1400" dirty="0"/>
              <a:t>slides com muitos tópicos</a:t>
            </a:r>
          </a:p>
          <a:p>
            <a:r>
              <a:rPr lang="pt-BR" sz="1400" dirty="0" smtClean="0"/>
              <a:t>** Como este, por exemplo</a:t>
            </a:r>
          </a:p>
          <a:p>
            <a:r>
              <a:rPr lang="pt-BR" sz="1400" dirty="0" smtClean="0"/>
              <a:t>*** Observe como notas de rodapé interrompem o fluxo de leitura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1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Excesso de informação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Evite slides muito densos</a:t>
            </a:r>
            <a:r>
              <a:rPr lang="pt-BR" dirty="0" smtClean="0"/>
              <a:t>*</a:t>
            </a:r>
          </a:p>
          <a:p>
            <a:pPr lvl="1"/>
            <a:r>
              <a:rPr lang="pt-BR" strike="sngStrike" dirty="0" smtClean="0"/>
              <a:t>Fluxogramas, ou imagens muito grandes, etc.</a:t>
            </a:r>
          </a:p>
          <a:p>
            <a:pPr lvl="1"/>
            <a:r>
              <a:rPr lang="pt-BR" strike="sngStrike" dirty="0" smtClean="0"/>
              <a:t>Você não tem controle sobre o foco do interlocutor</a:t>
            </a:r>
          </a:p>
          <a:p>
            <a:r>
              <a:rPr lang="pt-BR" strike="sngStrike" dirty="0" smtClean="0"/>
              <a:t>Se você precisar de um slide muito denso</a:t>
            </a:r>
            <a:r>
              <a:rPr lang="pt-BR" dirty="0" smtClean="0"/>
              <a:t> **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Conteúdo estruturado</a:t>
            </a:r>
          </a:p>
          <a:p>
            <a:pPr lvl="1"/>
            <a:r>
              <a:rPr lang="pt-BR" strike="sngStrike" dirty="0" smtClean="0"/>
              <a:t>Planeje cada etapa e sua ordem</a:t>
            </a:r>
          </a:p>
          <a:p>
            <a:pPr lvl="1"/>
            <a:r>
              <a:rPr lang="pt-BR" strike="sngStrike" dirty="0" smtClean="0"/>
              <a:t>Destaque ou apresente cada etapa na sequência</a:t>
            </a:r>
            <a:r>
              <a:rPr lang="pt-BR" dirty="0" smtClean="0"/>
              <a:t> ***</a:t>
            </a:r>
          </a:p>
          <a:p>
            <a:pPr lvl="2"/>
            <a:r>
              <a:rPr lang="pt-BR" strike="sngStrike" dirty="0" smtClean="0"/>
              <a:t>Inserindo objetos gráficos (setas, círculos, etc.)</a:t>
            </a:r>
          </a:p>
          <a:p>
            <a:pPr lvl="2"/>
            <a:r>
              <a:rPr lang="pt-BR" i="1" strike="sngStrike" dirty="0" smtClean="0"/>
              <a:t>Mascarando</a:t>
            </a:r>
            <a:r>
              <a:rPr lang="pt-BR" strike="sngStrike" dirty="0" smtClean="0"/>
              <a:t> o conteúdo</a:t>
            </a:r>
          </a:p>
          <a:p>
            <a:r>
              <a:rPr lang="pt-BR" strike="sngStrike" dirty="0" smtClean="0"/>
              <a:t>Divida o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conteúdo em </a:t>
            </a:r>
            <a:r>
              <a:rPr lang="pt-BR" strike="sngStrike" dirty="0" smtClean="0"/>
              <a:t>vários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slides com menos informação</a:t>
            </a:r>
            <a:r>
              <a:rPr lang="pt-BR" dirty="0" smtClean="0"/>
              <a:t> </a:t>
            </a:r>
            <a:r>
              <a:rPr lang="pt-BR" strike="sngStrike" dirty="0" smtClean="0"/>
              <a:t>(ideal: uma ideia por slide)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3043" y="6808958"/>
            <a:ext cx="8268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* Incluindo </a:t>
            </a:r>
            <a:r>
              <a:rPr lang="pt-BR" sz="1400" dirty="0"/>
              <a:t>slides com muitos tópicos</a:t>
            </a:r>
          </a:p>
          <a:p>
            <a:r>
              <a:rPr lang="pt-BR" sz="1400" dirty="0" smtClean="0"/>
              <a:t>** Como este, por exemplo</a:t>
            </a:r>
          </a:p>
          <a:p>
            <a:r>
              <a:rPr lang="pt-BR" sz="1400" dirty="0" smtClean="0"/>
              <a:t>*** Observe como notas de rodapé interrompem o fluxo de leitura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9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Menos (texto) é mais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objetivo</a:t>
            </a:r>
          </a:p>
          <a:p>
            <a:r>
              <a:rPr lang="pt-BR" dirty="0" smtClean="0"/>
              <a:t>Menos objetos por </a:t>
            </a:r>
            <a:r>
              <a:rPr lang="pt-BR" dirty="0" smtClean="0"/>
              <a:t>slide</a:t>
            </a:r>
          </a:p>
          <a:p>
            <a:r>
              <a:rPr lang="pt-BR" dirty="0" smtClean="0"/>
              <a:t>UMA ideia </a:t>
            </a:r>
            <a:r>
              <a:rPr lang="pt-BR" dirty="0" smtClean="0"/>
              <a:t>por slide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19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objetividade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</a:t>
            </a:r>
            <a:r>
              <a:rPr lang="pt-BR" dirty="0"/>
              <a:t>pela </a:t>
            </a:r>
            <a:r>
              <a:rPr lang="pt-BR" b="1" dirty="0" smtClean="0"/>
              <a:t>conclusão</a:t>
            </a:r>
          </a:p>
          <a:p>
            <a:r>
              <a:rPr lang="pt-BR" dirty="0" smtClean="0"/>
              <a:t>Apresente cada resultado sabendo o desfecho</a:t>
            </a:r>
          </a:p>
          <a:p>
            <a:pPr lvl="1"/>
            <a:r>
              <a:rPr lang="pt-BR" i="1" dirty="0" smtClean="0"/>
              <a:t>Sem usar a mesma escrita</a:t>
            </a:r>
          </a:p>
          <a:p>
            <a:r>
              <a:rPr lang="pt-BR" dirty="0" smtClean="0"/>
              <a:t>No final, a conclusão emerge da apresentação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de apresentações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0077" y="4854500"/>
            <a:ext cx="7560469" cy="1825171"/>
          </a:xfrm>
        </p:spPr>
        <p:txBody>
          <a:bodyPr>
            <a:noAutofit/>
          </a:bodyPr>
          <a:lstStyle/>
          <a:p>
            <a:r>
              <a:rPr lang="pt-BR" sz="2400" dirty="0" smtClean="0"/>
              <a:t>Disciplina: Metodologia Aplicada da Pesquisa</a:t>
            </a:r>
          </a:p>
          <a:p>
            <a:endParaRPr lang="pt-BR" sz="2400" dirty="0" smtClean="0"/>
          </a:p>
          <a:p>
            <a:r>
              <a:rPr lang="pt-BR" sz="2400" dirty="0" smtClean="0"/>
              <a:t>Felipe Figueiredo</a:t>
            </a: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260078" y="3970580"/>
            <a:ext cx="7560469" cy="182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Melhores práticas, com maus exemplos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>
          <a:xfrm>
            <a:off x="360000" y="359639"/>
            <a:ext cx="9360360" cy="6438726"/>
          </a:xfrm>
        </p:spPr>
        <p:txBody>
          <a:bodyPr>
            <a:normAutofit/>
          </a:bodyPr>
          <a:lstStyle/>
          <a:p>
            <a:pPr algn="ctr"/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Na </a:t>
            </a:r>
            <a:r>
              <a:rPr lang="pt-BR" sz="4400" dirty="0" smtClean="0"/>
              <a:t>imagem do slide a seguir, qual é</a:t>
            </a:r>
          </a:p>
          <a:p>
            <a:pPr marL="0" indent="0" algn="ctr">
              <a:buNone/>
            </a:pPr>
            <a:endParaRPr lang="pt-BR" sz="4400" b="1" dirty="0" smtClean="0"/>
          </a:p>
          <a:p>
            <a:pPr marL="0" indent="0" algn="ctr">
              <a:buNone/>
            </a:pPr>
            <a:endParaRPr lang="pt-BR" sz="4400" b="1" dirty="0" smtClean="0"/>
          </a:p>
          <a:p>
            <a:pPr marL="0" indent="0" algn="ctr">
              <a:buNone/>
            </a:pPr>
            <a:r>
              <a:rPr lang="pt-BR" sz="4400" b="1" dirty="0" smtClean="0"/>
              <a:t>a </a:t>
            </a:r>
            <a:r>
              <a:rPr lang="pt-BR" sz="4400" b="1" dirty="0" smtClean="0"/>
              <a:t>primeira coisa</a:t>
            </a:r>
            <a:endParaRPr lang="pt-BR" sz="4400" b="1" dirty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que </a:t>
            </a:r>
            <a:r>
              <a:rPr lang="pt-BR" sz="4400" dirty="0" smtClean="0"/>
              <a:t>você vê?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Excesso de informação</a:t>
            </a:r>
          </a:p>
        </p:txBody>
      </p:sp>
      <p:pic>
        <p:nvPicPr>
          <p:cNvPr id="66" name="Imagem 65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60000" y="35964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Foco</a:t>
            </a:r>
          </a:p>
        </p:txBody>
      </p:sp>
      <p:pic>
        <p:nvPicPr>
          <p:cNvPr id="68" name="Imagem 67"/>
          <p:cNvPicPr/>
          <p:nvPr/>
        </p:nvPicPr>
        <p:blipFill>
          <a:blip r:embed="rId2"/>
          <a:stretch/>
        </p:blipFill>
        <p:spPr>
          <a:xfrm>
            <a:off x="1752120" y="1398240"/>
            <a:ext cx="6730560" cy="56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smtClean="0"/>
              <a:t>Atenção à poluição visual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2520817" y="4531320"/>
            <a:ext cx="50387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000" dirty="0"/>
              <a:t>De </a:t>
            </a:r>
            <a:r>
              <a:rPr lang="pt-BR" sz="2000" dirty="0" smtClean="0"/>
              <a:t>que </a:t>
            </a:r>
            <a:r>
              <a:rPr lang="pt-BR" sz="2000" dirty="0"/>
              <a:t>adianta</a:t>
            </a:r>
          </a:p>
          <a:p>
            <a:pPr algn="ctr"/>
            <a:r>
              <a:rPr lang="pt-BR" sz="2000" dirty="0"/>
              <a:t> </a:t>
            </a:r>
            <a:r>
              <a:rPr lang="pt-BR" sz="2000" i="1" dirty="0"/>
              <a:t>um fluxograma enorme</a:t>
            </a:r>
          </a:p>
          <a:p>
            <a:pPr algn="ctr"/>
            <a:r>
              <a:rPr lang="pt-BR" sz="2000" dirty="0"/>
              <a:t>se </a:t>
            </a:r>
            <a:r>
              <a:rPr lang="pt-BR" sz="2000" i="1" dirty="0"/>
              <a:t>você</a:t>
            </a:r>
            <a:r>
              <a:rPr lang="pt-BR" sz="2000" dirty="0"/>
              <a:t> vai falar de</a:t>
            </a:r>
          </a:p>
          <a:p>
            <a:pPr algn="ctr"/>
            <a:r>
              <a:rPr lang="pt-BR" sz="2000" i="1" dirty="0"/>
              <a:t>um pequeno </a:t>
            </a:r>
            <a:r>
              <a:rPr lang="pt-BR" sz="2000" i="1" dirty="0" smtClean="0"/>
              <a:t>trecho?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9496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Apresentando Tabelas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escolha de linhas e colunas </a:t>
            </a:r>
            <a:r>
              <a:rPr lang="pt-BR" b="1" dirty="0" smtClean="0"/>
              <a:t>não é</a:t>
            </a:r>
            <a:r>
              <a:rPr lang="pt-BR" dirty="0" smtClean="0"/>
              <a:t> cosmética</a:t>
            </a:r>
          </a:p>
          <a:p>
            <a:r>
              <a:rPr lang="pt-BR" dirty="0" smtClean="0"/>
              <a:t>Colunas representam variáveis</a:t>
            </a:r>
          </a:p>
          <a:p>
            <a:r>
              <a:rPr lang="pt-BR" dirty="0" smtClean="0"/>
              <a:t>Linhas representam observações/casos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Dados em uma apresentação: </a:t>
            </a:r>
          </a:p>
          <a:p>
            <a:r>
              <a:rPr lang="pt-BR" dirty="0"/>
              <a:t>O</a:t>
            </a:r>
            <a:r>
              <a:rPr lang="pt-BR" dirty="0" smtClean="0"/>
              <a:t> que está variando? (</a:t>
            </a:r>
            <a:r>
              <a:rPr lang="pt-BR" i="1" dirty="0" smtClean="0"/>
              <a:t>var. dependente</a:t>
            </a:r>
            <a:r>
              <a:rPr lang="pt-BR" dirty="0" smtClean="0"/>
              <a:t>)</a:t>
            </a:r>
          </a:p>
          <a:p>
            <a:r>
              <a:rPr lang="pt-BR" dirty="0" smtClean="0"/>
              <a:t>Em função de que? (</a:t>
            </a:r>
            <a:r>
              <a:rPr lang="pt-BR" i="1" dirty="0" smtClean="0"/>
              <a:t>var. independente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360" cy="6620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A ordem importa</a:t>
            </a:r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 smtClean="0"/>
          </a:p>
          <a:p>
            <a:pPr marL="0" indent="0" algn="ctr">
              <a:buNone/>
            </a:pPr>
            <a:r>
              <a:rPr lang="pt-BR" sz="2800" dirty="0" smtClean="0"/>
              <a:t>Lembrete</a:t>
            </a: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posição de tópico, posição de </a:t>
            </a:r>
            <a:r>
              <a:rPr lang="pt-BR" sz="2800" dirty="0" smtClean="0"/>
              <a:t>ênfase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747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4196185339"/>
              </p:ext>
            </p:extLst>
          </p:nvPr>
        </p:nvGraphicFramePr>
        <p:xfrm>
          <a:off x="504360" y="168348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4680000" y="168096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var. dependente?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740735692"/>
              </p:ext>
            </p:extLst>
          </p:nvPr>
        </p:nvGraphicFramePr>
        <p:xfrm>
          <a:off x="504360" y="1683480"/>
          <a:ext cx="3239640" cy="486144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51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Tempo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Temperatura</a:t>
                      </a:r>
                      <a:endParaRPr lang="pt-BR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94194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277"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32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4680000" y="1680960"/>
            <a:ext cx="4711680" cy="48639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a var. dependente?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/>
          </p:nvPr>
        </p:nvSpPr>
        <p:spPr>
          <a:xfrm>
            <a:off x="360000" y="6324600"/>
            <a:ext cx="9360360" cy="8712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Uma apresentação sobre apresentações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80" y="918210"/>
            <a:ext cx="3454400" cy="5114925"/>
          </a:xfrm>
        </p:spPr>
      </p:pic>
    </p:spTree>
    <p:extLst>
      <p:ext uri="{BB962C8B-B14F-4D97-AF65-F5344CB8AC3E}">
        <p14:creationId xmlns:p14="http://schemas.microsoft.com/office/powerpoint/2010/main" val="1037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Tabelas de associação</a:t>
            </a:r>
            <a:endParaRPr lang="en-US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Colunas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Variável </a:t>
            </a:r>
            <a:endParaRPr lang="pt-BR" dirty="0"/>
          </a:p>
          <a:p>
            <a:pPr lvl="1"/>
            <a:r>
              <a:rPr lang="pt-BR" dirty="0"/>
              <a:t>resposta </a:t>
            </a:r>
          </a:p>
          <a:p>
            <a:pPr lvl="1"/>
            <a:r>
              <a:rPr lang="pt-BR" dirty="0" smtClean="0"/>
              <a:t>dependente</a:t>
            </a:r>
          </a:p>
          <a:p>
            <a:r>
              <a:rPr lang="pt-BR" i="1" dirty="0" smtClean="0"/>
              <a:t>Desfecho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Linhas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Variável</a:t>
            </a:r>
            <a:endParaRPr lang="pt-BR" dirty="0"/>
          </a:p>
          <a:p>
            <a:pPr lvl="1"/>
            <a:r>
              <a:rPr lang="pt-BR" dirty="0"/>
              <a:t>explanatória</a:t>
            </a:r>
          </a:p>
          <a:p>
            <a:pPr lvl="1"/>
            <a:r>
              <a:rPr lang="pt-BR" dirty="0" smtClean="0"/>
              <a:t>independente</a:t>
            </a:r>
          </a:p>
          <a:p>
            <a:r>
              <a:rPr lang="pt-BR" i="1" dirty="0" err="1"/>
              <a:t>Preditor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5689"/>
              </p:ext>
            </p:extLst>
          </p:nvPr>
        </p:nvGraphicFramePr>
        <p:xfrm>
          <a:off x="1681417" y="5247649"/>
          <a:ext cx="6720416" cy="1877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0104">
                  <a:extLst>
                    <a:ext uri="{9D8B030D-6E8A-4147-A177-3AD203B41FA5}">
                      <a16:colId xmlns="" xmlns:a16="http://schemas.microsoft.com/office/drawing/2014/main" val="167844969"/>
                    </a:ext>
                  </a:extLst>
                </a:gridCol>
                <a:gridCol w="1680104">
                  <a:extLst>
                    <a:ext uri="{9D8B030D-6E8A-4147-A177-3AD203B41FA5}">
                      <a16:colId xmlns="" xmlns:a16="http://schemas.microsoft.com/office/drawing/2014/main" val="3889538268"/>
                    </a:ext>
                  </a:extLst>
                </a:gridCol>
                <a:gridCol w="1680104">
                  <a:extLst>
                    <a:ext uri="{9D8B030D-6E8A-4147-A177-3AD203B41FA5}">
                      <a16:colId xmlns="" xmlns:a16="http://schemas.microsoft.com/office/drawing/2014/main" val="3393735228"/>
                    </a:ext>
                  </a:extLst>
                </a:gridCol>
                <a:gridCol w="1680104">
                  <a:extLst>
                    <a:ext uri="{9D8B030D-6E8A-4147-A177-3AD203B41FA5}">
                      <a16:colId xmlns="" xmlns:a16="http://schemas.microsoft.com/office/drawing/2014/main" val="239744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Infarto do Miocárdio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878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Ataque</a:t>
                      </a:r>
                    </a:p>
                    <a:p>
                      <a:pPr algn="ctr"/>
                      <a:r>
                        <a:rPr lang="pt-BR" dirty="0" smtClean="0"/>
                        <a:t>não fatal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Sem ataque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0756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Placebo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369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Aspirina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10933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5804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198193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2103854"/>
            <a:ext cx="8694539" cy="4796544"/>
          </a:xfrm>
        </p:spPr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6" name="Espaço Reservado para Conteúdo 6"/>
          <p:cNvSpPr>
            <a:spLocks noGrp="1"/>
          </p:cNvSpPr>
          <p:nvPr>
            <p:ph idx="1"/>
          </p:nvPr>
        </p:nvSpPr>
        <p:spPr>
          <a:xfrm>
            <a:off x="693043" y="2103854"/>
            <a:ext cx="8694539" cy="4796544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Seja consistente ao usar elementos gráficos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Mudanças repentinas são distrações desnecessárias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apresentação deve ajudar na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consistente ao usar elementos gráficos</a:t>
            </a:r>
          </a:p>
          <a:p>
            <a:r>
              <a:rPr lang="pt-BR" dirty="0" smtClean="0"/>
              <a:t>Mudanças repentinas são distrações desnecessárias</a:t>
            </a:r>
          </a:p>
          <a:p>
            <a:r>
              <a:rPr lang="pt-BR" dirty="0">
                <a:cs typeface="Arial" panose="020B0604020202020204" pitchFamily="34" charset="0"/>
              </a:rPr>
              <a:t>A apresentação deve ajudar na </a:t>
            </a:r>
            <a:r>
              <a:rPr lang="pt-BR" dirty="0" smtClean="0">
                <a:cs typeface="Arial" panose="020B0604020202020204" pitchFamily="34" charset="0"/>
              </a:rPr>
              <a:t>comunicação</a:t>
            </a:r>
          </a:p>
          <a:p>
            <a:r>
              <a:rPr lang="pt-BR" dirty="0" smtClean="0">
                <a:cs typeface="Arial" panose="020B0604020202020204" pitchFamily="34" charset="0"/>
              </a:rPr>
              <a:t>Símbolos como setas, círculos devem ser padronizados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60000" y="37488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graphicFrame>
        <p:nvGraphicFramePr>
          <p:cNvPr id="46" name="Table 2"/>
          <p:cNvGraphicFramePr/>
          <p:nvPr>
            <p:extLst>
              <p:ext uri="{D42A27DB-BD31-4B8C-83A1-F6EECF244321}">
                <p14:modId xmlns:p14="http://schemas.microsoft.com/office/powerpoint/2010/main" val="1493299453"/>
              </p:ext>
            </p:extLst>
          </p:nvPr>
        </p:nvGraphicFramePr>
        <p:xfrm>
          <a:off x="1388280" y="179016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Imagem 46"/>
          <p:cNvPicPr/>
          <p:nvPr/>
        </p:nvPicPr>
        <p:blipFill>
          <a:blip r:embed="rId2"/>
          <a:stretch/>
        </p:blipFill>
        <p:spPr>
          <a:xfrm>
            <a:off x="5274360" y="162252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327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 aprendizagem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Planeje a apresentação com antecedência</a:t>
            </a:r>
          </a:p>
          <a:p>
            <a:endParaRPr lang="pt-BR" dirty="0"/>
          </a:p>
          <a:p>
            <a:r>
              <a:rPr lang="pt-BR" dirty="0"/>
              <a:t>Saiba o assunto, antecipe </a:t>
            </a:r>
            <a:r>
              <a:rPr lang="pt-BR" dirty="0" smtClean="0"/>
              <a:t>perguntas</a:t>
            </a:r>
          </a:p>
          <a:p>
            <a:endParaRPr lang="pt-BR" dirty="0"/>
          </a:p>
          <a:p>
            <a:r>
              <a:rPr lang="pt-BR" dirty="0" smtClean="0"/>
              <a:t>Apresentar </a:t>
            </a:r>
            <a:r>
              <a:rPr lang="pt-BR" dirty="0"/>
              <a:t>resultado lembrando da conclusão</a:t>
            </a:r>
          </a:p>
          <a:p>
            <a:endParaRPr lang="pt-BR" dirty="0"/>
          </a:p>
          <a:p>
            <a:r>
              <a:rPr lang="pt-BR" dirty="0"/>
              <a:t>Uma ideia por slide</a:t>
            </a:r>
          </a:p>
          <a:p>
            <a:endParaRPr lang="pt-BR" dirty="0"/>
          </a:p>
          <a:p>
            <a:r>
              <a:rPr lang="pt-BR" dirty="0"/>
              <a:t>Consistência visual</a:t>
            </a:r>
          </a:p>
          <a:p>
            <a:endParaRPr lang="pt-BR" dirty="0"/>
          </a:p>
          <a:p>
            <a:r>
              <a:rPr lang="pt-BR" dirty="0" smtClean="0"/>
              <a:t>Use o contraste ao seu favor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3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045800" y="176760"/>
            <a:ext cx="9360360" cy="89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Tabelas descritivas</a:t>
            </a:r>
          </a:p>
        </p:txBody>
      </p:sp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837067853"/>
              </p:ext>
            </p:extLst>
          </p:nvPr>
        </p:nvGraphicFramePr>
        <p:xfrm>
          <a:off x="504360" y="1698720"/>
          <a:ext cx="3239640" cy="5039640"/>
        </p:xfrm>
        <a:graphic>
          <a:graphicData uri="http://schemas.openxmlformats.org/drawingml/2006/table">
            <a:tbl>
              <a:tblPr/>
              <a:tblGrid>
                <a:gridCol w="1551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Temperatura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5121960" y="1874400"/>
            <a:ext cx="4711680" cy="48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531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Consistência visual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ESTRUTURA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pt-BR" dirty="0"/>
              <a:t>Posicionamento</a:t>
            </a:r>
          </a:p>
          <a:p>
            <a:r>
              <a:rPr lang="pt-BR" dirty="0"/>
              <a:t>Alinhamento</a:t>
            </a:r>
          </a:p>
          <a:p>
            <a:r>
              <a:rPr lang="pt-BR" dirty="0"/>
              <a:t>Tamanho</a:t>
            </a:r>
          </a:p>
          <a:p>
            <a:r>
              <a:rPr lang="pt-BR" dirty="0"/>
              <a:t>Fontes e estilos</a:t>
            </a:r>
          </a:p>
          <a:p>
            <a:r>
              <a:rPr lang="pt-BR" dirty="0"/>
              <a:t>Cores e </a:t>
            </a:r>
            <a:r>
              <a:rPr lang="pt-BR" dirty="0" smtClean="0"/>
              <a:t>formas</a:t>
            </a:r>
            <a:endParaRPr lang="en-US" dirty="0"/>
          </a:p>
        </p:txBody>
      </p:sp>
      <p:sp>
        <p:nvSpPr>
          <p:cNvPr id="5" name="Chave Esquerda 4"/>
          <p:cNvSpPr/>
          <p:nvPr/>
        </p:nvSpPr>
        <p:spPr>
          <a:xfrm>
            <a:off x="4206240" y="3169920"/>
            <a:ext cx="48768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Transições e animações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2765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simplesmente distrair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</p:spPr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93043" y="2012414"/>
            <a:ext cx="8694539" cy="4796544"/>
          </a:xfrm>
        </p:spPr>
        <p:txBody>
          <a:bodyPr/>
          <a:lstStyle/>
          <a:p>
            <a:r>
              <a:rPr lang="pt-BR" dirty="0" smtClean="0"/>
              <a:t>Elementos visuais que </a:t>
            </a:r>
            <a:r>
              <a:rPr lang="pt-BR" b="1" dirty="0" smtClean="0"/>
              <a:t>prendem a atenção</a:t>
            </a:r>
          </a:p>
          <a:p>
            <a:r>
              <a:rPr lang="pt-BR" dirty="0" smtClean="0"/>
              <a:t>Podem ser úteis na cadência</a:t>
            </a:r>
          </a:p>
          <a:p>
            <a:r>
              <a:rPr lang="pt-BR" dirty="0" smtClean="0"/>
              <a:t>Podem ajudar a transmitir uma ideia dramática</a:t>
            </a:r>
          </a:p>
          <a:p>
            <a:r>
              <a:rPr lang="pt-BR" dirty="0" smtClean="0"/>
              <a:t>Ou podem </a:t>
            </a:r>
            <a:r>
              <a:rPr lang="pt-BR" b="1" dirty="0" smtClean="0">
                <a:solidFill>
                  <a:srgbClr val="FF0000"/>
                </a:solidFill>
              </a:rPr>
              <a:t>simplesmente distrair</a:t>
            </a:r>
          </a:p>
          <a:p>
            <a:r>
              <a:rPr lang="pt-BR" dirty="0" smtClean="0"/>
              <a:t>Especialmente quando </a:t>
            </a:r>
            <a:r>
              <a:rPr lang="pt-BR" b="1" dirty="0" smtClean="0"/>
              <a:t>inconsistentes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Animações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“Prender a atenção” do interlocutor pode ser necessário!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tângulo 4"/>
          <p:cNvSpPr>
            <a:spLocks noChangeArrowheads="1"/>
          </p:cNvSpPr>
          <p:nvPr/>
        </p:nvSpPr>
        <p:spPr bwMode="auto">
          <a:xfrm>
            <a:off x="119524" y="1020664"/>
            <a:ext cx="1825172" cy="65622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984">
                <a:solidFill>
                  <a:schemeClr val="bg1"/>
                </a:solidFill>
              </a:rPr>
              <a:t>Amostras de bulk mono</a:t>
            </a:r>
          </a:p>
        </p:txBody>
      </p:sp>
      <p:cxnSp>
        <p:nvCxnSpPr>
          <p:cNvPr id="26628" name="Conector de seta reta 6"/>
          <p:cNvCxnSpPr>
            <a:cxnSpLocks noChangeShapeType="1"/>
          </p:cNvCxnSpPr>
          <p:nvPr/>
        </p:nvCxnSpPr>
        <p:spPr bwMode="auto">
          <a:xfrm>
            <a:off x="1981444" y="1349649"/>
            <a:ext cx="63522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9" name="Retângulo 7"/>
          <p:cNvSpPr>
            <a:spLocks noChangeArrowheads="1"/>
          </p:cNvSpPr>
          <p:nvPr/>
        </p:nvSpPr>
        <p:spPr bwMode="auto">
          <a:xfrm>
            <a:off x="2655165" y="936668"/>
            <a:ext cx="1825171" cy="677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qPCR</a:t>
            </a:r>
          </a:p>
        </p:txBody>
      </p:sp>
      <p:cxnSp>
        <p:nvCxnSpPr>
          <p:cNvPr id="26630" name="Conector de seta reta 8"/>
          <p:cNvCxnSpPr>
            <a:cxnSpLocks noChangeShapeType="1"/>
          </p:cNvCxnSpPr>
          <p:nvPr/>
        </p:nvCxnSpPr>
        <p:spPr bwMode="auto">
          <a:xfrm flipV="1">
            <a:off x="4581832" y="639181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1" name="Retângulo 10"/>
          <p:cNvSpPr>
            <a:spLocks noChangeArrowheads="1"/>
          </p:cNvSpPr>
          <p:nvPr/>
        </p:nvSpPr>
        <p:spPr bwMode="auto">
          <a:xfrm>
            <a:off x="5117309" y="185950"/>
            <a:ext cx="1825172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DUAS etapas</a:t>
            </a:r>
          </a:p>
        </p:txBody>
      </p:sp>
      <p:cxnSp>
        <p:nvCxnSpPr>
          <p:cNvPr id="26632" name="Conector de seta reta 11"/>
          <p:cNvCxnSpPr>
            <a:cxnSpLocks noChangeShapeType="1"/>
          </p:cNvCxnSpPr>
          <p:nvPr/>
        </p:nvCxnSpPr>
        <p:spPr bwMode="auto">
          <a:xfrm flipV="1">
            <a:off x="7054477" y="299695"/>
            <a:ext cx="58972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Retângulo 14"/>
          <p:cNvSpPr>
            <a:spLocks noChangeArrowheads="1"/>
          </p:cNvSpPr>
          <p:nvPr/>
        </p:nvSpPr>
        <p:spPr bwMode="auto">
          <a:xfrm>
            <a:off x="7798194" y="96703"/>
            <a:ext cx="1608181" cy="365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sp>
        <p:nvSpPr>
          <p:cNvPr id="26634" name="Retângulo 15"/>
          <p:cNvSpPr>
            <a:spLocks noChangeArrowheads="1"/>
          </p:cNvSpPr>
          <p:nvPr/>
        </p:nvSpPr>
        <p:spPr bwMode="auto">
          <a:xfrm>
            <a:off x="7817443" y="637431"/>
            <a:ext cx="1825171" cy="552976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oligonucleotídeo sintético</a:t>
            </a:r>
          </a:p>
        </p:txBody>
      </p:sp>
      <p:cxnSp>
        <p:nvCxnSpPr>
          <p:cNvPr id="26635" name="Conector de seta reta 16"/>
          <p:cNvCxnSpPr>
            <a:cxnSpLocks noChangeShapeType="1"/>
          </p:cNvCxnSpPr>
          <p:nvPr/>
        </p:nvCxnSpPr>
        <p:spPr bwMode="auto">
          <a:xfrm>
            <a:off x="7040476" y="478187"/>
            <a:ext cx="587975" cy="316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Conector de seta reta 19"/>
          <p:cNvCxnSpPr>
            <a:cxnSpLocks noChangeShapeType="1"/>
          </p:cNvCxnSpPr>
          <p:nvPr/>
        </p:nvCxnSpPr>
        <p:spPr bwMode="auto">
          <a:xfrm>
            <a:off x="1899198" y="1778382"/>
            <a:ext cx="1200448" cy="24866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7" name="Retângulo 21"/>
          <p:cNvSpPr>
            <a:spLocks noChangeArrowheads="1"/>
          </p:cNvSpPr>
          <p:nvPr/>
        </p:nvSpPr>
        <p:spPr bwMode="auto">
          <a:xfrm>
            <a:off x="2824908" y="4420768"/>
            <a:ext cx="1825172" cy="614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Cinética de propagação viral</a:t>
            </a:r>
          </a:p>
        </p:txBody>
      </p:sp>
      <p:cxnSp>
        <p:nvCxnSpPr>
          <p:cNvPr id="26638" name="Conector de seta reta 22"/>
          <p:cNvCxnSpPr>
            <a:cxnSpLocks noChangeShapeType="1"/>
          </p:cNvCxnSpPr>
          <p:nvPr/>
        </p:nvCxnSpPr>
        <p:spPr bwMode="auto">
          <a:xfrm flipV="1">
            <a:off x="4770824" y="4959745"/>
            <a:ext cx="1258196" cy="52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9" name="Retângulo 26"/>
          <p:cNvSpPr>
            <a:spLocks noChangeArrowheads="1"/>
          </p:cNvSpPr>
          <p:nvPr/>
        </p:nvSpPr>
        <p:spPr bwMode="auto">
          <a:xfrm>
            <a:off x="119524" y="6105946"/>
            <a:ext cx="1973915" cy="6474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984" dirty="0">
                <a:solidFill>
                  <a:schemeClr val="bg1"/>
                </a:solidFill>
              </a:rPr>
              <a:t>Amostras vacinais</a:t>
            </a:r>
          </a:p>
        </p:txBody>
      </p:sp>
      <p:sp>
        <p:nvSpPr>
          <p:cNvPr id="26640" name="Retângulo 27"/>
          <p:cNvSpPr>
            <a:spLocks noChangeArrowheads="1"/>
          </p:cNvSpPr>
          <p:nvPr/>
        </p:nvSpPr>
        <p:spPr bwMode="auto">
          <a:xfrm>
            <a:off x="3057648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543" dirty="0"/>
              <a:t>Método </a:t>
            </a:r>
            <a:r>
              <a:rPr lang="pt-BR" altLang="pt-BR" sz="1543" dirty="0" err="1"/>
              <a:t>monoplex</a:t>
            </a:r>
            <a:r>
              <a:rPr lang="pt-BR" altLang="pt-BR" sz="1543" dirty="0"/>
              <a:t> (</a:t>
            </a:r>
            <a:r>
              <a:rPr lang="pt-BR" altLang="pt-BR" sz="1543" dirty="0" err="1"/>
              <a:t>qPCR</a:t>
            </a:r>
            <a:r>
              <a:rPr lang="pt-BR" altLang="pt-BR" sz="1543" dirty="0"/>
              <a:t>)</a:t>
            </a:r>
          </a:p>
        </p:txBody>
      </p:sp>
      <p:sp>
        <p:nvSpPr>
          <p:cNvPr id="26641" name="Retângulo 28"/>
          <p:cNvSpPr>
            <a:spLocks noChangeArrowheads="1"/>
          </p:cNvSpPr>
          <p:nvPr/>
        </p:nvSpPr>
        <p:spPr bwMode="auto">
          <a:xfrm>
            <a:off x="5805030" y="6149694"/>
            <a:ext cx="1825171" cy="61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Método </a:t>
            </a:r>
            <a:r>
              <a:rPr lang="pt-BR" altLang="pt-BR" sz="1653" dirty="0" err="1"/>
              <a:t>biplex</a:t>
            </a:r>
            <a:endParaRPr lang="pt-BR" altLang="pt-BR" sz="1653" dirty="0"/>
          </a:p>
          <a:p>
            <a:pPr algn="ctr" eaLnBrk="1" hangingPunct="1">
              <a:defRPr/>
            </a:pPr>
            <a:r>
              <a:rPr lang="pt-BR" altLang="pt-BR" sz="1653" dirty="0"/>
              <a:t>(</a:t>
            </a:r>
            <a:r>
              <a:rPr lang="pt-BR" altLang="pt-BR" sz="1653" dirty="0" err="1"/>
              <a:t>qPCR</a:t>
            </a:r>
            <a:r>
              <a:rPr lang="pt-BR" altLang="pt-BR" sz="1653" dirty="0"/>
              <a:t>)</a:t>
            </a:r>
          </a:p>
        </p:txBody>
      </p:sp>
      <p:cxnSp>
        <p:nvCxnSpPr>
          <p:cNvPr id="26642" name="Conector de seta reta 29"/>
          <p:cNvCxnSpPr>
            <a:cxnSpLocks noChangeShapeType="1"/>
          </p:cNvCxnSpPr>
          <p:nvPr/>
        </p:nvCxnSpPr>
        <p:spPr bwMode="auto">
          <a:xfrm>
            <a:off x="2247433" y="64156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Conector de seta reta 32"/>
          <p:cNvCxnSpPr>
            <a:cxnSpLocks noChangeShapeType="1"/>
          </p:cNvCxnSpPr>
          <p:nvPr/>
        </p:nvCxnSpPr>
        <p:spPr bwMode="auto">
          <a:xfrm>
            <a:off x="5019313" y="6426182"/>
            <a:ext cx="654472" cy="1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Conector de seta reta 33"/>
          <p:cNvCxnSpPr>
            <a:cxnSpLocks noChangeShapeType="1"/>
          </p:cNvCxnSpPr>
          <p:nvPr/>
        </p:nvCxnSpPr>
        <p:spPr bwMode="auto">
          <a:xfrm>
            <a:off x="1167730" y="1967373"/>
            <a:ext cx="3500" cy="16799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5" name="Retângulo 35"/>
          <p:cNvSpPr>
            <a:spLocks noChangeArrowheads="1"/>
          </p:cNvSpPr>
          <p:nvPr/>
        </p:nvSpPr>
        <p:spPr bwMode="auto">
          <a:xfrm>
            <a:off x="130023" y="3827544"/>
            <a:ext cx="1973915" cy="780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53" dirty="0"/>
              <a:t>Padronização do microarranjo líquido</a:t>
            </a:r>
          </a:p>
        </p:txBody>
      </p:sp>
      <p:sp>
        <p:nvSpPr>
          <p:cNvPr id="26646" name="CaixaDeTexto 36"/>
          <p:cNvSpPr txBox="1">
            <a:spLocks noChangeArrowheads="1"/>
          </p:cNvSpPr>
          <p:nvPr/>
        </p:nvSpPr>
        <p:spPr bwMode="auto">
          <a:xfrm>
            <a:off x="-44969" y="2518599"/>
            <a:ext cx="1270445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+ amostras de soro (IgG)</a:t>
            </a:r>
          </a:p>
        </p:txBody>
      </p:sp>
      <p:sp>
        <p:nvSpPr>
          <p:cNvPr id="26648" name="CaixaDeTexto 42"/>
          <p:cNvSpPr txBox="1">
            <a:spLocks noChangeArrowheads="1"/>
          </p:cNvSpPr>
          <p:nvPr/>
        </p:nvSpPr>
        <p:spPr bwMode="auto">
          <a:xfrm>
            <a:off x="4658828" y="4497764"/>
            <a:ext cx="1268696" cy="4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Coletas de 24 horas (7 dias)</a:t>
            </a:r>
          </a:p>
        </p:txBody>
      </p:sp>
      <p:cxnSp>
        <p:nvCxnSpPr>
          <p:cNvPr id="26649" name="Conector de seta reta 44"/>
          <p:cNvCxnSpPr>
            <a:cxnSpLocks noChangeShapeType="1"/>
          </p:cNvCxnSpPr>
          <p:nvPr/>
        </p:nvCxnSpPr>
        <p:spPr bwMode="auto">
          <a:xfrm>
            <a:off x="5712284" y="5244983"/>
            <a:ext cx="432232" cy="327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50" name="Conector de seta reta 46"/>
          <p:cNvCxnSpPr>
            <a:cxnSpLocks noChangeShapeType="1"/>
          </p:cNvCxnSpPr>
          <p:nvPr/>
        </p:nvCxnSpPr>
        <p:spPr bwMode="auto">
          <a:xfrm flipV="1">
            <a:off x="5843529" y="4408519"/>
            <a:ext cx="465480" cy="297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1" name="Retângulo 50"/>
          <p:cNvSpPr>
            <a:spLocks noChangeArrowheads="1"/>
          </p:cNvSpPr>
          <p:nvPr/>
        </p:nvSpPr>
        <p:spPr bwMode="auto">
          <a:xfrm>
            <a:off x="6379005" y="4028785"/>
            <a:ext cx="1868920" cy="470729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Ensaio de placas de lise</a:t>
            </a:r>
          </a:p>
        </p:txBody>
      </p:sp>
      <p:sp>
        <p:nvSpPr>
          <p:cNvPr id="26652" name="Retângulo 51"/>
          <p:cNvSpPr>
            <a:spLocks noChangeArrowheads="1"/>
          </p:cNvSpPr>
          <p:nvPr/>
        </p:nvSpPr>
        <p:spPr bwMode="auto">
          <a:xfrm>
            <a:off x="6398254" y="4669258"/>
            <a:ext cx="1825172" cy="40773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qPCR</a:t>
            </a:r>
          </a:p>
        </p:txBody>
      </p:sp>
      <p:sp>
        <p:nvSpPr>
          <p:cNvPr id="26653" name="Retângulo 52"/>
          <p:cNvSpPr>
            <a:spLocks noChangeArrowheads="1"/>
          </p:cNvSpPr>
          <p:nvPr/>
        </p:nvSpPr>
        <p:spPr bwMode="auto">
          <a:xfrm>
            <a:off x="6421003" y="5325478"/>
            <a:ext cx="1826921" cy="4059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323"/>
              <a:t>Microarranjo líquido</a:t>
            </a:r>
          </a:p>
        </p:txBody>
      </p:sp>
      <p:sp>
        <p:nvSpPr>
          <p:cNvPr id="56" name="Chave direita 55"/>
          <p:cNvSpPr>
            <a:spLocks/>
          </p:cNvSpPr>
          <p:nvPr/>
        </p:nvSpPr>
        <p:spPr bwMode="auto">
          <a:xfrm>
            <a:off x="8319671" y="4006036"/>
            <a:ext cx="162744" cy="899461"/>
          </a:xfrm>
          <a:prstGeom prst="rightBrace">
            <a:avLst>
              <a:gd name="adj1" fmla="val 34031"/>
              <a:gd name="adj2" fmla="val 65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984"/>
          </a:p>
        </p:txBody>
      </p:sp>
      <p:sp>
        <p:nvSpPr>
          <p:cNvPr id="26655" name="CaixaDeTexto 56"/>
          <p:cNvSpPr txBox="1">
            <a:spLocks noChangeArrowheads="1"/>
          </p:cNvSpPr>
          <p:nvPr/>
        </p:nvSpPr>
        <p:spPr bwMode="auto">
          <a:xfrm>
            <a:off x="8566412" y="4263275"/>
            <a:ext cx="1270445" cy="60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Correlação entre PFU/mL e cópias/mL</a:t>
            </a:r>
          </a:p>
        </p:txBody>
      </p:sp>
      <p:sp>
        <p:nvSpPr>
          <p:cNvPr id="32" name="Retângulo 10"/>
          <p:cNvSpPr>
            <a:spLocks noChangeArrowheads="1"/>
          </p:cNvSpPr>
          <p:nvPr/>
        </p:nvSpPr>
        <p:spPr bwMode="auto">
          <a:xfrm>
            <a:off x="3365635" y="2849336"/>
            <a:ext cx="1825171" cy="407732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53">
                <a:solidFill>
                  <a:schemeClr val="bg1"/>
                </a:solidFill>
              </a:rPr>
              <a:t>UMA etapa</a:t>
            </a:r>
          </a:p>
        </p:txBody>
      </p:sp>
      <p:cxnSp>
        <p:nvCxnSpPr>
          <p:cNvPr id="33" name="Conector de seta reta 11"/>
          <p:cNvCxnSpPr>
            <a:cxnSpLocks noChangeShapeType="1"/>
          </p:cNvCxnSpPr>
          <p:nvPr/>
        </p:nvCxnSpPr>
        <p:spPr bwMode="auto">
          <a:xfrm flipV="1">
            <a:off x="5029812" y="2319108"/>
            <a:ext cx="7000" cy="4637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ector de seta reta 11"/>
          <p:cNvCxnSpPr>
            <a:cxnSpLocks noChangeShapeType="1"/>
          </p:cNvCxnSpPr>
          <p:nvPr/>
        </p:nvCxnSpPr>
        <p:spPr bwMode="auto">
          <a:xfrm>
            <a:off x="4916068" y="3295566"/>
            <a:ext cx="433981" cy="2677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tângulo 14"/>
          <p:cNvSpPr>
            <a:spLocks noChangeArrowheads="1"/>
          </p:cNvSpPr>
          <p:nvPr/>
        </p:nvSpPr>
        <p:spPr bwMode="auto">
          <a:xfrm>
            <a:off x="5414796" y="3414560"/>
            <a:ext cx="1314194" cy="25374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GBlock</a:t>
            </a:r>
          </a:p>
        </p:txBody>
      </p:sp>
      <p:sp>
        <p:nvSpPr>
          <p:cNvPr id="36" name="Retângulo 14"/>
          <p:cNvSpPr>
            <a:spLocks noChangeArrowheads="1"/>
          </p:cNvSpPr>
          <p:nvPr/>
        </p:nvSpPr>
        <p:spPr bwMode="auto">
          <a:xfrm>
            <a:off x="4140851" y="1900877"/>
            <a:ext cx="1529434" cy="33773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otimização</a:t>
            </a:r>
          </a:p>
        </p:txBody>
      </p:sp>
      <p:cxnSp>
        <p:nvCxnSpPr>
          <p:cNvPr id="4" name="Conector angulado 3"/>
          <p:cNvCxnSpPr>
            <a:cxnSpLocks noChangeShapeType="1"/>
          </p:cNvCxnSpPr>
          <p:nvPr/>
        </p:nvCxnSpPr>
        <p:spPr bwMode="auto">
          <a:xfrm rot="16200000" flipH="1">
            <a:off x="3194141" y="2039121"/>
            <a:ext cx="1123452" cy="41298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ector de seta reta 11"/>
          <p:cNvCxnSpPr>
            <a:cxnSpLocks noChangeShapeType="1"/>
          </p:cNvCxnSpPr>
          <p:nvPr/>
        </p:nvCxnSpPr>
        <p:spPr bwMode="auto">
          <a:xfrm>
            <a:off x="6812986" y="3517807"/>
            <a:ext cx="45323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tângulo 14"/>
          <p:cNvSpPr>
            <a:spLocks noChangeArrowheads="1"/>
          </p:cNvSpPr>
          <p:nvPr/>
        </p:nvSpPr>
        <p:spPr bwMode="auto">
          <a:xfrm>
            <a:off x="7309965" y="3367313"/>
            <a:ext cx="1613431" cy="3009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ensaio biplex</a:t>
            </a:r>
          </a:p>
        </p:txBody>
      </p:sp>
      <p:cxnSp>
        <p:nvCxnSpPr>
          <p:cNvPr id="47" name="Conector de seta reta 11"/>
          <p:cNvCxnSpPr>
            <a:cxnSpLocks noChangeShapeType="1"/>
          </p:cNvCxnSpPr>
          <p:nvPr/>
        </p:nvCxnSpPr>
        <p:spPr bwMode="auto">
          <a:xfrm flipV="1">
            <a:off x="5246803" y="2732090"/>
            <a:ext cx="288738" cy="292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etângulo 14"/>
          <p:cNvSpPr>
            <a:spLocks noChangeArrowheads="1"/>
          </p:cNvSpPr>
          <p:nvPr/>
        </p:nvSpPr>
        <p:spPr bwMode="auto">
          <a:xfrm>
            <a:off x="5666785" y="2399605"/>
            <a:ext cx="2350150" cy="51447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543"/>
              <a:t>sensibilidade e especificidade</a:t>
            </a:r>
          </a:p>
        </p:txBody>
      </p:sp>
      <p:sp>
        <p:nvSpPr>
          <p:cNvPr id="28713" name="Título 11"/>
          <p:cNvSpPr>
            <a:spLocks noGrp="1"/>
          </p:cNvSpPr>
          <p:nvPr>
            <p:ph type="title" idx="4294967295"/>
          </p:nvPr>
        </p:nvSpPr>
        <p:spPr bwMode="auto">
          <a:xfrm>
            <a:off x="119524" y="96703"/>
            <a:ext cx="4427538" cy="569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086" dirty="0"/>
              <a:t>Fluxograma </a:t>
            </a:r>
            <a:r>
              <a:rPr lang="pt-BR" altLang="pt-BR" sz="3086" dirty="0" smtClean="0"/>
              <a:t>experimental</a:t>
            </a:r>
            <a:endParaRPr lang="pt-BR" altLang="pt-BR" sz="3086" dirty="0"/>
          </a:p>
        </p:txBody>
      </p:sp>
      <p:sp>
        <p:nvSpPr>
          <p:cNvPr id="53" name="CaixaDeTexto 42"/>
          <p:cNvSpPr txBox="1">
            <a:spLocks noChangeArrowheads="1"/>
          </p:cNvSpPr>
          <p:nvPr/>
        </p:nvSpPr>
        <p:spPr bwMode="auto">
          <a:xfrm>
            <a:off x="3465380" y="3316565"/>
            <a:ext cx="1440189" cy="26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102"/>
              <a:t>(Método monoplex)</a:t>
            </a:r>
          </a:p>
        </p:txBody>
      </p:sp>
      <p:sp>
        <p:nvSpPr>
          <p:cNvPr id="43" name="Título 11"/>
          <p:cNvSpPr txBox="1">
            <a:spLocks/>
          </p:cNvSpPr>
          <p:nvPr/>
        </p:nvSpPr>
        <p:spPr bwMode="auto">
          <a:xfrm>
            <a:off x="1071483" y="7171651"/>
            <a:ext cx="8238645" cy="3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6" tIns="50398" rIns="100796" bIns="50398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1800" i="1" dirty="0" smtClean="0"/>
              <a:t>Gentilmente cedido por Jéssica Malheiros (MPTI – Fiocruz, 2017)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0864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 animBg="1"/>
      <p:bldP spid="26631" grpId="0" animBg="1"/>
      <p:bldP spid="26633" grpId="0" animBg="1"/>
      <p:bldP spid="26634" grpId="0" animBg="1"/>
      <p:bldP spid="26637" grpId="0" animBg="1"/>
      <p:bldP spid="26639" grpId="0" animBg="1"/>
      <p:bldP spid="26640" grpId="0" animBg="1"/>
      <p:bldP spid="26641" grpId="0" animBg="1"/>
      <p:bldP spid="26645" grpId="0" animBg="1"/>
      <p:bldP spid="26646" grpId="0"/>
      <p:bldP spid="26648" grpId="0"/>
      <p:bldP spid="26651" grpId="0" animBg="1"/>
      <p:bldP spid="26652" grpId="0" animBg="1"/>
      <p:bldP spid="26653" grpId="0" animBg="1"/>
      <p:bldP spid="56" grpId="0" animBg="1"/>
      <p:bldP spid="26655" grpId="0"/>
      <p:bldP spid="32" grpId="0" animBg="1"/>
      <p:bldP spid="35" grpId="0" animBg="1"/>
      <p:bldP spid="36" grpId="0" animBg="1"/>
      <p:bldP spid="46" grpId="0" animBg="1"/>
      <p:bldP spid="51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um slide em branco</a:t>
            </a:r>
          </a:p>
          <a:p>
            <a:endParaRPr lang="pt-BR" dirty="0" smtClean="0"/>
          </a:p>
          <a:p>
            <a:r>
              <a:rPr lang="pt-BR" dirty="0" smtClean="0"/>
              <a:t>Cada objeto que você inclui acrescenta informação visual</a:t>
            </a:r>
          </a:p>
          <a:p>
            <a:endParaRPr lang="pt-BR" dirty="0" smtClean="0"/>
          </a:p>
          <a:p>
            <a:r>
              <a:rPr lang="pt-BR" dirty="0" smtClean="0"/>
              <a:t>Quanto mais objetos, maior o custo de processamento cognitivo da plateia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41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59640"/>
            <a:ext cx="9360360" cy="417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que você passou um tempo submetido a cores mais ou menos consistentes, é hora de uma pequena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AGRESSÃO VISUAL</a:t>
            </a:r>
          </a:p>
        </p:txBody>
      </p:sp>
    </p:spTree>
    <p:extLst>
      <p:ext uri="{BB962C8B-B14F-4D97-AF65-F5344CB8AC3E}">
        <p14:creationId xmlns:p14="http://schemas.microsoft.com/office/powerpoint/2010/main" val="40909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Pouco contraste</a:t>
            </a:r>
            <a:endParaRPr lang="en-US" dirty="0"/>
          </a:p>
        </p:txBody>
      </p:sp>
      <p:sp>
        <p:nvSpPr>
          <p:cNvPr id="4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400" dirty="0" smtClean="0"/>
          </a:p>
          <a:p>
            <a:pPr algn="ctr"/>
            <a:endParaRPr lang="pt-BR" sz="4400" dirty="0"/>
          </a:p>
          <a:p>
            <a:pPr marL="0" indent="0" algn="ctr">
              <a:buNone/>
            </a:pPr>
            <a:r>
              <a:rPr lang="pt-BR" sz="4400" dirty="0" smtClean="0"/>
              <a:t>Texto preto em fundo escuro...</a:t>
            </a:r>
          </a:p>
          <a:p>
            <a:pPr algn="ctr"/>
            <a:endParaRPr lang="pt-BR" sz="4400" dirty="0"/>
          </a:p>
          <a:p>
            <a:pPr marL="0" indent="0" algn="ctr">
              <a:buNone/>
            </a:pPr>
            <a:r>
              <a:rPr lang="pt-BR" sz="4400" dirty="0" smtClean="0"/>
              <a:t>... é cansativo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734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Excesso de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Vermelho + azul = dor de cabeça</a:t>
            </a:r>
            <a:endParaRPr lang="en-US" sz="4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Excesso de contraste</a:t>
            </a:r>
            <a:endParaRPr lang="en-US" dirty="0"/>
          </a:p>
        </p:txBody>
      </p:sp>
      <p:sp>
        <p:nvSpPr>
          <p:cNvPr id="2" name="Subtítul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Vermelho + azul = dor de cabeça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Não importa a ordem</a:t>
            </a:r>
            <a:endParaRPr lang="en-US" sz="4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PARABÉNS!</a:t>
            </a:r>
          </a:p>
          <a:p>
            <a:pPr marL="0" indent="0" algn="ctr">
              <a:buNone/>
            </a:pPr>
            <a:endParaRPr lang="pt-BR" sz="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... você não tem daltonismo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Escolha cores sóbrias e profissionais</a:t>
            </a:r>
          </a:p>
          <a:p>
            <a:pPr marL="0" indent="0" algn="ctr">
              <a:buNone/>
            </a:pP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Use o contraste a seu favor</a:t>
            </a:r>
          </a:p>
        </p:txBody>
      </p:sp>
    </p:spTree>
    <p:extLst>
      <p:ext uri="{BB962C8B-B14F-4D97-AF65-F5344CB8AC3E}">
        <p14:creationId xmlns:p14="http://schemas.microsoft.com/office/powerpoint/2010/main" val="2084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Imagens de fundo confundem a leitura do texto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9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o contraste ao seu favor</a:t>
            </a:r>
          </a:p>
          <a:p>
            <a:endParaRPr lang="pt-BR" dirty="0"/>
          </a:p>
          <a:p>
            <a:r>
              <a:rPr lang="pt-BR" dirty="0"/>
              <a:t>Enfatize o que é mais importante</a:t>
            </a:r>
          </a:p>
          <a:p>
            <a:endParaRPr lang="pt-BR" dirty="0"/>
          </a:p>
          <a:p>
            <a:r>
              <a:rPr lang="pt-BR" dirty="0"/>
              <a:t>Controle </a:t>
            </a:r>
            <a:r>
              <a:rPr lang="pt-BR" dirty="0" smtClean="0"/>
              <a:t>o </a:t>
            </a:r>
            <a:r>
              <a:rPr lang="pt-BR" dirty="0"/>
              <a:t>foco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How to avoid death By PowerPoint | David JP Phillips | </a:t>
            </a:r>
            <a:r>
              <a:rPr lang="en-US" sz="1400" dirty="0" err="1" smtClean="0">
                <a:hlinkClick r:id="rId2"/>
              </a:rPr>
              <a:t>TEDxStockholmSalon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comum ter dificuldade de identificar o que é ou não é necessário ser incluído na apresentação</a:t>
            </a:r>
          </a:p>
          <a:p>
            <a:endParaRPr lang="pt-BR" dirty="0" smtClean="0"/>
          </a:p>
          <a:p>
            <a:r>
              <a:rPr lang="pt-BR" dirty="0" smtClean="0"/>
              <a:t>Projeto ou dissertação: Figuras e Tabelas são candidatos naturais</a:t>
            </a:r>
          </a:p>
          <a:p>
            <a:endParaRPr lang="pt-BR" dirty="0" smtClean="0"/>
          </a:p>
          <a:p>
            <a:r>
              <a:rPr lang="pt-BR" dirty="0" smtClean="0"/>
              <a:t>Algum texto é obviamente necessário</a:t>
            </a:r>
          </a:p>
          <a:p>
            <a:endParaRPr lang="pt-BR" dirty="0"/>
          </a:p>
          <a:p>
            <a:r>
              <a:rPr lang="pt-BR" dirty="0" smtClean="0"/>
              <a:t>Mas quanta informação </a:t>
            </a:r>
            <a:r>
              <a:rPr lang="pt-BR" i="1" dirty="0" smtClean="0"/>
              <a:t>precisa</a:t>
            </a:r>
            <a:r>
              <a:rPr lang="pt-BR" dirty="0" smtClean="0"/>
              <a:t> constar nos slides?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8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o contraste ao seu favor</a:t>
            </a:r>
          </a:p>
          <a:p>
            <a:endParaRPr lang="pt-BR" dirty="0"/>
          </a:p>
          <a:p>
            <a:r>
              <a:rPr lang="pt-BR" dirty="0"/>
              <a:t>Enfatize o que é mais importante</a:t>
            </a:r>
          </a:p>
          <a:p>
            <a:endParaRPr lang="pt-BR" dirty="0"/>
          </a:p>
          <a:p>
            <a:r>
              <a:rPr lang="pt-BR" dirty="0"/>
              <a:t>Controle o foco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How to avoid death By PowerPoint | David JP Phillips | </a:t>
            </a:r>
            <a:r>
              <a:rPr lang="en-US" sz="1400" dirty="0" err="1" smtClean="0">
                <a:hlinkClick r:id="rId2"/>
              </a:rPr>
              <a:t>TEDxStockholmSalon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30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Solução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o contraste ao seu favor</a:t>
            </a:r>
          </a:p>
          <a:p>
            <a:endParaRPr lang="pt-BR" dirty="0"/>
          </a:p>
          <a:p>
            <a:r>
              <a:rPr lang="pt-BR" dirty="0"/>
              <a:t>Enfatize o que é mais importante</a:t>
            </a:r>
          </a:p>
          <a:p>
            <a:endParaRPr lang="pt-BR" dirty="0"/>
          </a:p>
          <a:p>
            <a:r>
              <a:rPr lang="pt-BR" dirty="0" smtClean="0"/>
              <a:t>Controle o </a:t>
            </a:r>
            <a:r>
              <a:rPr lang="pt-BR" dirty="0"/>
              <a:t>foco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How to avoid death By PowerPoint | David JP Phillips | </a:t>
            </a:r>
            <a:r>
              <a:rPr lang="en-US" sz="1400" dirty="0" err="1" smtClean="0">
                <a:hlinkClick r:id="rId2"/>
              </a:rPr>
              <a:t>TEDxStockholmSalon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37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Solução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Use o contraste ao seu favor</a:t>
            </a:r>
          </a:p>
          <a:p>
            <a:endParaRPr lang="pt-BR" sz="3600" dirty="0"/>
          </a:p>
          <a:p>
            <a:r>
              <a:rPr lang="pt-BR" sz="3600" dirty="0" smtClean="0"/>
              <a:t>Enfatize o que é mais importante</a:t>
            </a:r>
          </a:p>
          <a:p>
            <a:endParaRPr lang="pt-BR" sz="3600" dirty="0"/>
          </a:p>
          <a:p>
            <a:r>
              <a:rPr lang="pt-BR" sz="3600" dirty="0"/>
              <a:t>Controle o </a:t>
            </a:r>
            <a:r>
              <a:rPr lang="pt-BR" sz="3600" dirty="0" smtClean="0"/>
              <a:t>foco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How to avoid death By PowerPoint | David JP Phillips | </a:t>
            </a:r>
            <a:r>
              <a:rPr lang="en-US" sz="1400" dirty="0" err="1" smtClean="0">
                <a:hlinkClick r:id="rId2"/>
              </a:rPr>
              <a:t>TEDxStockholmSalon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035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Solução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Use o contraste ao seu favor</a:t>
            </a:r>
          </a:p>
          <a:p>
            <a:endParaRPr lang="pt-BR" sz="3600" dirty="0"/>
          </a:p>
          <a:p>
            <a:r>
              <a:rPr lang="pt-BR" sz="3600" dirty="0" smtClean="0"/>
              <a:t>Enfatize o que é mais importante</a:t>
            </a:r>
          </a:p>
          <a:p>
            <a:endParaRPr lang="pt-BR" sz="3600" dirty="0"/>
          </a:p>
          <a:p>
            <a:r>
              <a:rPr lang="pt-BR" sz="3600" dirty="0" smtClean="0"/>
              <a:t>Controle o foco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How to avoid death By PowerPoint | David JP Phillips | </a:t>
            </a:r>
            <a:r>
              <a:rPr lang="en-US" sz="1400" dirty="0" err="1" smtClean="0">
                <a:hlinkClick r:id="rId2"/>
              </a:rPr>
              <a:t>TEDxStockholmSalon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964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apresentações?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2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/>
              <a:t>Dissertação </a:t>
            </a:r>
            <a:r>
              <a:rPr lang="pt-BR" sz="3200" dirty="0" err="1" smtClean="0"/>
              <a:t>vs</a:t>
            </a:r>
            <a:r>
              <a:rPr lang="pt-BR" sz="3200" dirty="0" smtClean="0"/>
              <a:t> Apresentação</a:t>
            </a:r>
            <a:endParaRPr lang="pt-BR" sz="32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3" y="2743994"/>
            <a:ext cx="4914900" cy="3333750"/>
          </a:xfrm>
        </p:spPr>
      </p:pic>
    </p:spTree>
    <p:extLst>
      <p:ext uri="{BB962C8B-B14F-4D97-AF65-F5344CB8AC3E}">
        <p14:creationId xmlns:p14="http://schemas.microsoft.com/office/powerpoint/2010/main" val="74317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Características de uma boa apresentação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Dinâmica, envolvente</a:t>
            </a:r>
          </a:p>
          <a:p>
            <a:r>
              <a:rPr lang="pt-BR" dirty="0" smtClean="0"/>
              <a:t>Captura a atenção da plateia</a:t>
            </a:r>
          </a:p>
          <a:p>
            <a:r>
              <a:rPr lang="pt-BR" dirty="0" smtClean="0"/>
              <a:t>Instiga perguntas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sz="2400" dirty="0" smtClean="0">
                <a:solidFill>
                  <a:schemeClr val="tx2">
                    <a:lumMod val="50000"/>
                  </a:schemeClr>
                </a:solidFill>
              </a:rPr>
              <a:t>Curta e informativa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en-US" sz="2400" i="1" dirty="0" smtClean="0"/>
              <a:t>Show, don’t tell!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7190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/>
              <a:t>O SEGREDO</a:t>
            </a:r>
          </a:p>
          <a:p>
            <a:pPr marL="0" indent="0" algn="ctr">
              <a:buNone/>
            </a:pPr>
            <a:r>
              <a:rPr lang="pt-BR" sz="3200" dirty="0" smtClean="0"/>
              <a:t>DE UMA BOA</a:t>
            </a:r>
          </a:p>
          <a:p>
            <a:pPr marL="0" indent="0" algn="ctr">
              <a:buNone/>
            </a:pPr>
            <a:r>
              <a:rPr lang="pt-BR" sz="3200" dirty="0" smtClean="0"/>
              <a:t>APRESENTAÇÃO</a:t>
            </a:r>
          </a:p>
          <a:p>
            <a:pPr marL="0" indent="0" algn="ctr">
              <a:buNone/>
            </a:pPr>
            <a:r>
              <a:rPr lang="pt-BR" sz="3200" dirty="0" smtClean="0"/>
              <a:t>É...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86445" y="6824311"/>
            <a:ext cx="49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Talvez você se surpreenda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24991" y="4531320"/>
            <a:ext cx="4312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Ter em mente que somos </a:t>
            </a:r>
            <a:r>
              <a:rPr lang="pt-BR" sz="2800" b="1" dirty="0" smtClean="0"/>
              <a:t>primatas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57500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Storytelling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Somos uma espécie social </a:t>
            </a:r>
          </a:p>
          <a:p>
            <a:pPr marL="0" indent="0">
              <a:buNone/>
            </a:pPr>
            <a:r>
              <a:rPr lang="pt-BR" sz="2000" dirty="0" smtClean="0"/>
              <a:t>(de contadores de histórias)</a:t>
            </a:r>
          </a:p>
          <a:p>
            <a:endParaRPr lang="pt-BR" dirty="0" smtClean="0"/>
          </a:p>
          <a:p>
            <a:r>
              <a:rPr lang="pt-BR" dirty="0" smtClean="0"/>
              <a:t>Processos cognitivos evoluíram de tradições orais</a:t>
            </a:r>
          </a:p>
          <a:p>
            <a:endParaRPr lang="pt-BR" dirty="0" smtClean="0"/>
          </a:p>
          <a:p>
            <a:r>
              <a:rPr lang="pt-BR" dirty="0" smtClean="0"/>
              <a:t>Adiciona elemento humano na apresentação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44979" y="6469830"/>
            <a:ext cx="44426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Kim, 1999, </a:t>
            </a:r>
            <a:r>
              <a:rPr lang="en-US" sz="1400" i="1" dirty="0"/>
              <a:t>The Effects of Storytelling and Pretend Play on Cognitive Processes, Short-Term and Long-Term Narrative Recall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91012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/>
              <a:t>Como deixar a plateia apaixonada</a:t>
            </a:r>
            <a:endParaRPr lang="pt-BR" sz="2000" dirty="0"/>
          </a:p>
        </p:txBody>
      </p:sp>
      <p:pic>
        <p:nvPicPr>
          <p:cNvPr id="5" name="Nj-hdQMa3u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54313" y="3124200"/>
            <a:ext cx="4572000" cy="25717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523874" y="6349589"/>
            <a:ext cx="4848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/>
              </a:rPr>
              <a:t>The magical science of storytelling | David JP Phillips | </a:t>
            </a:r>
            <a:r>
              <a:rPr lang="en-US" sz="1400" dirty="0" err="1" smtClean="0">
                <a:hlinkClick r:id="rId4"/>
              </a:rPr>
              <a:t>TEDxStockholm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167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Storytelling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Por que?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Retenção de 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59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Storytelling</a:t>
            </a:r>
            <a:endParaRPr lang="en-US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apresentar informações </a:t>
            </a:r>
            <a:r>
              <a:rPr lang="pt-BR" dirty="0" smtClean="0"/>
              <a:t>úteis</a:t>
            </a:r>
          </a:p>
          <a:p>
            <a:endParaRPr lang="pt-BR" dirty="0"/>
          </a:p>
          <a:p>
            <a:r>
              <a:rPr lang="pt-BR" dirty="0"/>
              <a:t>Desafio: permitir a </a:t>
            </a:r>
            <a:r>
              <a:rPr lang="pt-BR" b="1" dirty="0"/>
              <a:t>retenção</a:t>
            </a:r>
            <a:r>
              <a:rPr lang="pt-BR" dirty="0"/>
              <a:t> dessas informações</a:t>
            </a:r>
          </a:p>
          <a:p>
            <a:endParaRPr lang="pt-BR" dirty="0" smtClean="0"/>
          </a:p>
          <a:p>
            <a:endParaRPr lang="pt-BR" dirty="0"/>
          </a:p>
          <a:p>
            <a:pPr marL="0" indent="0" algn="ctr">
              <a:buNone/>
            </a:pPr>
            <a:r>
              <a:rPr lang="pt-BR" b="1" dirty="0" smtClean="0"/>
              <a:t>Visualize a </a:t>
            </a:r>
            <a:r>
              <a:rPr lang="pt-BR" b="1" i="1" dirty="0" smtClean="0"/>
              <a:t>narrativa</a:t>
            </a:r>
            <a:r>
              <a:rPr lang="pt-BR" b="1" dirty="0" smtClean="0"/>
              <a:t> da sua apresentação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661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i="1" dirty="0" smtClean="0"/>
              <a:t>Is </a:t>
            </a:r>
            <a:r>
              <a:rPr lang="en-US" i="1" dirty="0"/>
              <a:t>it the case that, unlike other such tools (stress equations, deductive arguments, etc.), narrative is a mode of representation tailor-made for gauging the </a:t>
            </a:r>
            <a:r>
              <a:rPr lang="en-US" b="1" i="1" dirty="0">
                <a:solidFill>
                  <a:srgbClr val="FFFF00"/>
                </a:solidFill>
              </a:rPr>
              <a:t>felt quality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of lived </a:t>
            </a:r>
            <a:r>
              <a:rPr lang="en-US" b="1" i="1" dirty="0" smtClean="0">
                <a:solidFill>
                  <a:srgbClr val="FFFF00"/>
                </a:solidFill>
              </a:rPr>
              <a:t>experiences</a:t>
            </a:r>
            <a:r>
              <a:rPr lang="en-US" dirty="0" smtClean="0"/>
              <a:t>”</a:t>
            </a:r>
          </a:p>
        </p:txBody>
      </p:sp>
      <p:sp>
        <p:nvSpPr>
          <p:cNvPr id="4" name="Retângulo 3"/>
          <p:cNvSpPr/>
          <p:nvPr/>
        </p:nvSpPr>
        <p:spPr>
          <a:xfrm>
            <a:off x="693042" y="6439626"/>
            <a:ext cx="869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Herman, </a:t>
            </a:r>
            <a:r>
              <a:rPr lang="en-US" dirty="0" smtClean="0"/>
              <a:t>2013,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wikis.sub.uni-hamburg.de/lhn/index.php/Cognitive_Narratology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17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“Comprehensibility </a:t>
            </a:r>
            <a:r>
              <a:rPr lang="en-US" i="1" dirty="0"/>
              <a:t>and recall were found to be a function of the amount of inherent </a:t>
            </a:r>
            <a:r>
              <a:rPr lang="en-US" b="1" i="1" dirty="0">
                <a:solidFill>
                  <a:srgbClr val="FFFF00"/>
                </a:solidFill>
              </a:rPr>
              <a:t>plot structure</a:t>
            </a:r>
            <a:r>
              <a:rPr lang="en-US" i="1" dirty="0"/>
              <a:t> in the story, independent of passage content</a:t>
            </a:r>
            <a:r>
              <a:rPr lang="en-US" i="1" dirty="0" smtClean="0"/>
              <a:t>.”</a:t>
            </a:r>
          </a:p>
          <a:p>
            <a:endParaRPr lang="en-US" i="1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040312" y="668584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THORNDYKE, 1977, </a:t>
            </a:r>
            <a:r>
              <a:rPr lang="en-US" sz="1400" i="1" dirty="0"/>
              <a:t>Cognitive Structures in Comprehension and Memory of Narrative Discourse</a:t>
            </a:r>
            <a:r>
              <a:rPr lang="en-US" sz="1400" dirty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696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estrutura da narrativa deve descrever...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/>
              <a:t>O </a:t>
            </a:r>
            <a:r>
              <a:rPr lang="pt-BR" dirty="0" smtClean="0"/>
              <a:t>caminho entre...</a:t>
            </a:r>
            <a:endParaRPr lang="pt-BR" dirty="0"/>
          </a:p>
          <a:p>
            <a:pPr lvl="1"/>
            <a:r>
              <a:rPr lang="pt-BR" dirty="0" smtClean="0"/>
              <a:t>... o problema e....</a:t>
            </a:r>
          </a:p>
          <a:p>
            <a:pPr lvl="1"/>
            <a:r>
              <a:rPr lang="pt-BR" dirty="0" smtClean="0"/>
              <a:t>... a solução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72627" y="5885628"/>
            <a:ext cx="613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Note que iniciamos esta aula com os problemas a ser </a:t>
            </a:r>
            <a:r>
              <a:rPr lang="pt-BR" i="1" dirty="0" smtClean="0"/>
              <a:t>evitados</a:t>
            </a:r>
          </a:p>
          <a:p>
            <a:endParaRPr lang="pt-BR" i="1" dirty="0"/>
          </a:p>
          <a:p>
            <a:r>
              <a:rPr lang="pt-BR" i="1" dirty="0" smtClean="0"/>
              <a:t>Lembre da escrita: posição de tópico, posição de ênfase.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2519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Storytelling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</a:p>
          <a:p>
            <a:pPr marL="0" indent="0">
              <a:buNone/>
            </a:pPr>
            <a:r>
              <a:rPr lang="pt-BR" sz="2000" dirty="0" smtClean="0"/>
              <a:t>Introdução típica</a:t>
            </a:r>
          </a:p>
          <a:p>
            <a:endParaRPr lang="pt-BR" dirty="0" smtClean="0"/>
          </a:p>
          <a:p>
            <a:r>
              <a:rPr lang="pt-BR" dirty="0" smtClean="0"/>
              <a:t>Exemplo 2 </a:t>
            </a:r>
          </a:p>
          <a:p>
            <a:pPr marL="0" indent="0">
              <a:buNone/>
            </a:pPr>
            <a:r>
              <a:rPr lang="pt-BR" sz="2000" i="1" dirty="0" smtClean="0"/>
              <a:t>“E se...?” “Você sabia...?”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86024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/>
              <a:t>A regra 10/20/30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mais que 10 slides (10 tópicos) para...</a:t>
            </a:r>
          </a:p>
          <a:p>
            <a:r>
              <a:rPr lang="pt-BR" dirty="0" smtClean="0"/>
              <a:t>... uma apresentação de até 20 minutos</a:t>
            </a:r>
          </a:p>
          <a:p>
            <a:r>
              <a:rPr lang="pt-BR" dirty="0" smtClean="0"/>
              <a:t>Não usar fonte menor que 30.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96033" y="6302466"/>
            <a:ext cx="7688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https://guykawasaki.com/the_102030_rule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, acessado em (2018-06-05)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20948" y="4410686"/>
            <a:ext cx="50387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Merriweather"/>
              </a:rPr>
              <a:t>“</a:t>
            </a:r>
            <a:r>
              <a:rPr lang="en-US" i="1" dirty="0" smtClean="0">
                <a:solidFill>
                  <a:srgbClr val="333333"/>
                </a:solidFill>
                <a:latin typeface="Merriweather"/>
              </a:rPr>
              <a:t>If </a:t>
            </a:r>
            <a:r>
              <a:rPr lang="en-US" i="1" dirty="0">
                <a:solidFill>
                  <a:srgbClr val="333333"/>
                </a:solidFill>
                <a:latin typeface="Merriweather"/>
              </a:rPr>
              <a:t>you must use more than ten slides to explain your business, you probably don’t have a business</a:t>
            </a:r>
            <a:r>
              <a:rPr lang="en-US" i="1" dirty="0" smtClean="0">
                <a:solidFill>
                  <a:srgbClr val="333333"/>
                </a:solidFill>
                <a:latin typeface="Merriweather"/>
              </a:rPr>
              <a:t>.</a:t>
            </a:r>
            <a:r>
              <a:rPr lang="en-US" dirty="0" smtClean="0">
                <a:solidFill>
                  <a:srgbClr val="333333"/>
                </a:solidFill>
                <a:latin typeface="Merriweather"/>
              </a:rPr>
              <a:t>”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Merriweather"/>
              </a:rPr>
              <a:t>Kawasaki, 2005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7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Visual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9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52" y="2012950"/>
            <a:ext cx="3824922" cy="4795838"/>
          </a:xfrm>
        </p:spPr>
      </p:pic>
      <p:sp>
        <p:nvSpPr>
          <p:cNvPr id="6" name="Retângulo 5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3473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Princípios Gestalt de Percepção Visual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Proximidade</a:t>
            </a:r>
          </a:p>
          <a:p>
            <a:r>
              <a:rPr lang="pt-BR" dirty="0" smtClean="0"/>
              <a:t>Similaridade</a:t>
            </a:r>
          </a:p>
          <a:p>
            <a:r>
              <a:rPr lang="pt-BR" i="1" dirty="0" err="1" smtClean="0"/>
              <a:t>Enclosure</a:t>
            </a:r>
            <a:endParaRPr lang="pt-BR" i="1" dirty="0" smtClean="0"/>
          </a:p>
          <a:p>
            <a:r>
              <a:rPr lang="pt-BR" i="1" dirty="0" err="1" smtClean="0"/>
              <a:t>Closure</a:t>
            </a:r>
            <a:endParaRPr lang="pt-BR" sz="2400" i="1" dirty="0" smtClean="0"/>
          </a:p>
          <a:p>
            <a:r>
              <a:rPr lang="pt-BR" dirty="0" smtClean="0"/>
              <a:t>Continuidade</a:t>
            </a:r>
          </a:p>
          <a:p>
            <a:r>
              <a:rPr lang="pt-BR" dirty="0" smtClean="0"/>
              <a:t>Conexão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  <p:pic>
        <p:nvPicPr>
          <p:cNvPr id="1026" name="Picture 2" descr="F:\MC\Apresentacoes\gestalt-al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37" y="2241549"/>
            <a:ext cx="56864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90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uso de texto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 erro muito comum é colocar muito texto em um slide, tipicamente copiando do trabalho ou artigo. Embora isso minimize a quantidade de informação que você precisa memorizar, isso torna a apresentação monótona, é cansativo tanto para o palestrante quanto para a plateia e dificulta a retenção de informação. Uma boa estratégia é enfatizar apenas os tópicos nos slides, e narrar a sequência de ideias ou argumentos. Um planejamento prévio da cadência de ideias torna a apresentação mais dinâmica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Similaridade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2" y="2012950"/>
            <a:ext cx="4109522" cy="4795838"/>
          </a:xfrm>
        </p:spPr>
      </p:pic>
      <p:sp>
        <p:nvSpPr>
          <p:cNvPr id="5" name="Retângulo 4"/>
          <p:cNvSpPr/>
          <p:nvPr/>
        </p:nvSpPr>
        <p:spPr>
          <a:xfrm>
            <a:off x="3080084" y="3850105"/>
            <a:ext cx="4006516" cy="12873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953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Similaridade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" y="2012950"/>
            <a:ext cx="8530097" cy="4795838"/>
          </a:xfrm>
        </p:spPr>
      </p:pic>
    </p:spTree>
    <p:extLst>
      <p:ext uri="{BB962C8B-B14F-4D97-AF65-F5344CB8AC3E}">
        <p14:creationId xmlns:p14="http://schemas.microsoft.com/office/powerpoint/2010/main" val="314412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Proximidade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44" y="2012950"/>
            <a:ext cx="5294538" cy="4795838"/>
          </a:xfrm>
        </p:spPr>
      </p:pic>
      <p:sp>
        <p:nvSpPr>
          <p:cNvPr id="6" name="Retângulo 5"/>
          <p:cNvSpPr/>
          <p:nvPr/>
        </p:nvSpPr>
        <p:spPr>
          <a:xfrm>
            <a:off x="2538663" y="3765884"/>
            <a:ext cx="5149516" cy="926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0333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Proximidade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" y="2012950"/>
            <a:ext cx="8530097" cy="4795838"/>
          </a:xfrm>
        </p:spPr>
      </p:pic>
    </p:spTree>
    <p:extLst>
      <p:ext uri="{BB962C8B-B14F-4D97-AF65-F5344CB8AC3E}">
        <p14:creationId xmlns:p14="http://schemas.microsoft.com/office/powerpoint/2010/main" val="364031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</a:t>
            </a:r>
            <a:r>
              <a:rPr lang="pt-BR" sz="2400" i="1" dirty="0" err="1" smtClean="0"/>
              <a:t>Enclosure</a:t>
            </a:r>
            <a:endParaRPr lang="pt-BR" sz="2400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04" y="2012950"/>
            <a:ext cx="5561217" cy="4795838"/>
          </a:xfrm>
        </p:spPr>
      </p:pic>
      <p:sp>
        <p:nvSpPr>
          <p:cNvPr id="5" name="Retângulo 4"/>
          <p:cNvSpPr/>
          <p:nvPr/>
        </p:nvSpPr>
        <p:spPr>
          <a:xfrm>
            <a:off x="2358189" y="3392905"/>
            <a:ext cx="5390148" cy="67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7670" y="6947457"/>
            <a:ext cx="434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KNAFLIC, 2015, </a:t>
            </a:r>
            <a:r>
              <a:rPr lang="pt-BR" sz="1400" i="1" dirty="0" err="1" smtClean="0"/>
              <a:t>Storytelling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with</a:t>
            </a:r>
            <a:r>
              <a:rPr lang="pt-BR" sz="1400" i="1" dirty="0" smtClean="0"/>
              <a:t> Data: a data </a:t>
            </a:r>
            <a:r>
              <a:rPr lang="pt-BR" sz="1400" i="1" dirty="0" err="1" smtClean="0"/>
              <a:t>visualization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guide</a:t>
            </a:r>
            <a:r>
              <a:rPr lang="pt-BR" sz="1400" i="1" dirty="0" smtClean="0"/>
              <a:t> </a:t>
            </a:r>
            <a:r>
              <a:rPr lang="pt-BR" sz="1400" i="1" dirty="0" err="1" smtClean="0"/>
              <a:t>to</a:t>
            </a:r>
            <a:r>
              <a:rPr lang="pt-BR" sz="1400" i="1" dirty="0" smtClean="0"/>
              <a:t> business </a:t>
            </a:r>
            <a:r>
              <a:rPr lang="pt-BR" sz="1400" i="1" dirty="0" err="1" smtClean="0"/>
              <a:t>professionals</a:t>
            </a:r>
            <a:r>
              <a:rPr lang="pt-BR" sz="1400" dirty="0" smtClean="0"/>
              <a:t>, </a:t>
            </a:r>
            <a:r>
              <a:rPr lang="pt-BR" sz="1400" dirty="0" err="1" smtClean="0"/>
              <a:t>cap</a:t>
            </a:r>
            <a:r>
              <a:rPr lang="pt-BR" sz="1400" dirty="0" smtClean="0"/>
              <a:t> 3.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8879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 Gestalt de </a:t>
            </a:r>
            <a:r>
              <a:rPr lang="pt-BR" sz="2400" i="1" dirty="0" err="1" smtClean="0"/>
              <a:t>Enclosure</a:t>
            </a:r>
            <a:endParaRPr lang="pt-BR" sz="2400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" y="2012950"/>
            <a:ext cx="8530097" cy="4795838"/>
          </a:xfrm>
        </p:spPr>
      </p:pic>
    </p:spTree>
    <p:extLst>
      <p:ext uri="{BB962C8B-B14F-4D97-AF65-F5344CB8AC3E}">
        <p14:creationId xmlns:p14="http://schemas.microsoft.com/office/powerpoint/2010/main" val="392737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smtClean="0"/>
              <a:t>Princípios Gestalt: </a:t>
            </a:r>
            <a:r>
              <a:rPr lang="pt-BR" sz="2400" i="1" dirty="0" err="1" smtClean="0"/>
              <a:t>Enclosure</a:t>
            </a:r>
            <a:r>
              <a:rPr lang="pt-BR" sz="2400" dirty="0" smtClean="0"/>
              <a:t> e Similaridade</a:t>
            </a:r>
            <a:endParaRPr lang="pt-BR" sz="2400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" y="2012950"/>
            <a:ext cx="8530097" cy="4795838"/>
          </a:xfrm>
        </p:spPr>
      </p:pic>
    </p:spTree>
    <p:extLst>
      <p:ext uri="{BB962C8B-B14F-4D97-AF65-F5344CB8AC3E}">
        <p14:creationId xmlns:p14="http://schemas.microsoft.com/office/powerpoint/2010/main" val="407050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Objetivos de aprendizagem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Planeje a apresentação com antecedência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Saiba o assunto, antecipe perguntas</a:t>
            </a:r>
          </a:p>
          <a:p>
            <a:endParaRPr lang="pt-BR" dirty="0" smtClean="0"/>
          </a:p>
          <a:p>
            <a:r>
              <a:rPr lang="pt-BR" dirty="0"/>
              <a:t>Apresentar resultado lembrando da </a:t>
            </a:r>
            <a:r>
              <a:rPr lang="pt-BR" dirty="0" smtClean="0"/>
              <a:t>conclusão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dirty="0" smtClean="0"/>
              <a:t>ideia por slide</a:t>
            </a:r>
          </a:p>
          <a:p>
            <a:endParaRPr lang="pt-BR" dirty="0" smtClean="0"/>
          </a:p>
          <a:p>
            <a:r>
              <a:rPr lang="pt-BR" dirty="0" smtClean="0"/>
              <a:t>Consistência visual</a:t>
            </a:r>
          </a:p>
          <a:p>
            <a:endParaRPr lang="pt-BR" dirty="0" smtClean="0"/>
          </a:p>
          <a:p>
            <a:r>
              <a:rPr lang="pt-BR" dirty="0"/>
              <a:t>Use o contraste ao seu favor</a:t>
            </a:r>
          </a:p>
        </p:txBody>
      </p:sp>
    </p:spTree>
    <p:extLst>
      <p:ext uri="{BB962C8B-B14F-4D97-AF65-F5344CB8AC3E}">
        <p14:creationId xmlns:p14="http://schemas.microsoft.com/office/powerpoint/2010/main" val="344074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Aprofundamento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Leitura recomendada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4926" y="1918512"/>
            <a:ext cx="9059779" cy="1848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to avoid death By </a:t>
            </a:r>
            <a:r>
              <a:rPr lang="en-US" sz="2800" dirty="0" smtClean="0"/>
              <a:t>PowerPoint</a:t>
            </a:r>
            <a:r>
              <a:rPr lang="pt-BR" sz="2800" dirty="0"/>
              <a:t>  | David JP </a:t>
            </a:r>
            <a:r>
              <a:rPr lang="pt-BR" sz="2800" dirty="0" smtClean="0"/>
              <a:t>Phillips</a:t>
            </a:r>
            <a:r>
              <a:rPr lang="en-US" sz="2800" dirty="0" smtClean="0"/>
              <a:t>, </a:t>
            </a:r>
            <a:r>
              <a:rPr lang="pt-BR" sz="2000" dirty="0" smtClean="0">
                <a:hlinkClick r:id="rId2"/>
              </a:rPr>
              <a:t>https</a:t>
            </a:r>
            <a:r>
              <a:rPr lang="pt-BR" sz="2000" dirty="0">
                <a:hlinkClick r:id="rId2"/>
              </a:rPr>
              <a:t>://www.youtube.com/watch?v=Iwpi1Lm6dFo</a:t>
            </a:r>
            <a:endParaRPr lang="pt-BR" sz="3200" dirty="0" smtClean="0"/>
          </a:p>
          <a:p>
            <a:r>
              <a:rPr lang="pt-BR" sz="2800" dirty="0"/>
              <a:t>KNAFLIC, 2015, </a:t>
            </a:r>
            <a:r>
              <a:rPr lang="pt-BR" sz="2800" i="1" dirty="0" err="1"/>
              <a:t>Storytelling</a:t>
            </a:r>
            <a:r>
              <a:rPr lang="pt-BR" sz="2800" i="1" dirty="0"/>
              <a:t> </a:t>
            </a:r>
            <a:r>
              <a:rPr lang="pt-BR" sz="2800" i="1" dirty="0" err="1"/>
              <a:t>with</a:t>
            </a:r>
            <a:r>
              <a:rPr lang="pt-BR" sz="2800" i="1" dirty="0"/>
              <a:t> Data: a data </a:t>
            </a:r>
            <a:r>
              <a:rPr lang="pt-BR" sz="2800" i="1" dirty="0" err="1"/>
              <a:t>visualization</a:t>
            </a:r>
            <a:r>
              <a:rPr lang="pt-BR" sz="2800" i="1" dirty="0"/>
              <a:t> </a:t>
            </a:r>
            <a:r>
              <a:rPr lang="pt-BR" sz="2800" i="1" dirty="0" err="1"/>
              <a:t>guide</a:t>
            </a:r>
            <a:r>
              <a:rPr lang="pt-BR" sz="2800" i="1" dirty="0"/>
              <a:t> </a:t>
            </a:r>
            <a:r>
              <a:rPr lang="pt-BR" sz="2800" i="1" dirty="0" err="1"/>
              <a:t>to</a:t>
            </a:r>
            <a:r>
              <a:rPr lang="pt-BR" sz="2800" i="1" dirty="0"/>
              <a:t> business </a:t>
            </a:r>
            <a:r>
              <a:rPr lang="pt-BR" sz="2800" i="1" dirty="0" err="1"/>
              <a:t>professionals</a:t>
            </a:r>
            <a:r>
              <a:rPr lang="pt-BR" sz="2800" dirty="0"/>
              <a:t>, </a:t>
            </a:r>
            <a:r>
              <a:rPr lang="pt-BR" sz="2800" dirty="0" err="1"/>
              <a:t>cap</a:t>
            </a:r>
            <a:r>
              <a:rPr lang="pt-BR" sz="2800" dirty="0"/>
              <a:t> 3</a:t>
            </a:r>
            <a:r>
              <a:rPr lang="pt-BR" sz="2800" dirty="0" smtClean="0"/>
              <a:t>.</a:t>
            </a:r>
          </a:p>
          <a:p>
            <a:endParaRPr lang="pt-BR" sz="2400" dirty="0" smtClean="0"/>
          </a:p>
          <a:p>
            <a:r>
              <a:rPr lang="pt-BR" sz="2000" dirty="0" err="1" smtClean="0"/>
              <a:t>Your</a:t>
            </a:r>
            <a:r>
              <a:rPr lang="pt-BR" sz="2000" dirty="0" smtClean="0"/>
              <a:t> </a:t>
            </a:r>
            <a:r>
              <a:rPr lang="pt-BR" sz="2000" dirty="0" err="1"/>
              <a:t>Storytelling</a:t>
            </a:r>
            <a:r>
              <a:rPr lang="pt-BR" sz="2000" dirty="0"/>
              <a:t> </a:t>
            </a:r>
            <a:r>
              <a:rPr lang="pt-BR" sz="2000" dirty="0" err="1" smtClean="0"/>
              <a:t>Brain</a:t>
            </a:r>
            <a:r>
              <a:rPr lang="pt-BR" sz="2000" dirty="0" smtClean="0"/>
              <a:t>, 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bigthink.com/overthinking-everything-with-jason-gots/your-storytelling-brain</a:t>
            </a:r>
            <a:endParaRPr lang="pt-BR" sz="2400" dirty="0" smtClean="0"/>
          </a:p>
          <a:p>
            <a:r>
              <a:rPr lang="en-US" sz="2000" dirty="0"/>
              <a:t>Kim, 1999, </a:t>
            </a:r>
            <a:r>
              <a:rPr lang="en-US" sz="1800" i="1" dirty="0"/>
              <a:t>The Effects of Storytelling and Pretend Play on Cognitive Processes, Short-Term and Long-Term Narrative </a:t>
            </a:r>
            <a:r>
              <a:rPr lang="en-US" sz="1800" i="1" dirty="0" smtClean="0"/>
              <a:t>Recall</a:t>
            </a:r>
          </a:p>
          <a:p>
            <a:endParaRPr lang="en-US" sz="1800" i="1" dirty="0" smtClean="0"/>
          </a:p>
          <a:p>
            <a:r>
              <a:rPr lang="pt-BR" sz="1600" dirty="0" smtClean="0"/>
              <a:t>Joseph </a:t>
            </a:r>
            <a:r>
              <a:rPr lang="pt-BR" sz="1600" dirty="0" smtClean="0"/>
              <a:t>Campbell, 2004, </a:t>
            </a:r>
            <a:r>
              <a:rPr lang="pt-BR" sz="1600" i="1" dirty="0" smtClean="0"/>
              <a:t>O Herói </a:t>
            </a:r>
            <a:r>
              <a:rPr lang="pt-BR" sz="1600" i="1" dirty="0"/>
              <a:t>de Mil </a:t>
            </a:r>
            <a:r>
              <a:rPr lang="pt-BR" sz="1600" i="1" dirty="0" smtClean="0"/>
              <a:t>Faces</a:t>
            </a:r>
            <a:endParaRPr lang="en-U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2328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trike="sngStrike" dirty="0" smtClean="0"/>
              <a:t>Um </a:t>
            </a:r>
            <a:r>
              <a:rPr lang="pt-BR" strike="sngStrike" dirty="0"/>
              <a:t>erro muito comum é colocar muito texto </a:t>
            </a:r>
            <a:r>
              <a:rPr lang="pt-BR" strike="sngStrike" dirty="0" smtClean="0"/>
              <a:t>em um slide, tipicamente copiando do trabalho ou artigo. Embora isso minimize a quantidade de informação que você precisa memorizar, isso torna a apresentação monótona, é cansativo tanto para o palestrante quanto para a plateia e dificulta a retenção de informação.</a:t>
            </a:r>
            <a:r>
              <a:rPr lang="pt-BR" dirty="0" smtClean="0"/>
              <a:t> Uma boa estratégia é </a:t>
            </a:r>
            <a:r>
              <a:rPr lang="pt-BR" dirty="0" smtClean="0">
                <a:solidFill>
                  <a:srgbClr val="FF0000"/>
                </a:solidFill>
              </a:rPr>
              <a:t>enfatizar</a:t>
            </a:r>
            <a:r>
              <a:rPr lang="pt-BR" dirty="0" smtClean="0"/>
              <a:t> </a:t>
            </a:r>
            <a:r>
              <a:rPr lang="pt-BR" dirty="0"/>
              <a:t>apenas </a:t>
            </a:r>
            <a:r>
              <a:rPr lang="pt-BR" dirty="0" smtClean="0">
                <a:solidFill>
                  <a:srgbClr val="FF0000"/>
                </a:solidFill>
              </a:rPr>
              <a:t>os tópicos</a:t>
            </a:r>
            <a:r>
              <a:rPr lang="pt-BR" dirty="0" smtClean="0"/>
              <a:t> nos slides</a:t>
            </a:r>
            <a:r>
              <a:rPr lang="pt-BR" strike="sngStrike" dirty="0" smtClean="0"/>
              <a:t>, e narrar a sequência de ideias ou argumentos</a:t>
            </a:r>
            <a:r>
              <a:rPr lang="pt-BR" dirty="0" smtClean="0"/>
              <a:t>. Um </a:t>
            </a:r>
            <a:r>
              <a:rPr lang="pt-BR" dirty="0" smtClean="0">
                <a:solidFill>
                  <a:srgbClr val="FF0000"/>
                </a:solidFill>
              </a:rPr>
              <a:t>planejamento</a:t>
            </a:r>
            <a:r>
              <a:rPr lang="pt-BR" dirty="0" smtClean="0"/>
              <a:t> prévio da </a:t>
            </a:r>
            <a:r>
              <a:rPr lang="pt-BR" dirty="0" smtClean="0">
                <a:solidFill>
                  <a:srgbClr val="FF0000"/>
                </a:solidFill>
              </a:rPr>
              <a:t>cadência de ideias </a:t>
            </a:r>
            <a:r>
              <a:rPr lang="pt-BR" dirty="0" smtClean="0"/>
              <a:t>torna a apresentação mais </a:t>
            </a:r>
            <a:r>
              <a:rPr lang="pt-BR" dirty="0" smtClean="0">
                <a:solidFill>
                  <a:srgbClr val="FF0000"/>
                </a:solidFill>
              </a:rPr>
              <a:t>dinâmica</a:t>
            </a:r>
            <a:r>
              <a:rPr lang="pt-BR" dirty="0" smtClean="0"/>
              <a:t> e envolvente.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ópicos de apresentações&amp;quot;&quot;/&gt;&lt;property id=&quot;20307&quot; value=&quot;308&quot;/&gt;&lt;/object&gt;&lt;object type=&quot;3&quot; unique_id=&quot;10005&quot;&gt;&lt;property id=&quot;20148&quot; value=&quot;5&quot;/&gt;&lt;property id=&quot;20300&quot; value=&quot;Slide 2 - &amp;quot;Tópicos de apresentações&amp;quot;&quot;/&gt;&lt;property id=&quot;20307&quot; value=&quot;314&quot;/&gt;&lt;/object&gt;&lt;object type=&quot;3&quot; unique_id=&quot;10006&quot;&gt;&lt;property id=&quot;20148&quot; value=&quot;5&quot;/&gt;&lt;property id=&quot;20300&quot; value=&quot;Slide 3&quot;/&gt;&lt;property id=&quot;20307&quot; value=&quot;307&quot;/&gt;&lt;/object&gt;&lt;object type=&quot;3&quot; unique_id=&quot;10007&quot;&gt;&lt;property id=&quot;20148&quot; value=&quot;5&quot;/&gt;&lt;property id=&quot;20300&quot; value=&quot;Slide 4 - &amp;quot;Objetivos de aprendizagem&amp;quot;&quot;/&gt;&lt;property id=&quot;20307&quot; value=&quot;312&quot;/&gt;&lt;/object&gt;&lt;object type=&quot;3&quot; unique_id=&quot;10008&quot;&gt;&lt;property id=&quot;20148&quot; value=&quot;5&quot;/&gt;&lt;property id=&quot;20300&quot; value=&quot;Slide 6&quot;/&gt;&lt;property id=&quot;20307&quot; value=&quot;334&quot;/&gt;&lt;/object&gt;&lt;object type=&quot;3&quot; unique_id=&quot;10009&quot;&gt;&lt;property id=&quot;20148&quot; value=&quot;5&quot;/&gt;&lt;property id=&quot;20300&quot; value=&quot;Slide 7 - &amp;quot;O uso de texto&amp;quot;&quot;/&gt;&lt;property id=&quot;20307&quot; value=&quot;260&quot;/&gt;&lt;/object&gt;&lt;object type=&quot;3&quot; unique_id=&quot;10010&quot;&gt;&lt;property id=&quot;20148&quot; value=&quot;5&quot;/&gt;&lt;property id=&quot;20300&quot; value=&quot;Slide 8 - &amp;quot;O uso de texto&amp;quot;&quot;/&gt;&lt;property id=&quot;20307&quot; value=&quot;290&quot;/&gt;&lt;/object&gt;&lt;object type=&quot;3&quot; unique_id=&quot;10011&quot;&gt;&lt;property id=&quot;20148&quot; value=&quot;5&quot;/&gt;&lt;property id=&quot;20300&quot; value=&quot;Slide 9 - &amp;quot;Exemplo&amp;quot;&quot;/&gt;&lt;property id=&quot;20307&quot; value=&quot;317&quot;/&gt;&lt;/object&gt;&lt;object type=&quot;3&quot; unique_id=&quot;10012&quot;&gt;&lt;property id=&quot;20148&quot; value=&quot;5&quot;/&gt;&lt;property id=&quot;20300&quot; value=&quot;Slide 10 - &amp;quot;O uso de texto&amp;quot;&quot;/&gt;&lt;property id=&quot;20307&quot; value=&quot;261&quot;/&gt;&lt;/object&gt;&lt;object type=&quot;3&quot; unique_id=&quot;10013&quot;&gt;&lt;property id=&quot;20148&quot; value=&quot;5&quot;/&gt;&lt;property id=&quot;20300&quot; value=&quot;Slide 11 - &amp;quot;O uso de texto&amp;quot;&quot;/&gt;&lt;property id=&quot;20307&quot; value=&quot;262&quot;/&gt;&lt;/object&gt;&lt;object type=&quot;3&quot; unique_id=&quot;10014&quot;&gt;&lt;property id=&quot;20148&quot; value=&quot;5&quot;/&gt;&lt;property id=&quot;20300&quot; value=&quot;Slide 12 - &amp;quot;Exemplo&amp;quot;&quot;/&gt;&lt;property id=&quot;20307&quot; value=&quot;263&quot;/&gt;&lt;/object&gt;&lt;object type=&quot;3&quot; unique_id=&quot;10015&quot;&gt;&lt;property id=&quot;20148&quot; value=&quot;5&quot;/&gt;&lt;property id=&quot;20300&quot; value=&quot;Slide 13 - &amp;quot;Exemplo&amp;quot;&quot;/&gt;&lt;property id=&quot;20307&quot; value=&quot;311&quot;/&gt;&lt;/object&gt;&lt;object type=&quot;3&quot; unique_id=&quot;10016&quot;&gt;&lt;property id=&quot;20148&quot; value=&quot;5&quot;/&gt;&lt;property id=&quot;20300&quot; value=&quot;Slide 14 - &amp;quot;O uso do texto&amp;quot;&quot;/&gt;&lt;property id=&quot;20307&quot; value=&quot;310&quot;/&gt;&lt;/object&gt;&lt;object type=&quot;3&quot; unique_id=&quot;10017&quot;&gt;&lt;property id=&quot;20148&quot; value=&quot;5&quot;/&gt;&lt;property id=&quot;20300&quot; value=&quot;Slide 15 - &amp;quot;Destacando o tópico&amp;quot;&quot;/&gt;&lt;property id=&quot;20307&quot; value=&quot;265&quot;/&gt;&lt;/object&gt;&lt;object type=&quot;3&quot; unique_id=&quot;10018&quot;&gt;&lt;property id=&quot;20148&quot; value=&quot;5&quot;/&gt;&lt;property id=&quot;20300&quot; value=&quot;Slide 16 - &amp;quot;Excesso de informação&amp;quot;&quot;/&gt;&lt;property id=&quot;20307&quot; value=&quot;296&quot;/&gt;&lt;/object&gt;&lt;object type=&quot;3&quot; unique_id=&quot;10019&quot;&gt;&lt;property id=&quot;20148&quot; value=&quot;5&quot;/&gt;&lt;property id=&quot;20300&quot; value=&quot;Slide 17 - &amp;quot;Excesso de informação&amp;quot;&quot;/&gt;&lt;property id=&quot;20307&quot; value=&quot;335&quot;/&gt;&lt;/object&gt;&lt;object type=&quot;3&quot; unique_id=&quot;10020&quot;&gt;&lt;property id=&quot;20148&quot; value=&quot;5&quot;/&gt;&lt;property id=&quot;20300&quot; value=&quot;Slide 18 - &amp;quot;Menos (texto) é mais&amp;quot;&quot;/&gt;&lt;property id=&quot;20307&quot; value=&quot;319&quot;/&gt;&lt;/object&gt;&lt;object type=&quot;3&quot; unique_id=&quot;10021&quot;&gt;&lt;property id=&quot;20148&quot; value=&quot;5&quot;/&gt;&lt;property id=&quot;20300&quot; value=&quot;Slide 19 - &amp;quot;Estratégia de objetividade&amp;quot;&quot;/&gt;&lt;property id=&quot;20307&quot; value=&quot;320&quot;/&gt;&lt;/object&gt;&lt;object type=&quot;3&quot; unique_id=&quot;10022&quot;&gt;&lt;property id=&quot;20148&quot; value=&quot;5&quot;/&gt;&lt;property id=&quot;20300&quot; value=&quot;Slide 20&quot;/&gt;&lt;property id=&quot;20307&quot; value=&quot;267&quot;/&gt;&lt;/object&gt;&lt;object type=&quot;3&quot; unique_id=&quot;10023&quot;&gt;&lt;property id=&quot;20148&quot; value=&quot;5&quot;/&gt;&lt;property id=&quot;20300&quot; value=&quot;Slide 21&quot;/&gt;&lt;property id=&quot;20307&quot; value=&quot;268&quot;/&gt;&lt;/object&gt;&lt;object type=&quot;3&quot; unique_id=&quot;10024&quot;&gt;&lt;property id=&quot;20148&quot; value=&quot;5&quot;/&gt;&lt;property id=&quot;20300&quot; value=&quot;Slide 22&quot;/&gt;&lt;property id=&quot;20307&quot; value=&quot;269&quot;/&gt;&lt;/object&gt;&lt;object type=&quot;3&quot; unique_id=&quot;10025&quot;&gt;&lt;property id=&quot;20148&quot; value=&quot;5&quot;/&gt;&lt;property id=&quot;20300&quot; value=&quot;Slide 23&quot;/&gt;&lt;property id=&quot;20307&quot; value=&quot;332&quot;/&gt;&lt;/object&gt;&lt;object type=&quot;3&quot; unique_id=&quot;10026&quot;&gt;&lt;property id=&quot;20148&quot; value=&quot;5&quot;/&gt;&lt;property id=&quot;20300&quot; value=&quot;Slide 24 - &amp;quot;Apresentando Tabelas&amp;quot;&quot;/&gt;&lt;property id=&quot;20307&quot; value=&quot;315&quot;/&gt;&lt;/object&gt;&lt;object type=&quot;3&quot; unique_id=&quot;10027&quot;&gt;&lt;property id=&quot;20148&quot; value=&quot;5&quot;/&gt;&lt;property id=&quot;20300&quot; value=&quot;Slide 25 - &amp;quot;Tabelas de dados&amp;quot;&quot;/&gt;&lt;property id=&quot;20307&quot; value=&quot;256&quot;/&gt;&lt;/object&gt;&lt;object type=&quot;3&quot; unique_id=&quot;10028&quot;&gt;&lt;property id=&quot;20148&quot; value=&quot;5&quot;/&gt;&lt;property id=&quot;20300&quot; value=&quot;Slide 26 - &amp;quot;Tabelas de dados&amp;quot;&quot;/&gt;&lt;property id=&quot;20307&quot; value=&quot;318&quot;/&gt;&lt;/object&gt;&lt;object type=&quot;3&quot; unique_id=&quot;10029&quot;&gt;&lt;property id=&quot;20148&quot; value=&quot;5&quot;/&gt;&lt;property id=&quot;20300&quot; value=&quot;Slide 27&quot;/&gt;&lt;property id=&quot;20307&quot; value=&quot;331&quot;/&gt;&lt;/object&gt;&lt;object type=&quot;3&quot; unique_id=&quot;10030&quot;&gt;&lt;property id=&quot;20148&quot; value=&quot;5&quot;/&gt;&lt;property id=&quot;20300&quot; value=&quot;Slide 28 - &amp;quot;Qual é a var. dependente?&amp;quot;&quot;/&gt;&lt;property id=&quot;20307&quot; value=&quot;257&quot;/&gt;&lt;/object&gt;&lt;object type=&quot;3&quot; unique_id=&quot;10031&quot;&gt;&lt;property id=&quot;20148&quot; value=&quot;5&quot;/&gt;&lt;property id=&quot;20300&quot; value=&quot;Slide 29 - &amp;quot;Qual é a var. dependente?&amp;quot;&quot;/&gt;&lt;property id=&quot;20307&quot; value=&quot;258&quot;/&gt;&lt;/object&gt;&lt;object type=&quot;3&quot; unique_id=&quot;10032&quot;&gt;&lt;property id=&quot;20148&quot; value=&quot;5&quot;/&gt;&lt;property id=&quot;20300&quot; value=&quot;Slide 30 - &amp;quot;Tabelas de associação&amp;quot;&quot;/&gt;&lt;property id=&quot;20307&quot; value=&quot;259&quot;/&gt;&lt;/object&gt;&lt;object type=&quot;3&quot; unique_id=&quot;10033&quot;&gt;&lt;property id=&quot;20148&quot; value=&quot;5&quot;/&gt;&lt;property id=&quot;20300&quot; value=&quot;Slide 31 - &amp;quot;Tabelas de associação&amp;quot;&quot;/&gt;&lt;property id=&quot;20307&quot; value=&quot;316&quot;/&gt;&lt;/object&gt;&lt;object type=&quot;3&quot; unique_id=&quot;10034&quot;&gt;&lt;property id=&quot;20148&quot; value=&quot;5&quot;/&gt;&lt;property id=&quot;20300&quot; value=&quot;Slide 32 - &amp;quot;Consistência&amp;quot;&quot;/&gt;&lt;property id=&quot;20307&quot; value=&quot;279&quot;/&gt;&lt;/object&gt;&lt;object type=&quot;3&quot; unique_id=&quot;10035&quot;&gt;&lt;property id=&quot;20148&quot; value=&quot;5&quot;/&gt;&lt;property id=&quot;20300&quot; value=&quot;Slide 33 - &amp;quot;Consistência&amp;quot;&quot;/&gt;&lt;property id=&quot;20307&quot; value=&quot;299&quot;/&gt;&lt;/object&gt;&lt;object type=&quot;3&quot; unique_id=&quot;10036&quot;&gt;&lt;property id=&quot;20148&quot; value=&quot;5&quot;/&gt;&lt;property id=&quot;20300&quot; value=&quot;Slide 34 - &amp;quot;Consistência&amp;quot;&quot;/&gt;&lt;property id=&quot;20307&quot; value=&quot;282&quot;/&gt;&lt;/object&gt;&lt;object type=&quot;3&quot; unique_id=&quot;10037&quot;&gt;&lt;property id=&quot;20148&quot; value=&quot;5&quot;/&gt;&lt;property id=&quot;20300&quot; value=&quot;Slide 35 - &amp;quot;Consistência&amp;quot;&quot;/&gt;&lt;property id=&quot;20307&quot; value=&quot;301&quot;/&gt;&lt;/object&gt;&lt;object type=&quot;3&quot; unique_id=&quot;10038&quot;&gt;&lt;property id=&quot;20148&quot; value=&quot;5&quot;/&gt;&lt;property id=&quot;20300&quot; value=&quot;Slide 36 - &amp;quot;Consistência&amp;quot;&quot;/&gt;&lt;property id=&quot;20307&quot; value=&quot;306&quot;/&gt;&lt;/object&gt;&lt;object type=&quot;3&quot; unique_id=&quot;10039&quot;&gt;&lt;property id=&quot;20148&quot; value=&quot;5&quot;/&gt;&lt;property id=&quot;20300&quot; value=&quot;Slide 37 - &amp;quot;Consistência&amp;quot;&quot;/&gt;&lt;property id=&quot;20307&quot; value=&quot;300&quot;/&gt;&lt;/object&gt;&lt;object type=&quot;3&quot; unique_id=&quot;10040&quot;&gt;&lt;property id=&quot;20148&quot; value=&quot;5&quot;/&gt;&lt;property id=&quot;20300&quot; value=&quot;Slide 38 - &amp;quot;Consistência&amp;quot;&quot;/&gt;&lt;property id=&quot;20307&quot; value=&quot;313&quot;/&gt;&lt;/object&gt;&lt;object type=&quot;3&quot; unique_id=&quot;10041&quot;&gt;&lt;property id=&quot;20148&quot; value=&quot;5&quot;/&gt;&lt;property id=&quot;20300&quot; value=&quot;Slide 39&quot;/&gt;&lt;property id=&quot;20307&quot; value=&quot;302&quot;/&gt;&lt;/object&gt;&lt;object type=&quot;3&quot; unique_id=&quot;10042&quot;&gt;&lt;property id=&quot;20148&quot; value=&quot;5&quot;/&gt;&lt;property id=&quot;20300&quot; value=&quot;Slide 40&quot;/&gt;&lt;property id=&quot;20307&quot; value=&quot;303&quot;/&gt;&lt;/object&gt;&lt;object type=&quot;3&quot; unique_id=&quot;10043&quot;&gt;&lt;property id=&quot;20148&quot; value=&quot;5&quot;/&gt;&lt;property id=&quot;20300&quot; value=&quot;Slide 41 - &amp;quot;Consistência visual&amp;quot;&quot;/&gt;&lt;property id=&quot;20307&quot; value=&quot;289&quot;/&gt;&lt;/object&gt;&lt;object type=&quot;3&quot; unique_id=&quot;10044&quot;&gt;&lt;property id=&quot;20148&quot; value=&quot;5&quot;/&gt;&lt;property id=&quot;20300&quot; value=&quot;Slide 42 - &amp;quot;Transições e animações&amp;quot;&quot;/&gt;&lt;property id=&quot;20307&quot; value=&quot;270&quot;/&gt;&lt;/object&gt;&lt;object type=&quot;3&quot; unique_id=&quot;10045&quot;&gt;&lt;property id=&quot;20148&quot; value=&quot;5&quot;/&gt;&lt;property id=&quot;20300&quot; value=&quot;Slide 43 - &amp;quot;Animações&amp;quot;&quot;/&gt;&lt;property id=&quot;20307&quot; value=&quot;271&quot;/&gt;&lt;/object&gt;&lt;object type=&quot;3&quot; unique_id=&quot;10046&quot;&gt;&lt;property id=&quot;20148&quot; value=&quot;5&quot;/&gt;&lt;property id=&quot;20300&quot; value=&quot;Slide 44 - &amp;quot;Animações&amp;quot;&quot;/&gt;&lt;property id=&quot;20307&quot; value=&quot;272&quot;/&gt;&lt;/object&gt;&lt;object type=&quot;3&quot; unique_id=&quot;10047&quot;&gt;&lt;property id=&quot;20148&quot; value=&quot;5&quot;/&gt;&lt;property id=&quot;20300&quot; value=&quot;Slide 45 - &amp;quot;Animações&amp;quot;&quot;/&gt;&lt;property id=&quot;20307&quot; value=&quot;273&quot;/&gt;&lt;/object&gt;&lt;object type=&quot;3&quot; unique_id=&quot;10048&quot;&gt;&lt;property id=&quot;20148&quot; value=&quot;5&quot;/&gt;&lt;property id=&quot;20300&quot; value=&quot;Slide 46 - &amp;quot;Animações&amp;quot;&quot;/&gt;&lt;property id=&quot;20307&quot; value=&quot;274&quot;/&gt;&lt;/object&gt;&lt;object type=&quot;3&quot; unique_id=&quot;10049&quot;&gt;&lt;property id=&quot;20148&quot; value=&quot;5&quot;/&gt;&lt;property id=&quot;20300&quot; value=&quot;Slide 47 - &amp;quot;Animações&amp;quot;&quot;/&gt;&lt;property id=&quot;20307&quot; value=&quot;275&quot;/&gt;&lt;/object&gt;&lt;object type=&quot;3&quot; unique_id=&quot;10050&quot;&gt;&lt;property id=&quot;20148&quot; value=&quot;5&quot;/&gt;&lt;property id=&quot;20300&quot; value=&quot;Slide 48 - &amp;quot;Animações&amp;quot;&quot;/&gt;&lt;property id=&quot;20307&quot; value=&quot;309&quot;/&gt;&lt;/object&gt;&lt;object type=&quot;3&quot; unique_id=&quot;10051&quot;&gt;&lt;property id=&quot;20148&quot; value=&quot;5&quot;/&gt;&lt;property id=&quot;20300&quot; value=&quot;Slide 49 - &amp;quot;Fluxograma experimental&amp;quot;&quot;/&gt;&lt;property id=&quot;20307&quot; value=&quot;305&quot;/&gt;&lt;/object&gt;&lt;object type=&quot;3&quot; unique_id=&quot;10052&quot;&gt;&lt;property id=&quot;20148&quot; value=&quot;5&quot;/&gt;&lt;property id=&quot;20300&quot; value=&quot;Slide 50 - &amp;quot;Cores&amp;quot;&quot;/&gt;&lt;property id=&quot;20307&quot; value=&quot;277&quot;/&gt;&lt;/object&gt;&lt;object type=&quot;3&quot; unique_id=&quot;10053&quot;&gt;&lt;property id=&quot;20148&quot; value=&quot;5&quot;/&gt;&lt;property id=&quot;20300&quot; value=&quot;Slide 51&quot;/&gt;&lt;property id=&quot;20307&quot; value=&quot;333&quot;/&gt;&lt;/object&gt;&lt;object type=&quot;3&quot; unique_id=&quot;10054&quot;&gt;&lt;property id=&quot;20148&quot; value=&quot;5&quot;/&gt;&lt;property id=&quot;20300&quot; value=&quot;Slide 52 - &amp;quot;Pouco contraste&amp;quot;&quot;/&gt;&lt;property id=&quot;20307&quot; value=&quot;294&quot;/&gt;&lt;/object&gt;&lt;object type=&quot;3&quot; unique_id=&quot;10055&quot;&gt;&lt;property id=&quot;20148&quot; value=&quot;5&quot;/&gt;&lt;property id=&quot;20300&quot; value=&quot;Slide 53 - &amp;quot;Excesso de contraste&amp;quot;&quot;/&gt;&lt;property id=&quot;20307&quot; value=&quot;287&quot;/&gt;&lt;/object&gt;&lt;object type=&quot;3&quot; unique_id=&quot;10056&quot;&gt;&lt;property id=&quot;20148&quot; value=&quot;5&quot;/&gt;&lt;property id=&quot;20300&quot; value=&quot;Slide 54 - &amp;quot;Excesso de contraste&amp;quot;&quot;/&gt;&lt;property id=&quot;20307&quot; value=&quot;295&quot;/&gt;&lt;/object&gt;&lt;object type=&quot;3&quot; unique_id=&quot;10057&quot;&gt;&lt;property id=&quot;20148&quot; value=&quot;5&quot;/&gt;&lt;property id=&quot;20300&quot; value=&quot;Slide 55&quot;/&gt;&lt;property id=&quot;20307&quot; value=&quot;286&quot;/&gt;&lt;/object&gt;&lt;object type=&quot;3&quot; unique_id=&quot;10058&quot;&gt;&lt;property id=&quot;20148&quot; value=&quot;5&quot;/&gt;&lt;property id=&quot;20300&quot; value=&quot;Slide 56&quot;/&gt;&lt;property id=&quot;20307&quot; value=&quot;285&quot;/&gt;&lt;/object&gt;&lt;object type=&quot;3&quot; unique_id=&quot;10059&quot;&gt;&lt;property id=&quot;20148&quot; value=&quot;5&quot;/&gt;&lt;property id=&quot;20300&quot; value=&quot;Slide 57&quot;/&gt;&lt;property id=&quot;20307&quot; value=&quot;284&quot;/&gt;&lt;/object&gt;&lt;object type=&quot;3&quot; unique_id=&quot;10060&quot;&gt;&lt;property id=&quot;20148&quot; value=&quot;5&quot;/&gt;&lt;property id=&quot;20300&quot; value=&quot;Slide 59 - &amp;quot;Solução&amp;quot;&quot;/&gt;&lt;property id=&quot;20307&quot; value=&quot;338&quot;/&gt;&lt;/object&gt;&lt;object type=&quot;3&quot; unique_id=&quot;10061&quot;&gt;&lt;property id=&quot;20148&quot; value=&quot;5&quot;/&gt;&lt;property id=&quot;20300&quot; value=&quot;Slide 62 - &amp;quot;Solução&amp;quot;&quot;/&gt;&lt;property id=&quot;20307&quot; value=&quot;339&quot;/&gt;&lt;/object&gt;&lt;object type=&quot;3&quot; unique_id=&quot;10062&quot;&gt;&lt;property id=&quot;20148&quot; value=&quot;5&quot;/&gt;&lt;property id=&quot;20300&quot; value=&quot;Slide 64 - &amp;quot;Boas apresentações?&amp;quot;&quot;/&gt;&lt;property id=&quot;20307&quot; value=&quot;321&quot;/&gt;&lt;/object&gt;&lt;object type=&quot;3&quot; unique_id=&quot;10063&quot;&gt;&lt;property id=&quot;20148&quot; value=&quot;5&quot;/&gt;&lt;property id=&quot;20300&quot; value=&quot;Slide 65 - &amp;quot;Dissertação vs Apresentação&amp;quot;&quot;/&gt;&lt;property id=&quot;20307&quot; value=&quot;329&quot;/&gt;&lt;/object&gt;&lt;object type=&quot;3&quot; unique_id=&quot;10064&quot;&gt;&lt;property id=&quot;20148&quot; value=&quot;5&quot;/&gt;&lt;property id=&quot;20300&quot; value=&quot;Slide 66 - &amp;quot;Características de uma boa apresentação&amp;quot;&quot;/&gt;&lt;property id=&quot;20307&quot; value=&quot;324&quot;/&gt;&lt;/object&gt;&lt;object type=&quot;3&quot; unique_id=&quot;10065&quot;&gt;&lt;property id=&quot;20148&quot; value=&quot;5&quot;/&gt;&lt;property id=&quot;20300&quot; value=&quot;Slide 67&quot;/&gt;&lt;property id=&quot;20307&quot; value=&quot;323&quot;/&gt;&lt;/object&gt;&lt;object type=&quot;3&quot; unique_id=&quot;10066&quot;&gt;&lt;property id=&quot;20148&quot; value=&quot;5&quot;/&gt;&lt;property id=&quot;20300&quot; value=&quot;Slide 68 - &amp;quot;Storytelling&amp;quot;&quot;/&gt;&lt;property id=&quot;20307&quot; value=&quot;322&quot;/&gt;&lt;/object&gt;&lt;object type=&quot;3&quot; unique_id=&quot;10067&quot;&gt;&lt;property id=&quot;20148&quot; value=&quot;5&quot;/&gt;&lt;property id=&quot;20300&quot; value=&quot;Slide 71 - &amp;quot;Storytelling&amp;quot;&quot;/&gt;&lt;property id=&quot;20307&quot; value=&quot;328&quot;/&gt;&lt;/object&gt;&lt;object type=&quot;3&quot; unique_id=&quot;10068&quot;&gt;&lt;property id=&quot;20148&quot; value=&quot;5&quot;/&gt;&lt;property id=&quot;20300&quot; value=&quot;Slide 72&quot;/&gt;&lt;property id=&quot;20307&quot; value=&quot;325&quot;/&gt;&lt;/object&gt;&lt;object type=&quot;3&quot; unique_id=&quot;10069&quot;&gt;&lt;property id=&quot;20148&quot; value=&quot;5&quot;/&gt;&lt;property id=&quot;20300&quot; value=&quot;Slide 73&quot;/&gt;&lt;property id=&quot;20307&quot; value=&quot;337&quot;/&gt;&lt;/object&gt;&lt;object type=&quot;3&quot; unique_id=&quot;10070&quot;&gt;&lt;property id=&quot;20148&quot; value=&quot;5&quot;/&gt;&lt;property id=&quot;20300&quot; value=&quot;Slide 74&quot;/&gt;&lt;property id=&quot;20307&quot; value=&quot;330&quot;/&gt;&lt;/object&gt;&lt;object type=&quot;3&quot; unique_id=&quot;10071&quot;&gt;&lt;property id=&quot;20148&quot; value=&quot;5&quot;/&gt;&lt;property id=&quot;20300&quot; value=&quot;Slide 76 - &amp;quot;A regra 10/20/30&amp;quot;&quot;/&gt;&lt;property id=&quot;20307&quot; value=&quot;327&quot;/&gt;&lt;/object&gt;&lt;object type=&quot;3&quot; unique_id=&quot;10072&quot;&gt;&lt;property id=&quot;20148&quot; value=&quot;5&quot;/&gt;&lt;property id=&quot;20300&quot; value=&quot;Slide 87 - &amp;quot;Objetivos de aprendizagem&amp;quot;&quot;/&gt;&lt;property id=&quot;20307&quot; value=&quot;293&quot;/&gt;&lt;/object&gt;&lt;object type=&quot;3&quot; unique_id=&quot;10073&quot;&gt;&lt;property id=&quot;20148&quot; value=&quot;5&quot;/&gt;&lt;property id=&quot;20300&quot; value=&quot;Slide 88 - &amp;quot;Aprofundamento&amp;#x0D;&amp;#x0A;&amp;#x0D;&amp;#x0A;Leitura recomendada&amp;quot;&quot;/&gt;&lt;property id=&quot;20307&quot; value=&quot;336&quot;/&gt;&lt;/object&gt;&lt;object type=&quot;3&quot; unique_id=&quot;10722&quot;&gt;&lt;property id=&quot;20148&quot; value=&quot;5&quot;/&gt;&lt;property id=&quot;20300&quot; value=&quot;Slide 60 - &amp;quot;Solução&amp;quot;&quot;/&gt;&lt;property id=&quot;20307&quot; value=&quot;340&quot;/&gt;&lt;/object&gt;&lt;object type=&quot;3&quot; unique_id=&quot;10723&quot;&gt;&lt;property id=&quot;20148&quot; value=&quot;5&quot;/&gt;&lt;property id=&quot;20300&quot; value=&quot;Slide 63 - &amp;quot;Solução&amp;quot;&quot;/&gt;&lt;property id=&quot;20307&quot; value=&quot;341&quot;/&gt;&lt;/object&gt;&lt;object type=&quot;3&quot; unique_id=&quot;12060&quot;&gt;&lt;property id=&quot;20148&quot; value=&quot;5&quot;/&gt;&lt;property id=&quot;20300&quot; value=&quot;Slide 70 - &amp;quot;Storytelling&amp;quot;&quot;/&gt;&lt;property id=&quot;20307&quot; value=&quot;342&quot;/&gt;&lt;/object&gt;&lt;object type=&quot;3&quot; unique_id=&quot;12061&quot;&gt;&lt;property id=&quot;20148&quot; value=&quot;5&quot;/&gt;&lt;property id=&quot;20300&quot; value=&quot;Slide 75 - &amp;quot;Storytelling&amp;quot;&quot;/&gt;&lt;property id=&quot;20307&quot; value=&quot;343&quot;/&gt;&lt;/object&gt;&lt;object type=&quot;3&quot; unique_id=&quot;12674&quot;&gt;&lt;property id=&quot;20148&quot; value=&quot;5&quot;/&gt;&lt;property id=&quot;20300&quot; value=&quot;Slide 58 - &amp;quot;Solução?&amp;quot;&quot;/&gt;&lt;property id=&quot;20307&quot; value=&quot;345&quot;/&gt;&lt;/object&gt;&lt;object type=&quot;3&quot; unique_id=&quot;13608&quot;&gt;&lt;property id=&quot;20148&quot; value=&quot;5&quot;/&gt;&lt;property id=&quot;20300&quot; value=&quot;Slide 61 - &amp;quot;Solução&amp;quot;&quot;/&gt;&lt;property id=&quot;20307&quot; value=&quot;347&quot;/&gt;&lt;/object&gt;&lt;object type=&quot;3&quot; unique_id=&quot;13688&quot;&gt;&lt;property id=&quot;20148&quot; value=&quot;5&quot;/&gt;&lt;property id=&quot;20300&quot; value=&quot;Slide 78&quot;/&gt;&lt;property id=&quot;20307&quot; value=&quot;348&quot;/&gt;&lt;/object&gt;&lt;object type=&quot;3&quot; unique_id=&quot;13768&quot;&gt;&lt;property id=&quot;20148&quot; value=&quot;5&quot;/&gt;&lt;property id=&quot;20300&quot; value=&quot;Slide 69 - &amp;quot;Como deixar a plateia apaixonada&amp;quot;&quot;/&gt;&lt;property id=&quot;20307&quot; value=&quot;349&quot;/&gt;&lt;/object&gt;&lt;object type=&quot;3&quot; unique_id=&quot;14569&quot;&gt;&lt;property id=&quot;20148&quot; value=&quot;5&quot;/&gt;&lt;property id=&quot;20300&quot; value=&quot;Slide 79 - &amp;quot;Princípios Gestalt de Percepção Visual&amp;quot;&quot;/&gt;&lt;property id=&quot;20307&quot; value=&quot;350&quot;/&gt;&lt;/object&gt;&lt;object type=&quot;3&quot; unique_id=&quot;16190&quot;&gt;&lt;property id=&quot;20148&quot; value=&quot;5&quot;/&gt;&lt;property id=&quot;20300&quot; value=&quot;Slide 80 - &amp;quot;Princípio Gestalt de Similaridade&amp;quot;&quot;/&gt;&lt;property id=&quot;20307&quot; value=&quot;357&quot;/&gt;&lt;/object&gt;&lt;object type=&quot;3&quot; unique_id=&quot;16191&quot;&gt;&lt;property id=&quot;20148&quot; value=&quot;5&quot;/&gt;&lt;property id=&quot;20300&quot; value=&quot;Slide 81 - &amp;quot;Princípio Gestalt de Similaridade&amp;quot;&quot;/&gt;&lt;property id=&quot;20307&quot; value=&quot;356&quot;/&gt;&lt;/object&gt;&lt;object type=&quot;3&quot; unique_id=&quot;16192&quot;&gt;&lt;property id=&quot;20148&quot; value=&quot;5&quot;/&gt;&lt;property id=&quot;20300&quot; value=&quot;Slide 82 - &amp;quot;Princípio Gestalt de Proximidade&amp;quot;&quot;/&gt;&lt;property id=&quot;20307&quot; value=&quot;355&quot;/&gt;&lt;/object&gt;&lt;object type=&quot;3&quot; unique_id=&quot;16193&quot;&gt;&lt;property id=&quot;20148&quot; value=&quot;5&quot;/&gt;&lt;property id=&quot;20300&quot; value=&quot;Slide 83 - &amp;quot;Princípio Gestalt de Proximidade&amp;quot;&quot;/&gt;&lt;property id=&quot;20307&quot; value=&quot;354&quot;/&gt;&lt;/object&gt;&lt;object type=&quot;3&quot; unique_id=&quot;16194&quot;&gt;&lt;property id=&quot;20148&quot; value=&quot;5&quot;/&gt;&lt;property id=&quot;20300&quot; value=&quot;Slide 84 - &amp;quot;Princípio Gestalt de Enclosure&amp;quot;&quot;/&gt;&lt;property id=&quot;20307&quot; value=&quot;353&quot;/&gt;&lt;/object&gt;&lt;object type=&quot;3&quot; unique_id=&quot;16195&quot;&gt;&lt;property id=&quot;20148&quot; value=&quot;5&quot;/&gt;&lt;property id=&quot;20300&quot; value=&quot;Slide 85 - &amp;quot;Princípio Gestalt de Enclosure&amp;quot;&quot;/&gt;&lt;property id=&quot;20307&quot; value=&quot;358&quot;/&gt;&lt;/object&gt;&lt;object type=&quot;3&quot; unique_id=&quot;16196&quot;&gt;&lt;property id=&quot;20148&quot; value=&quot;5&quot;/&gt;&lt;property id=&quot;20300&quot; value=&quot;Slide 86 - &amp;quot;Princípios Gestalt: Enclosure e Similaridade&amp;quot;&quot;/&gt;&lt;property id=&quot;20307&quot; value=&quot;352&quot;/&gt;&lt;/object&gt;&lt;object type=&quot;3&quot; unique_id=&quot;16995&quot;&gt;&lt;property id=&quot;20148&quot; value=&quot;5&quot;/&gt;&lt;property id=&quot;20300&quot; value=&quot;Slide 77 - &amp;quot;Comunicação Visual&amp;quot;&quot;/&gt;&lt;property id=&quot;20307&quot; value=&quot;360&quot;/&gt;&lt;/object&gt;&lt;object type=&quot;3&quot; unique_id=&quot;17352&quot;&gt;&lt;property id=&quot;20148&quot; value=&quot;5&quot;/&gt;&lt;property id=&quot;20300&quot; value=&quot;Slide 5&quot;/&gt;&lt;property id=&quot;20307&quot; value=&quot;3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2035</Words>
  <Application>Microsoft Office PowerPoint</Application>
  <PresentationFormat>Personalizar</PresentationFormat>
  <Paragraphs>460</Paragraphs>
  <Slides>88</Slides>
  <Notes>2</Notes>
  <HiddenSlides>12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89" baseType="lpstr">
      <vt:lpstr>Office Theme</vt:lpstr>
      <vt:lpstr>Tópicos de apresentações</vt:lpstr>
      <vt:lpstr>Tópicos de apresentações</vt:lpstr>
      <vt:lpstr>Apresentação do PowerPoint</vt:lpstr>
      <vt:lpstr>Objetivos de aprendizagem</vt:lpstr>
      <vt:lpstr>Apresentação do PowerPoint</vt:lpstr>
      <vt:lpstr>Apresentação do PowerPoint</vt:lpstr>
      <vt:lpstr>O uso de texto</vt:lpstr>
      <vt:lpstr>O uso de texto</vt:lpstr>
      <vt:lpstr>Exemplo</vt:lpstr>
      <vt:lpstr>O uso de texto</vt:lpstr>
      <vt:lpstr>O uso de texto</vt:lpstr>
      <vt:lpstr>Exemplo</vt:lpstr>
      <vt:lpstr>Exemplo</vt:lpstr>
      <vt:lpstr>O uso do texto</vt:lpstr>
      <vt:lpstr>Destacando o tópico</vt:lpstr>
      <vt:lpstr>Excesso de informação</vt:lpstr>
      <vt:lpstr>Excesso de informação</vt:lpstr>
      <vt:lpstr>Menos (texto) é mais</vt:lpstr>
      <vt:lpstr>Estratégia de objetividade</vt:lpstr>
      <vt:lpstr>Apresentação do PowerPoint</vt:lpstr>
      <vt:lpstr>Apresentação do PowerPoint</vt:lpstr>
      <vt:lpstr>Apresentação do PowerPoint</vt:lpstr>
      <vt:lpstr>Apresentação do PowerPoint</vt:lpstr>
      <vt:lpstr>Apresentando Tabelas</vt:lpstr>
      <vt:lpstr>Tabelas de dados</vt:lpstr>
      <vt:lpstr>Tabelas de dados</vt:lpstr>
      <vt:lpstr>Apresentação do PowerPoint</vt:lpstr>
      <vt:lpstr>Qual é a var. dependente?</vt:lpstr>
      <vt:lpstr>Qual é a var. dependente?</vt:lpstr>
      <vt:lpstr>Tabelas de associação</vt:lpstr>
      <vt:lpstr>Tabelas de associação</vt:lpstr>
      <vt:lpstr>Consistência</vt:lpstr>
      <vt:lpstr>Consistência</vt:lpstr>
      <vt:lpstr>Consistência</vt:lpstr>
      <vt:lpstr>Consistência</vt:lpstr>
      <vt:lpstr>Consistência</vt:lpstr>
      <vt:lpstr>Consistência</vt:lpstr>
      <vt:lpstr>Consistência</vt:lpstr>
      <vt:lpstr>Apresentação do PowerPoint</vt:lpstr>
      <vt:lpstr>Apresentação do PowerPoint</vt:lpstr>
      <vt:lpstr>Consistência visual</vt:lpstr>
      <vt:lpstr>Transições e animações</vt:lpstr>
      <vt:lpstr>Animações</vt:lpstr>
      <vt:lpstr>Animações</vt:lpstr>
      <vt:lpstr>Animações</vt:lpstr>
      <vt:lpstr>Animações</vt:lpstr>
      <vt:lpstr>Animações</vt:lpstr>
      <vt:lpstr>Animações</vt:lpstr>
      <vt:lpstr>Fluxograma experimental</vt:lpstr>
      <vt:lpstr>Cores</vt:lpstr>
      <vt:lpstr>Apresentação do PowerPoint</vt:lpstr>
      <vt:lpstr>Pouco contraste</vt:lpstr>
      <vt:lpstr>Excesso de contraste</vt:lpstr>
      <vt:lpstr>Excesso de contraste</vt:lpstr>
      <vt:lpstr>Apresentação do PowerPoint</vt:lpstr>
      <vt:lpstr>Apresentação do PowerPoint</vt:lpstr>
      <vt:lpstr>Apresentação do PowerPoint</vt:lpstr>
      <vt:lpstr>Solução?</vt:lpstr>
      <vt:lpstr>Solução</vt:lpstr>
      <vt:lpstr>Solução</vt:lpstr>
      <vt:lpstr>Solução</vt:lpstr>
      <vt:lpstr>Solução</vt:lpstr>
      <vt:lpstr>Solução</vt:lpstr>
      <vt:lpstr>Boas apresentações?</vt:lpstr>
      <vt:lpstr>Dissertação vs Apresentação</vt:lpstr>
      <vt:lpstr>Características de uma boa apresentação</vt:lpstr>
      <vt:lpstr>Apresentação do PowerPoint</vt:lpstr>
      <vt:lpstr>Storytelling</vt:lpstr>
      <vt:lpstr>Como deixar a plateia apaixonada</vt:lpstr>
      <vt:lpstr>Storytelling</vt:lpstr>
      <vt:lpstr>Storytelling</vt:lpstr>
      <vt:lpstr>Apresentação do PowerPoint</vt:lpstr>
      <vt:lpstr>Apresentação do PowerPoint</vt:lpstr>
      <vt:lpstr>Apresentação do PowerPoint</vt:lpstr>
      <vt:lpstr>Storytelling</vt:lpstr>
      <vt:lpstr>A regra 10/20/30</vt:lpstr>
      <vt:lpstr>Comunicação Visual</vt:lpstr>
      <vt:lpstr>Apresentação do PowerPoint</vt:lpstr>
      <vt:lpstr>Princípios Gestalt de Percepção Visual</vt:lpstr>
      <vt:lpstr>Princípio Gestalt de Similaridade</vt:lpstr>
      <vt:lpstr>Princípio Gestalt de Similaridade</vt:lpstr>
      <vt:lpstr>Princípio Gestalt de Proximidade</vt:lpstr>
      <vt:lpstr>Princípio Gestalt de Proximidade</vt:lpstr>
      <vt:lpstr>Princípio Gestalt de Enclosure</vt:lpstr>
      <vt:lpstr>Princípio Gestalt de Enclosure</vt:lpstr>
      <vt:lpstr>Princípios Gestalt: Enclosure e Similaridade</vt:lpstr>
      <vt:lpstr>Objetivos de aprendizagem</vt:lpstr>
      <vt:lpstr>Aprofundamento  Leitura recomendada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Felipe Figueiredo</dc:creator>
  <dc:description/>
  <cp:lastModifiedBy>Felipe Figueiredo - ARPES</cp:lastModifiedBy>
  <cp:revision>201</cp:revision>
  <dcterms:created xsi:type="dcterms:W3CDTF">2017-05-30T05:09:21Z</dcterms:created>
  <dcterms:modified xsi:type="dcterms:W3CDTF">2019-06-11T20:03:07Z</dcterms:modified>
  <dc:language>pt-BR</dc:language>
</cp:coreProperties>
</file>