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5"/>
  </p:notes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1" r:id="rId14"/>
    <p:sldId id="340" r:id="rId15"/>
    <p:sldId id="268" r:id="rId16"/>
    <p:sldId id="269" r:id="rId17"/>
    <p:sldId id="270" r:id="rId18"/>
    <p:sldId id="292" r:id="rId19"/>
    <p:sldId id="271" r:id="rId20"/>
    <p:sldId id="316" r:id="rId21"/>
    <p:sldId id="341" r:id="rId22"/>
    <p:sldId id="272" r:id="rId23"/>
    <p:sldId id="325" r:id="rId24"/>
    <p:sldId id="274" r:id="rId25"/>
    <p:sldId id="277" r:id="rId26"/>
    <p:sldId id="346" r:id="rId27"/>
    <p:sldId id="278" r:id="rId28"/>
    <p:sldId id="279" r:id="rId29"/>
    <p:sldId id="347" r:id="rId30"/>
    <p:sldId id="322" r:id="rId31"/>
    <p:sldId id="323" r:id="rId32"/>
    <p:sldId id="275" r:id="rId33"/>
    <p:sldId id="326" r:id="rId34"/>
    <p:sldId id="276" r:id="rId35"/>
    <p:sldId id="317" r:id="rId36"/>
    <p:sldId id="332" r:id="rId37"/>
    <p:sldId id="280" r:id="rId38"/>
    <p:sldId id="281" r:id="rId39"/>
    <p:sldId id="329" r:id="rId40"/>
    <p:sldId id="330" r:id="rId41"/>
    <p:sldId id="333" r:id="rId42"/>
    <p:sldId id="282" r:id="rId43"/>
    <p:sldId id="283" r:id="rId44"/>
    <p:sldId id="284" r:id="rId45"/>
    <p:sldId id="285" r:id="rId46"/>
    <p:sldId id="318" r:id="rId47"/>
    <p:sldId id="342" r:id="rId48"/>
    <p:sldId id="286" r:id="rId49"/>
    <p:sldId id="287" r:id="rId50"/>
    <p:sldId id="289" r:id="rId51"/>
    <p:sldId id="300" r:id="rId52"/>
    <p:sldId id="334" r:id="rId53"/>
    <p:sldId id="302" r:id="rId54"/>
    <p:sldId id="303" r:id="rId55"/>
    <p:sldId id="335" r:id="rId56"/>
    <p:sldId id="304" r:id="rId57"/>
    <p:sldId id="305" r:id="rId58"/>
    <p:sldId id="301" r:id="rId59"/>
    <p:sldId id="290" r:id="rId60"/>
    <p:sldId id="319" r:id="rId61"/>
    <p:sldId id="343" r:id="rId62"/>
    <p:sldId id="307" r:id="rId63"/>
    <p:sldId id="308" r:id="rId64"/>
    <p:sldId id="328" r:id="rId65"/>
    <p:sldId id="320" r:id="rId66"/>
    <p:sldId id="309" r:id="rId67"/>
    <p:sldId id="344" r:id="rId68"/>
    <p:sldId id="312" r:id="rId69"/>
    <p:sldId id="348" r:id="rId70"/>
    <p:sldId id="327" r:id="rId71"/>
    <p:sldId id="314" r:id="rId72"/>
    <p:sldId id="345" r:id="rId73"/>
    <p:sldId id="321" r:id="rId74"/>
  </p:sldIdLst>
  <p:sldSz cx="9144000" cy="5143500" type="screen16x9"/>
  <p:notesSz cx="6858000" cy="9144000"/>
  <p:embeddedFontLst>
    <p:embeddedFont>
      <p:font typeface="Roboto Mono" panose="020B060402020202020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7EDA55-8D5D-42C7-BA2C-AE48CEBA4E87}">
          <p14:sldIdLst>
            <p14:sldId id="256"/>
            <p14:sldId id="313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91"/>
            <p14:sldId id="340"/>
            <p14:sldId id="268"/>
            <p14:sldId id="269"/>
            <p14:sldId id="270"/>
            <p14:sldId id="292"/>
            <p14:sldId id="271"/>
            <p14:sldId id="316"/>
            <p14:sldId id="341"/>
            <p14:sldId id="272"/>
            <p14:sldId id="325"/>
            <p14:sldId id="274"/>
            <p14:sldId id="277"/>
            <p14:sldId id="346"/>
            <p14:sldId id="278"/>
            <p14:sldId id="279"/>
            <p14:sldId id="347"/>
            <p14:sldId id="322"/>
            <p14:sldId id="323"/>
            <p14:sldId id="275"/>
            <p14:sldId id="326"/>
            <p14:sldId id="276"/>
            <p14:sldId id="317"/>
            <p14:sldId id="332"/>
            <p14:sldId id="280"/>
            <p14:sldId id="281"/>
            <p14:sldId id="329"/>
            <p14:sldId id="330"/>
            <p14:sldId id="333"/>
            <p14:sldId id="282"/>
            <p14:sldId id="283"/>
            <p14:sldId id="284"/>
            <p14:sldId id="285"/>
            <p14:sldId id="318"/>
            <p14:sldId id="342"/>
            <p14:sldId id="286"/>
            <p14:sldId id="287"/>
            <p14:sldId id="289"/>
            <p14:sldId id="300"/>
            <p14:sldId id="334"/>
            <p14:sldId id="302"/>
            <p14:sldId id="303"/>
            <p14:sldId id="335"/>
            <p14:sldId id="304"/>
            <p14:sldId id="305"/>
            <p14:sldId id="301"/>
            <p14:sldId id="290"/>
            <p14:sldId id="319"/>
            <p14:sldId id="343"/>
            <p14:sldId id="307"/>
            <p14:sldId id="308"/>
            <p14:sldId id="328"/>
            <p14:sldId id="320"/>
            <p14:sldId id="309"/>
            <p14:sldId id="344"/>
            <p14:sldId id="312"/>
            <p14:sldId id="348"/>
            <p14:sldId id="327"/>
            <p14:sldId id="314"/>
            <p14:sldId id="345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1" userDrawn="1">
          <p15:clr>
            <a:srgbClr val="9AA0A6"/>
          </p15:clr>
        </p15:guide>
        <p15:guide id="4" orient="horz" pos="3003" userDrawn="1">
          <p15:clr>
            <a:srgbClr val="9AA0A6"/>
          </p15:clr>
        </p15:guide>
        <p15:guide id="5" pos="249" userDrawn="1">
          <p15:clr>
            <a:srgbClr val="A4A3A4"/>
          </p15:clr>
        </p15:guide>
        <p15:guide id="6" pos="54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Zoffoli" initials="FZ" lastIdx="2" clrIdx="0">
    <p:extLst>
      <p:ext uri="{19B8F6BF-5375-455C-9EA6-DF929625EA0E}">
        <p15:presenceInfo xmlns:p15="http://schemas.microsoft.com/office/powerpoint/2012/main" userId="0596884fd3395d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37474F"/>
    <a:srgbClr val="0097A7"/>
    <a:srgbClr val="0000FF"/>
    <a:srgbClr val="00CCFF"/>
    <a:srgbClr val="FF3399"/>
    <a:srgbClr val="527D19"/>
    <a:srgbClr val="006E7A"/>
    <a:srgbClr val="A9DF61"/>
    <a:srgbClr val="C58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22" autoAdjust="0"/>
  </p:normalViewPr>
  <p:slideViewPr>
    <p:cSldViewPr snapToGrid="0">
      <p:cViewPr>
        <p:scale>
          <a:sx n="100" d="100"/>
          <a:sy n="100" d="100"/>
        </p:scale>
        <p:origin x="1200" y="432"/>
      </p:cViewPr>
      <p:guideLst>
        <p:guide orient="horz" pos="826"/>
        <p:guide pos="2880"/>
        <p:guide pos="181"/>
        <p:guide orient="horz" pos="3003"/>
        <p:guide pos="249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0057e8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0057e8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everyone!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nice to be here.</a:t>
            </a:r>
            <a:br>
              <a:rPr lang="en-US" dirty="0"/>
            </a:br>
            <a:r>
              <a:rPr lang="en-US" dirty="0"/>
              <a:t>Unusual situation for everyone, but it’s nice that we can still share our passion for C++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I’m Francesco Zoffoli, and today we are going to explore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Corobatch</a:t>
            </a:r>
            <a:r>
              <a:rPr lang="en-US" dirty="0"/>
              <a:t>, how to batch </a:t>
            </a:r>
            <a:r>
              <a:rPr lang="en-US" dirty="0" err="1"/>
              <a:t>operation,simply</a:t>
            </a:r>
            <a:r>
              <a:rPr lang="en-US" dirty="0"/>
              <a:t>. using coroutines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Along the talk I’ll stop several times to give a chance to ask questions.</a:t>
            </a:r>
            <a:br>
              <a:rPr lang="en-US" dirty="0"/>
            </a:br>
            <a:r>
              <a:rPr lang="en-US" dirty="0"/>
              <a:t>There is also the live chat on </a:t>
            </a:r>
            <a:r>
              <a:rPr lang="en-US" dirty="0" err="1"/>
              <a:t>youtube</a:t>
            </a:r>
            <a:r>
              <a:rPr lang="en-US" dirty="0"/>
              <a:t> where you can write your questions and any comment you have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get started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0057e8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0057e8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now batching, but it looks completely different from the original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logic is there, but more effort is required to understand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also a bug.</a:t>
            </a:r>
            <a:br>
              <a:rPr lang="en-US" dirty="0"/>
            </a:br>
            <a:r>
              <a:rPr lang="en-US" dirty="0"/>
              <a:t>Can you spot it?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0057e8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0057e8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0057e82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0057e82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optimize for depends on the context, but batching can help in many of them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309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0057e82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0057e82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0057e82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0057e82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if we could gather all the parameters passed to a function when executing the loop before calling the function?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0057e82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0057e82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diagram, the red arrow is the current execution and the blue is where we suspended.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the code hit </a:t>
            </a:r>
            <a:r>
              <a:rPr lang="en-US" dirty="0" err="1"/>
              <a:t>getUserPrefs</a:t>
            </a:r>
            <a:r>
              <a:rPr lang="en-US" dirty="0"/>
              <a:t>, it blocks execution and stores the parameter in the batch.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control is given to the next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we have enough stored arguments, we execute the batch and get the result.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0057e82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0057e82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Then, we resume the code from where it blocked, returning the result for that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continues, until it blocks again, and this process continues.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076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0057e82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0057e82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10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Take away</a:t>
            </a:r>
          </a:p>
          <a:p>
            <a:r>
              <a:rPr lang="en-US" dirty="0"/>
              <a:t>If you know coroutines: a cool application</a:t>
            </a:r>
          </a:p>
          <a:p>
            <a:r>
              <a:rPr lang="en-US" dirty="0"/>
              <a:t>If you don’t know coroutines: intuition of how they work in </a:t>
            </a:r>
            <a:r>
              <a:rPr lang="en-US" dirty="0" err="1"/>
              <a:t>c++</a:t>
            </a:r>
            <a:r>
              <a:rPr lang="en-US" dirty="0"/>
              <a:t>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331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0057e82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0057e82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0057e8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0057e8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24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0057e82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0057e82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f0057e82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f0057e82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f0057e82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f0057e82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367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f0b2a722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f0b2a722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0057e82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f0057e82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0057e82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f0057e82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355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0057e82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f0057e82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</a:t>
            </a:r>
            <a:r>
              <a:rPr lang="en-US" dirty="0" err="1"/>
              <a:t>suspetion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212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0057e82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f0057e82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53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f0057e82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f0057e82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f0057e82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f0057e82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coroutine state is the state required by the compiler to be able to suspend and resume the coroutine at the right points</a:t>
            </a:r>
          </a:p>
        </p:txBody>
      </p:sp>
    </p:spTree>
    <p:extLst>
      <p:ext uri="{BB962C8B-B14F-4D97-AF65-F5344CB8AC3E}">
        <p14:creationId xmlns:p14="http://schemas.microsoft.com/office/powerpoint/2010/main" val="331533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0057e82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0057e82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f0b2a722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f0b2a722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79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0b2a722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0b2a722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f0b2a722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f0b2a722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f0b2a722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f0b2a722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45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f0b2a722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f0b2a722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095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0b2a722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0b2a722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f0b2a722c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f0b2a722c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0057e82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0057e82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batch operation?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specific definition, but …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f0b2a722c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f0b2a722c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Note: can not resume after </a:t>
            </a:r>
            <a:r>
              <a:rPr lang="en-US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final_suspend</a:t>
            </a:r>
            <a:endParaRPr lang="en-US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f0b2a722c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f0b2a722c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682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f0057e82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f0057e82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0057e8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0057e8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f0057e82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f0057e82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couroutine</a:t>
            </a:r>
            <a:r>
              <a:rPr lang="en-US" dirty="0"/>
              <a:t> needs to return a task.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implement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Never_suspend</a:t>
            </a:r>
            <a:r>
              <a:rPr lang="en-US" dirty="0"/>
              <a:t> is a standard library type which is like our </a:t>
            </a:r>
            <a:r>
              <a:rPr lang="en-US" dirty="0" err="1"/>
              <a:t>awaitable</a:t>
            </a:r>
            <a:r>
              <a:rPr lang="en-US" dirty="0"/>
              <a:t> when we used NO_SUSPEND.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means the coroutine suspends only if it reaches an await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4379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0057e8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0057e8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to put our logic in place of the call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307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Note: we drop a reference to the batch, but all the </a:t>
            </a:r>
            <a:r>
              <a:rPr lang="en-US" dirty="0" err="1"/>
              <a:t>awaitables</a:t>
            </a:r>
            <a:r>
              <a:rPr lang="en-US" dirty="0"/>
              <a:t> still hold it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the batch is deallocate when the last </a:t>
            </a:r>
            <a:r>
              <a:rPr lang="en-US" dirty="0" err="1"/>
              <a:t>awaitable</a:t>
            </a:r>
            <a:r>
              <a:rPr lang="en-US" dirty="0"/>
              <a:t> referring to it is executed from the executor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3878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057e8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f0057e8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96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0057e82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0057e82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f0057e82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f0057e82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7964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size 2</a:t>
            </a:r>
          </a:p>
          <a:p>
            <a:r>
              <a:rPr lang="en-US" dirty="0"/>
              <a:t>C1 no </a:t>
            </a:r>
            <a:r>
              <a:rPr lang="en-US" dirty="0" err="1"/>
              <a:t>pref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7874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 opinion: I would not adopt this pattern for my production codebase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0932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057e8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057e8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7770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With bells and whistles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0079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With bells and whistles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28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0057e82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0057e82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other examples of operations that benefit from batching in your experience?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share it in the live chat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0057e82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0057e82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Batch operation: take </a:t>
            </a:r>
            <a:r>
              <a:rPr lang="en-US"/>
              <a:t>a vector, return a vector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0057e8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0057e8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to read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not using batching!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0057e82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0057e82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rewrite the code to use it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7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ers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ersF/corobatch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lewissbaker.github.io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9tlJAqMV7U" TargetMode="External"/><Relationship Id="rId4" Type="http://schemas.openxmlformats.org/officeDocument/2006/relationships/hyperlink" Target="https://blog.panicsoftware.com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Corobatch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Batch operations, simply, with coroutines</a:t>
            </a: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AC6AE9-35FE-426A-A572-85ABA556E8F3}"/>
              </a:ext>
            </a:extLst>
          </p:cNvPr>
          <p:cNvSpPr txBox="1"/>
          <p:nvPr/>
        </p:nvSpPr>
        <p:spPr>
          <a:xfrm>
            <a:off x="438036" y="4379163"/>
            <a:ext cx="319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Francesco Zoffoli</a:t>
            </a:r>
          </a:p>
          <a:p>
            <a:r>
              <a:rPr lang="en-US" sz="1000" dirty="0"/>
              <a:t>C++ Meetup London - 18</a:t>
            </a:r>
            <a:r>
              <a:rPr lang="en-US" sz="1000" baseline="30000" dirty="0"/>
              <a:t>th</a:t>
            </a:r>
            <a:r>
              <a:rPr lang="en-US" sz="1000" dirty="0"/>
              <a:t> May 2020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6B59D4E-E00A-487F-A564-E4E5740B0A20}"/>
              </a:ext>
            </a:extLst>
          </p:cNvPr>
          <p:cNvSpPr txBox="1"/>
          <p:nvPr/>
        </p:nvSpPr>
        <p:spPr>
          <a:xfrm>
            <a:off x="6455554" y="4379162"/>
            <a:ext cx="225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makers.f.dev@gmail.com</a:t>
            </a:r>
          </a:p>
          <a:p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MakersF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- Batching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23385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it" sz="16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UserId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userIds;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transform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(users.begin(), users.end(),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          back_inserter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(userIds),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[](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6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user) { 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user.id; });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it" sz="16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UserPreferences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preferences =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6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getUserPreferences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(userIds);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remove_if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(preferences.begin(), preference.end(),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[](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6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UserPreferences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pref) {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!pref.wantsEmailNotification;});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it" sz="16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UserEmail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emails;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transform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(preferences.begin(), preference.end(),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it" sz="16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back_inserter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(emails),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[](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UserPreferences&amp; pref) {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it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pref.notificationEmail; });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(emails);</a:t>
            </a:r>
            <a:endParaRPr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Readability vs Performance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The c</a:t>
            </a:r>
            <a:r>
              <a:rPr lang="en-GB" dirty="0"/>
              <a:t>ode is significantly different</a:t>
            </a:r>
            <a:endParaRPr dirty="0"/>
          </a:p>
          <a:p>
            <a:pPr indent="-342000">
              <a:lnSpc>
                <a:spcPct val="114000"/>
              </a:lnSpc>
            </a:pPr>
            <a:r>
              <a:rPr lang="it" dirty="0"/>
              <a:t>requires a lot of effort to understand it</a:t>
            </a:r>
          </a:p>
          <a:p>
            <a:pPr indent="-342000">
              <a:lnSpc>
                <a:spcPct val="114000"/>
              </a:lnSpc>
            </a:pPr>
            <a:r>
              <a:rPr lang="it" dirty="0"/>
              <a:t>extra memory used</a:t>
            </a:r>
          </a:p>
          <a:p>
            <a:pPr indent="-342000">
              <a:lnSpc>
                <a:spcPct val="114000"/>
              </a:lnSpc>
            </a:pPr>
            <a:r>
              <a:rPr lang="it" dirty="0"/>
              <a:t>cannot use const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Performance?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Performance is not a single number</a:t>
            </a:r>
            <a:endParaRPr dirty="0"/>
          </a:p>
          <a:p>
            <a:pPr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throughput</a:t>
            </a:r>
            <a:endParaRPr dirty="0"/>
          </a:p>
          <a:p>
            <a:pPr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latency</a:t>
            </a:r>
            <a:endParaRPr dirty="0"/>
          </a:p>
          <a:p>
            <a:pPr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others: efficiency (work over resources usage), rate limit, cost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/>
              <a:t>Different properties are important in different situations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7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The </a:t>
            </a:r>
            <a:r>
              <a:rPr lang="en-GB" sz="3600" dirty="0"/>
              <a:t>Idea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3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Idea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Can we keep</a:t>
            </a:r>
          </a:p>
          <a:p>
            <a:pPr indent="-342000"/>
            <a:r>
              <a:rPr lang="it" dirty="0"/>
              <a:t>the readability of the first code, and</a:t>
            </a:r>
          </a:p>
          <a:p>
            <a:pPr indent="-342000"/>
            <a:r>
              <a:rPr lang="it" dirty="0"/>
              <a:t>the </a:t>
            </a:r>
            <a:r>
              <a:rPr lang="en-GB" dirty="0"/>
              <a:t>batching behaviour</a:t>
            </a:r>
            <a:r>
              <a:rPr lang="it" dirty="0"/>
              <a:t> of the second?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27;p25">
            <a:extLst>
              <a:ext uri="{FF2B5EF4-FFF2-40B4-BE49-F238E27FC236}">
                <a16:creationId xmlns:a16="http://schemas.microsoft.com/office/drawing/2014/main" id="{43FA58AC-4200-4C34-A9D0-1CC868FDC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r>
              <a:rPr lang="en-US" dirty="0">
                <a:solidFill>
                  <a:srgbClr val="000000"/>
                </a:solidFill>
              </a:rPr>
              <a:t>Each user gets its own code block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Tx/>
              <a:buNone/>
            </a:pPr>
            <a:r>
              <a:rPr lang="en-US" dirty="0">
                <a:solidFill>
                  <a:srgbClr val="000000"/>
                </a:solidFill>
              </a:rPr>
              <a:t>The blocks can execute independently one from the other</a:t>
            </a:r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Idea</a:t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342463" y="2716213"/>
            <a:ext cx="3343500" cy="1263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 : users)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34" name="Google Shape;134;p26"/>
          <p:cNvSpPr txBox="1"/>
          <p:nvPr/>
        </p:nvSpPr>
        <p:spPr>
          <a:xfrm>
            <a:off x="5437160" y="589247"/>
            <a:ext cx="3381600" cy="91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4848327" y="783625"/>
            <a:ext cx="498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5705802" y="3343525"/>
            <a:ext cx="522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 dirty="0">
                <a:latin typeface="Roboto Mono"/>
                <a:ea typeface="Roboto Mono"/>
                <a:cs typeface="Roboto Mono"/>
                <a:sym typeface="Roboto Mono"/>
              </a:rPr>
              <a:t>… </a:t>
            </a:r>
            <a:endParaRPr sz="2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701027" y="848147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User 1</a:t>
            </a:r>
            <a:endParaRPr dirty="0"/>
          </a:p>
        </p:txBody>
      </p:sp>
      <p:sp>
        <p:nvSpPr>
          <p:cNvPr id="141" name="Google Shape;141;p26"/>
          <p:cNvSpPr txBox="1"/>
          <p:nvPr/>
        </p:nvSpPr>
        <p:spPr>
          <a:xfrm>
            <a:off x="4701027" y="1873438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User 2</a:t>
            </a:r>
            <a:endParaRPr dirty="0"/>
          </a:p>
        </p:txBody>
      </p:sp>
      <p:sp>
        <p:nvSpPr>
          <p:cNvPr id="142" name="Google Shape;142;p26"/>
          <p:cNvSpPr txBox="1"/>
          <p:nvPr/>
        </p:nvSpPr>
        <p:spPr>
          <a:xfrm>
            <a:off x="4701027" y="2898729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User 3</a:t>
            </a:r>
            <a:endParaRPr dirty="0"/>
          </a:p>
        </p:txBody>
      </p:sp>
      <p:sp>
        <p:nvSpPr>
          <p:cNvPr id="143" name="Google Shape;143;p26"/>
          <p:cNvSpPr txBox="1"/>
          <p:nvPr/>
        </p:nvSpPr>
        <p:spPr>
          <a:xfrm>
            <a:off x="4701027" y="4327050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User n</a:t>
            </a:r>
            <a:endParaRPr dirty="0"/>
          </a:p>
        </p:txBody>
      </p:sp>
      <p:cxnSp>
        <p:nvCxnSpPr>
          <p:cNvPr id="144" name="Google Shape;144;p26"/>
          <p:cNvCxnSpPr>
            <a:cxnSpLocks/>
            <a:stCxn id="133" idx="3"/>
            <a:endCxn id="140" idx="1"/>
          </p:cNvCxnSpPr>
          <p:nvPr/>
        </p:nvCxnSpPr>
        <p:spPr>
          <a:xfrm flipV="1">
            <a:off x="3685963" y="1045247"/>
            <a:ext cx="1015064" cy="23026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6"/>
          <p:cNvCxnSpPr>
            <a:cxnSpLocks/>
            <a:stCxn id="133" idx="3"/>
            <a:endCxn id="141" idx="1"/>
          </p:cNvCxnSpPr>
          <p:nvPr/>
        </p:nvCxnSpPr>
        <p:spPr>
          <a:xfrm flipV="1">
            <a:off x="3685963" y="2070538"/>
            <a:ext cx="1015064" cy="12773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6"/>
          <p:cNvCxnSpPr>
            <a:cxnSpLocks/>
            <a:stCxn id="133" idx="3"/>
            <a:endCxn id="142" idx="1"/>
          </p:cNvCxnSpPr>
          <p:nvPr/>
        </p:nvCxnSpPr>
        <p:spPr>
          <a:xfrm flipV="1">
            <a:off x="3685963" y="3095829"/>
            <a:ext cx="1015064" cy="2520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6"/>
          <p:cNvCxnSpPr>
            <a:cxnSpLocks/>
            <a:stCxn id="133" idx="3"/>
            <a:endCxn id="143" idx="1"/>
          </p:cNvCxnSpPr>
          <p:nvPr/>
        </p:nvCxnSpPr>
        <p:spPr>
          <a:xfrm>
            <a:off x="3685963" y="3347863"/>
            <a:ext cx="1015064" cy="11762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134;p26">
            <a:extLst>
              <a:ext uri="{FF2B5EF4-FFF2-40B4-BE49-F238E27FC236}">
                <a16:creationId xmlns:a16="http://schemas.microsoft.com/office/drawing/2014/main" id="{A56516C1-AEEB-41B2-996C-652B06CB0FED}"/>
              </a:ext>
            </a:extLst>
          </p:cNvPr>
          <p:cNvSpPr txBox="1"/>
          <p:nvPr/>
        </p:nvSpPr>
        <p:spPr>
          <a:xfrm>
            <a:off x="5437160" y="4068150"/>
            <a:ext cx="3381600" cy="91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134;p26">
            <a:extLst>
              <a:ext uri="{FF2B5EF4-FFF2-40B4-BE49-F238E27FC236}">
                <a16:creationId xmlns:a16="http://schemas.microsoft.com/office/drawing/2014/main" id="{BB03FCC7-E358-4E7A-873D-8D515D3ED5E3}"/>
              </a:ext>
            </a:extLst>
          </p:cNvPr>
          <p:cNvSpPr txBox="1"/>
          <p:nvPr/>
        </p:nvSpPr>
        <p:spPr>
          <a:xfrm>
            <a:off x="5437160" y="1614538"/>
            <a:ext cx="3381600" cy="91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134;p26">
            <a:extLst>
              <a:ext uri="{FF2B5EF4-FFF2-40B4-BE49-F238E27FC236}">
                <a16:creationId xmlns:a16="http://schemas.microsoft.com/office/drawing/2014/main" id="{62DC8163-987E-40A2-BD3A-D6812027BFB4}"/>
              </a:ext>
            </a:extLst>
          </p:cNvPr>
          <p:cNvSpPr txBox="1"/>
          <p:nvPr/>
        </p:nvSpPr>
        <p:spPr>
          <a:xfrm>
            <a:off x="5437160" y="2639829"/>
            <a:ext cx="3381600" cy="91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Batc">
            <a:extLst>
              <a:ext uri="{FF2B5EF4-FFF2-40B4-BE49-F238E27FC236}">
                <a16:creationId xmlns:a16="http://schemas.microsoft.com/office/drawing/2014/main" id="{1468C91D-D090-4C03-9B82-1609E065B742}"/>
              </a:ext>
            </a:extLst>
          </p:cNvPr>
          <p:cNvGrpSpPr/>
          <p:nvPr/>
        </p:nvGrpSpPr>
        <p:grpSpPr>
          <a:xfrm>
            <a:off x="5494137" y="1017725"/>
            <a:ext cx="1396300" cy="1322320"/>
            <a:chOff x="5566175" y="740875"/>
            <a:chExt cx="1396300" cy="1322320"/>
          </a:xfrm>
        </p:grpSpPr>
        <p:sp>
          <p:nvSpPr>
            <p:cNvPr id="162" name="Batch"/>
            <p:cNvSpPr/>
            <p:nvPr/>
          </p:nvSpPr>
          <p:spPr>
            <a:xfrm>
              <a:off x="5566175" y="740875"/>
              <a:ext cx="1396300" cy="1044850"/>
            </a:xfrm>
            <a:prstGeom prst="flowChartManualOperat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BatchName">
              <a:extLst>
                <a:ext uri="{FF2B5EF4-FFF2-40B4-BE49-F238E27FC236}">
                  <a16:creationId xmlns:a16="http://schemas.microsoft.com/office/drawing/2014/main" id="{D0B87204-8B76-441D-886A-086FC6690B7E}"/>
                </a:ext>
              </a:extLst>
            </p:cNvPr>
            <p:cNvSpPr txBox="1"/>
            <p:nvPr/>
          </p:nvSpPr>
          <p:spPr>
            <a:xfrm>
              <a:off x="5864275" y="1755418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Batch</a:t>
              </a:r>
              <a:endParaRPr lang="en-GB" dirty="0"/>
            </a:p>
          </p:txBody>
        </p:sp>
      </p:grpSp>
      <p:sp>
        <p:nvSpPr>
          <p:cNvPr id="153" name="Title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Idea</a:t>
            </a:r>
            <a:endParaRPr dirty="0"/>
          </a:p>
        </p:txBody>
      </p:sp>
      <p:sp>
        <p:nvSpPr>
          <p:cNvPr id="154" name="Code 1"/>
          <p:cNvSpPr txBox="1"/>
          <p:nvPr/>
        </p:nvSpPr>
        <p:spPr>
          <a:xfrm>
            <a:off x="1588137" y="1428045"/>
            <a:ext cx="3163251" cy="91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Code 2"/>
          <p:cNvSpPr txBox="1"/>
          <p:nvPr/>
        </p:nvSpPr>
        <p:spPr>
          <a:xfrm>
            <a:off x="1588137" y="2460845"/>
            <a:ext cx="3163251" cy="91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Code 3"/>
          <p:cNvSpPr txBox="1"/>
          <p:nvPr/>
        </p:nvSpPr>
        <p:spPr>
          <a:xfrm>
            <a:off x="1588137" y="3493645"/>
            <a:ext cx="3163251" cy="91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User 1"/>
          <p:cNvSpPr txBox="1"/>
          <p:nvPr/>
        </p:nvSpPr>
        <p:spPr>
          <a:xfrm>
            <a:off x="334618" y="16869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1">
                    <a:lumMod val="75000"/>
                  </a:schemeClr>
                </a:solidFill>
              </a:rPr>
              <a:t>User 1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User 2"/>
          <p:cNvSpPr txBox="1"/>
          <p:nvPr/>
        </p:nvSpPr>
        <p:spPr>
          <a:xfrm>
            <a:off x="334618" y="27197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6">
                    <a:lumMod val="50000"/>
                  </a:schemeClr>
                </a:solidFill>
              </a:rPr>
              <a:t>User 2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9" name="User 3"/>
          <p:cNvSpPr txBox="1"/>
          <p:nvPr/>
        </p:nvSpPr>
        <p:spPr>
          <a:xfrm>
            <a:off x="334618" y="37525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70C0"/>
                </a:solidFill>
              </a:rPr>
              <a:t>User 3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1" name="Freccia Rossa"/>
          <p:cNvSpPr/>
          <p:nvPr/>
        </p:nvSpPr>
        <p:spPr>
          <a:xfrm>
            <a:off x="1122802" y="153332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160" name="Freccia Blu 2"/>
          <p:cNvSpPr/>
          <p:nvPr/>
        </p:nvSpPr>
        <p:spPr>
          <a:xfrm>
            <a:off x="1122802" y="2558488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12" name="Freccia Blu 1">
            <a:extLst>
              <a:ext uri="{FF2B5EF4-FFF2-40B4-BE49-F238E27FC236}">
                <a16:creationId xmlns:a16="http://schemas.microsoft.com/office/drawing/2014/main" id="{B09155AF-0FA0-4F1E-A6B8-74616525F9DE}"/>
              </a:ext>
            </a:extLst>
          </p:cNvPr>
          <p:cNvSpPr/>
          <p:nvPr/>
        </p:nvSpPr>
        <p:spPr>
          <a:xfrm>
            <a:off x="1126852" y="153332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4" name="User Id 1">
            <a:extLst>
              <a:ext uri="{FF2B5EF4-FFF2-40B4-BE49-F238E27FC236}">
                <a16:creationId xmlns:a16="http://schemas.microsoft.com/office/drawing/2014/main" id="{3C295EDF-CFC1-4B64-87AA-E949B28FFF3F}"/>
              </a:ext>
            </a:extLst>
          </p:cNvPr>
          <p:cNvSpPr txBox="1"/>
          <p:nvPr/>
        </p:nvSpPr>
        <p:spPr>
          <a:xfrm>
            <a:off x="3520249" y="1474087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1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user.id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User Id 2">
            <a:extLst>
              <a:ext uri="{FF2B5EF4-FFF2-40B4-BE49-F238E27FC236}">
                <a16:creationId xmlns:a16="http://schemas.microsoft.com/office/drawing/2014/main" id="{84EDCCFF-7FAD-4FD0-8836-B15FF8937ACD}"/>
              </a:ext>
            </a:extLst>
          </p:cNvPr>
          <p:cNvSpPr txBox="1"/>
          <p:nvPr/>
        </p:nvSpPr>
        <p:spPr>
          <a:xfrm>
            <a:off x="3522398" y="2505426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user.id</a:t>
            </a:r>
            <a:endParaRPr lang="en-GB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User Id 3">
            <a:extLst>
              <a:ext uri="{FF2B5EF4-FFF2-40B4-BE49-F238E27FC236}">
                <a16:creationId xmlns:a16="http://schemas.microsoft.com/office/drawing/2014/main" id="{B46443A7-4D9E-4ED8-B7DF-49A89F788AB0}"/>
              </a:ext>
            </a:extLst>
          </p:cNvPr>
          <p:cNvSpPr txBox="1"/>
          <p:nvPr/>
        </p:nvSpPr>
        <p:spPr>
          <a:xfrm>
            <a:off x="3520249" y="3535611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user.id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20" name="Freccia Blu 3">
            <a:extLst>
              <a:ext uri="{FF2B5EF4-FFF2-40B4-BE49-F238E27FC236}">
                <a16:creationId xmlns:a16="http://schemas.microsoft.com/office/drawing/2014/main" id="{59513411-A5FE-4564-8137-19EF72FF3610}"/>
              </a:ext>
            </a:extLst>
          </p:cNvPr>
          <p:cNvSpPr/>
          <p:nvPr/>
        </p:nvSpPr>
        <p:spPr>
          <a:xfrm>
            <a:off x="1122802" y="3580231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grpSp>
        <p:nvGrpSpPr>
          <p:cNvPr id="23" name="Gruppo Result">
            <a:extLst>
              <a:ext uri="{FF2B5EF4-FFF2-40B4-BE49-F238E27FC236}">
                <a16:creationId xmlns:a16="http://schemas.microsoft.com/office/drawing/2014/main" id="{7C7E3231-B6B8-402E-BBFF-11FD3F669664}"/>
              </a:ext>
            </a:extLst>
          </p:cNvPr>
          <p:cNvGrpSpPr/>
          <p:nvPr/>
        </p:nvGrpSpPr>
        <p:grpSpPr>
          <a:xfrm>
            <a:off x="5494137" y="3001000"/>
            <a:ext cx="1396300" cy="1322320"/>
            <a:chOff x="5566175" y="740875"/>
            <a:chExt cx="1396300" cy="1322320"/>
          </a:xfrm>
        </p:grpSpPr>
        <p:sp>
          <p:nvSpPr>
            <p:cNvPr id="24" name="Result shape">
              <a:extLst>
                <a:ext uri="{FF2B5EF4-FFF2-40B4-BE49-F238E27FC236}">
                  <a16:creationId xmlns:a16="http://schemas.microsoft.com/office/drawing/2014/main" id="{81C7D5E8-4F0E-4442-9994-1950AEC9A3E8}"/>
                </a:ext>
              </a:extLst>
            </p:cNvPr>
            <p:cNvSpPr/>
            <p:nvPr/>
          </p:nvSpPr>
          <p:spPr>
            <a:xfrm>
              <a:off x="5566175" y="740875"/>
              <a:ext cx="1396300" cy="1044850"/>
            </a:xfrm>
            <a:prstGeom prst="flowChartManualOperat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Result text">
              <a:extLst>
                <a:ext uri="{FF2B5EF4-FFF2-40B4-BE49-F238E27FC236}">
                  <a16:creationId xmlns:a16="http://schemas.microsoft.com/office/drawing/2014/main" id="{CCFED36F-4C6A-4AF9-8EFC-FD4DE9BE12BB}"/>
                </a:ext>
              </a:extLst>
            </p:cNvPr>
            <p:cNvSpPr txBox="1"/>
            <p:nvPr/>
          </p:nvSpPr>
          <p:spPr>
            <a:xfrm>
              <a:off x="5864275" y="1755418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Result</a:t>
              </a:r>
            </a:p>
          </p:txBody>
        </p:sp>
      </p:grpSp>
      <p:sp>
        <p:nvSpPr>
          <p:cNvPr id="26" name="prefs 1">
            <a:extLst>
              <a:ext uri="{FF2B5EF4-FFF2-40B4-BE49-F238E27FC236}">
                <a16:creationId xmlns:a16="http://schemas.microsoft.com/office/drawing/2014/main" id="{C9160691-0545-4E09-AAA7-20FE2CB4913D}"/>
              </a:ext>
            </a:extLst>
          </p:cNvPr>
          <p:cNvSpPr txBox="1"/>
          <p:nvPr/>
        </p:nvSpPr>
        <p:spPr>
          <a:xfrm>
            <a:off x="5936950" y="3186390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1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prefs 2">
            <a:extLst>
              <a:ext uri="{FF2B5EF4-FFF2-40B4-BE49-F238E27FC236}">
                <a16:creationId xmlns:a16="http://schemas.microsoft.com/office/drawing/2014/main" id="{8605B45B-06EA-467C-9599-21B115B5BA3C}"/>
              </a:ext>
            </a:extLst>
          </p:cNvPr>
          <p:cNvSpPr txBox="1"/>
          <p:nvPr/>
        </p:nvSpPr>
        <p:spPr>
          <a:xfrm>
            <a:off x="5646785" y="3419873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endParaRPr lang="en-GB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prefs 3">
            <a:extLst>
              <a:ext uri="{FF2B5EF4-FFF2-40B4-BE49-F238E27FC236}">
                <a16:creationId xmlns:a16="http://schemas.microsoft.com/office/drawing/2014/main" id="{761E28EA-26A0-42BE-B8CB-E947976C8009}"/>
              </a:ext>
            </a:extLst>
          </p:cNvPr>
          <p:cNvSpPr txBox="1"/>
          <p:nvPr/>
        </p:nvSpPr>
        <p:spPr>
          <a:xfrm>
            <a:off x="5975052" y="3712201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it" sz="1200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refs</a:t>
            </a:r>
          </a:p>
        </p:txBody>
      </p:sp>
      <p:grpSp>
        <p:nvGrpSpPr>
          <p:cNvPr id="17" name="Group Operation">
            <a:extLst>
              <a:ext uri="{FF2B5EF4-FFF2-40B4-BE49-F238E27FC236}">
                <a16:creationId xmlns:a16="http://schemas.microsoft.com/office/drawing/2014/main" id="{A055C954-0F0C-43A9-B6C3-4E4E251C2ACC}"/>
              </a:ext>
            </a:extLst>
          </p:cNvPr>
          <p:cNvGrpSpPr/>
          <p:nvPr/>
        </p:nvGrpSpPr>
        <p:grpSpPr>
          <a:xfrm>
            <a:off x="6750807" y="1540150"/>
            <a:ext cx="2126156" cy="1983275"/>
            <a:chOff x="6750807" y="1540150"/>
            <a:chExt cx="2126156" cy="1983275"/>
          </a:xfrm>
        </p:grpSpPr>
        <p:cxnSp>
          <p:nvCxnSpPr>
            <p:cNvPr id="8" name="Operation">
              <a:extLst>
                <a:ext uri="{FF2B5EF4-FFF2-40B4-BE49-F238E27FC236}">
                  <a16:creationId xmlns:a16="http://schemas.microsoft.com/office/drawing/2014/main" id="{D8755E27-C4BE-429D-BE77-E8C36ED2DD73}"/>
                </a:ext>
              </a:extLst>
            </p:cNvPr>
            <p:cNvCxnSpPr>
              <a:cxnSpLocks/>
              <a:stCxn id="162" idx="3"/>
              <a:endCxn id="24" idx="3"/>
            </p:cNvCxnSpPr>
            <p:nvPr/>
          </p:nvCxnSpPr>
          <p:spPr>
            <a:xfrm>
              <a:off x="6750807" y="1540150"/>
              <a:ext cx="12700" cy="1983275"/>
            </a:xfrm>
            <a:prstGeom prst="curvedConnector3">
              <a:avLst>
                <a:gd name="adj1" fmla="val 92371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peration text">
              <a:extLst>
                <a:ext uri="{FF2B5EF4-FFF2-40B4-BE49-F238E27FC236}">
                  <a16:creationId xmlns:a16="http://schemas.microsoft.com/office/drawing/2014/main" id="{3F7CE248-ED90-4684-9E47-11B7B9FFDF7F}"/>
                </a:ext>
              </a:extLst>
            </p:cNvPr>
            <p:cNvSpPr txBox="1"/>
            <p:nvPr/>
          </p:nvSpPr>
          <p:spPr>
            <a:xfrm>
              <a:off x="7848095" y="2101048"/>
              <a:ext cx="10288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-2.46914E-7 L 0.0092 -0.11173 L 0.04966 -0.18488 L 0.12448 -0.22346 L 0.2092 -0.20123 L 0.24097 -0.11173 L 0.25834 0.04846 " pathEditMode="relative" rAng="0" ptsTypes="AAAAA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-8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19753E-6 L 0.00017 0.1996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7778E-7 1.11111E-6 L 0.01615 -0.16729 L 0.05208 -0.27932 L 0.10816 -0.36049 L 0.17031 -0.37408 L 0.20556 -0.33087 L 0.22118 -0.2534 L 0.22726 -0.19198 " pathEditMode="relative" rAng="0" ptsTypes="AAAAAA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9969 L 0.00017 0.3987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3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2.46914E-6 L 0.00782 -0.32963 L 0.04584 -0.50772 L 0.12726 -0.60432 L 0.21667 -0.60525 L 0.24202 -0.54414 L 0.25157 -0.47222 " pathEditMode="relative" rAng="0" ptsTypes="AAAAAAA"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-30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1" grpId="2" animBg="1"/>
      <p:bldP spid="160" grpId="0" animBg="1"/>
      <p:bldP spid="12" grpId="0" animBg="1"/>
      <p:bldP spid="4" grpId="0"/>
      <p:bldP spid="4" grpId="1"/>
      <p:bldP spid="4" grpId="2"/>
      <p:bldP spid="18" grpId="0"/>
      <p:bldP spid="18" grpId="1"/>
      <p:bldP spid="18" grpId="2"/>
      <p:bldP spid="19" grpId="0"/>
      <p:bldP spid="19" grpId="1"/>
      <p:bldP spid="19" grpId="2"/>
      <p:bldP spid="20" grpId="0" animBg="1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Batc">
            <a:extLst>
              <a:ext uri="{FF2B5EF4-FFF2-40B4-BE49-F238E27FC236}">
                <a16:creationId xmlns:a16="http://schemas.microsoft.com/office/drawing/2014/main" id="{1468C91D-D090-4C03-9B82-1609E065B742}"/>
              </a:ext>
            </a:extLst>
          </p:cNvPr>
          <p:cNvGrpSpPr/>
          <p:nvPr/>
        </p:nvGrpSpPr>
        <p:grpSpPr>
          <a:xfrm>
            <a:off x="5493119" y="1017725"/>
            <a:ext cx="1396300" cy="1322320"/>
            <a:chOff x="5566175" y="740875"/>
            <a:chExt cx="1396300" cy="1322320"/>
          </a:xfrm>
        </p:grpSpPr>
        <p:sp>
          <p:nvSpPr>
            <p:cNvPr id="162" name="Batch"/>
            <p:cNvSpPr/>
            <p:nvPr/>
          </p:nvSpPr>
          <p:spPr>
            <a:xfrm>
              <a:off x="5566175" y="740875"/>
              <a:ext cx="1396300" cy="1044850"/>
            </a:xfrm>
            <a:prstGeom prst="flowChartManualOperat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BatchName">
              <a:extLst>
                <a:ext uri="{FF2B5EF4-FFF2-40B4-BE49-F238E27FC236}">
                  <a16:creationId xmlns:a16="http://schemas.microsoft.com/office/drawing/2014/main" id="{D0B87204-8B76-441D-886A-086FC6690B7E}"/>
                </a:ext>
              </a:extLst>
            </p:cNvPr>
            <p:cNvSpPr txBox="1"/>
            <p:nvPr/>
          </p:nvSpPr>
          <p:spPr>
            <a:xfrm>
              <a:off x="5864275" y="1755418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Batch</a:t>
              </a:r>
              <a:endParaRPr lang="en-GB" dirty="0"/>
            </a:p>
          </p:txBody>
        </p:sp>
      </p:grpSp>
      <p:sp>
        <p:nvSpPr>
          <p:cNvPr id="153" name="Title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Idea</a:t>
            </a:r>
            <a:endParaRPr dirty="0"/>
          </a:p>
        </p:txBody>
      </p:sp>
      <p:sp>
        <p:nvSpPr>
          <p:cNvPr id="154" name="Code 1"/>
          <p:cNvSpPr txBox="1"/>
          <p:nvPr/>
        </p:nvSpPr>
        <p:spPr>
          <a:xfrm>
            <a:off x="1587119" y="1428045"/>
            <a:ext cx="3164269" cy="91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Code 2"/>
          <p:cNvSpPr txBox="1"/>
          <p:nvPr/>
        </p:nvSpPr>
        <p:spPr>
          <a:xfrm>
            <a:off x="1587119" y="2460845"/>
            <a:ext cx="3175325" cy="91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Code 3"/>
          <p:cNvSpPr txBox="1"/>
          <p:nvPr/>
        </p:nvSpPr>
        <p:spPr>
          <a:xfrm>
            <a:off x="1587119" y="3493645"/>
            <a:ext cx="3175325" cy="91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2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User 1"/>
          <p:cNvSpPr txBox="1"/>
          <p:nvPr/>
        </p:nvSpPr>
        <p:spPr>
          <a:xfrm>
            <a:off x="333600" y="16869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1">
                    <a:lumMod val="75000"/>
                  </a:schemeClr>
                </a:solidFill>
              </a:rPr>
              <a:t>User 1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User 2"/>
          <p:cNvSpPr txBox="1"/>
          <p:nvPr/>
        </p:nvSpPr>
        <p:spPr>
          <a:xfrm>
            <a:off x="333600" y="27197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6">
                    <a:lumMod val="50000"/>
                  </a:schemeClr>
                </a:solidFill>
              </a:rPr>
              <a:t>User 2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9" name="User 3"/>
          <p:cNvSpPr txBox="1"/>
          <p:nvPr/>
        </p:nvSpPr>
        <p:spPr>
          <a:xfrm>
            <a:off x="333600" y="3752545"/>
            <a:ext cx="7932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70C0"/>
                </a:solidFill>
              </a:rPr>
              <a:t>User 3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60" name="Freccia Blu 2.2"/>
          <p:cNvSpPr/>
          <p:nvPr/>
        </p:nvSpPr>
        <p:spPr>
          <a:xfrm>
            <a:off x="1125834" y="2916845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12" name="Freccia Blu 1.2">
            <a:extLst>
              <a:ext uri="{FF2B5EF4-FFF2-40B4-BE49-F238E27FC236}">
                <a16:creationId xmlns:a16="http://schemas.microsoft.com/office/drawing/2014/main" id="{B09155AF-0FA0-4F1E-A6B8-74616525F9DE}"/>
              </a:ext>
            </a:extLst>
          </p:cNvPr>
          <p:cNvSpPr/>
          <p:nvPr/>
        </p:nvSpPr>
        <p:spPr>
          <a:xfrm>
            <a:off x="1125834" y="187622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20" name="Freccia Blu 3.2">
            <a:extLst>
              <a:ext uri="{FF2B5EF4-FFF2-40B4-BE49-F238E27FC236}">
                <a16:creationId xmlns:a16="http://schemas.microsoft.com/office/drawing/2014/main" id="{59513411-A5FE-4564-8137-19EF72FF3610}"/>
              </a:ext>
            </a:extLst>
          </p:cNvPr>
          <p:cNvSpPr/>
          <p:nvPr/>
        </p:nvSpPr>
        <p:spPr>
          <a:xfrm>
            <a:off x="1125834" y="393774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grpSp>
        <p:nvGrpSpPr>
          <p:cNvPr id="23" name="Gruppo Result">
            <a:extLst>
              <a:ext uri="{FF2B5EF4-FFF2-40B4-BE49-F238E27FC236}">
                <a16:creationId xmlns:a16="http://schemas.microsoft.com/office/drawing/2014/main" id="{7C7E3231-B6B8-402E-BBFF-11FD3F669664}"/>
              </a:ext>
            </a:extLst>
          </p:cNvPr>
          <p:cNvGrpSpPr/>
          <p:nvPr/>
        </p:nvGrpSpPr>
        <p:grpSpPr>
          <a:xfrm>
            <a:off x="5493119" y="3001000"/>
            <a:ext cx="1396300" cy="1322320"/>
            <a:chOff x="5566175" y="740875"/>
            <a:chExt cx="1396300" cy="1322320"/>
          </a:xfrm>
        </p:grpSpPr>
        <p:sp>
          <p:nvSpPr>
            <p:cNvPr id="24" name="Result shape">
              <a:extLst>
                <a:ext uri="{FF2B5EF4-FFF2-40B4-BE49-F238E27FC236}">
                  <a16:creationId xmlns:a16="http://schemas.microsoft.com/office/drawing/2014/main" id="{81C7D5E8-4F0E-4442-9994-1950AEC9A3E8}"/>
                </a:ext>
              </a:extLst>
            </p:cNvPr>
            <p:cNvSpPr/>
            <p:nvPr/>
          </p:nvSpPr>
          <p:spPr>
            <a:xfrm>
              <a:off x="5566175" y="740875"/>
              <a:ext cx="1396300" cy="1044850"/>
            </a:xfrm>
            <a:prstGeom prst="flowChartManualOperation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Result text">
              <a:extLst>
                <a:ext uri="{FF2B5EF4-FFF2-40B4-BE49-F238E27FC236}">
                  <a16:creationId xmlns:a16="http://schemas.microsoft.com/office/drawing/2014/main" id="{CCFED36F-4C6A-4AF9-8EFC-FD4DE9BE12BB}"/>
                </a:ext>
              </a:extLst>
            </p:cNvPr>
            <p:cNvSpPr txBox="1"/>
            <p:nvPr/>
          </p:nvSpPr>
          <p:spPr>
            <a:xfrm>
              <a:off x="5864275" y="1755418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Result</a:t>
              </a:r>
            </a:p>
          </p:txBody>
        </p:sp>
      </p:grpSp>
      <p:sp>
        <p:nvSpPr>
          <p:cNvPr id="26" name="prefs 1">
            <a:extLst>
              <a:ext uri="{FF2B5EF4-FFF2-40B4-BE49-F238E27FC236}">
                <a16:creationId xmlns:a16="http://schemas.microsoft.com/office/drawing/2014/main" id="{C9160691-0545-4E09-AAA7-20FE2CB4913D}"/>
              </a:ext>
            </a:extLst>
          </p:cNvPr>
          <p:cNvSpPr txBox="1"/>
          <p:nvPr/>
        </p:nvSpPr>
        <p:spPr>
          <a:xfrm>
            <a:off x="5935932" y="3186390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1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prefs 2">
            <a:extLst>
              <a:ext uri="{FF2B5EF4-FFF2-40B4-BE49-F238E27FC236}">
                <a16:creationId xmlns:a16="http://schemas.microsoft.com/office/drawing/2014/main" id="{8605B45B-06EA-467C-9599-21B115B5BA3C}"/>
              </a:ext>
            </a:extLst>
          </p:cNvPr>
          <p:cNvSpPr txBox="1"/>
          <p:nvPr/>
        </p:nvSpPr>
        <p:spPr>
          <a:xfrm>
            <a:off x="5645767" y="3419873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2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endParaRPr lang="en-GB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prefs 3">
            <a:extLst>
              <a:ext uri="{FF2B5EF4-FFF2-40B4-BE49-F238E27FC236}">
                <a16:creationId xmlns:a16="http://schemas.microsoft.com/office/drawing/2014/main" id="{761E28EA-26A0-42BE-B8CB-E947976C8009}"/>
              </a:ext>
            </a:extLst>
          </p:cNvPr>
          <p:cNvSpPr txBox="1"/>
          <p:nvPr/>
        </p:nvSpPr>
        <p:spPr>
          <a:xfrm>
            <a:off x="5974034" y="3712201"/>
            <a:ext cx="99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it" sz="1200" dirty="0">
                <a:solidFill>
                  <a:srgbClr val="0070C0"/>
                </a:solidFill>
                <a:latin typeface="Roboto Mono"/>
                <a:ea typeface="Roboto Mono"/>
                <a:cs typeface="Roboto Mono"/>
                <a:sym typeface="Roboto Mono"/>
              </a:rPr>
              <a:t>refs</a:t>
            </a:r>
          </a:p>
        </p:txBody>
      </p:sp>
      <p:sp>
        <p:nvSpPr>
          <p:cNvPr id="29" name="Freccia Blu 1.1">
            <a:extLst>
              <a:ext uri="{FF2B5EF4-FFF2-40B4-BE49-F238E27FC236}">
                <a16:creationId xmlns:a16="http://schemas.microsoft.com/office/drawing/2014/main" id="{00B5FEB5-8E31-46EB-A99E-3DCC1F001999}"/>
              </a:ext>
            </a:extLst>
          </p:cNvPr>
          <p:cNvSpPr/>
          <p:nvPr/>
        </p:nvSpPr>
        <p:spPr>
          <a:xfrm>
            <a:off x="1121784" y="153332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30" name="Freccia Blu 2.1">
            <a:extLst>
              <a:ext uri="{FF2B5EF4-FFF2-40B4-BE49-F238E27FC236}">
                <a16:creationId xmlns:a16="http://schemas.microsoft.com/office/drawing/2014/main" id="{9188F2EA-3C78-4400-8869-6AE87C933EE4}"/>
              </a:ext>
            </a:extLst>
          </p:cNvPr>
          <p:cNvSpPr/>
          <p:nvPr/>
        </p:nvSpPr>
        <p:spPr>
          <a:xfrm>
            <a:off x="1121784" y="2564355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31" name="Freccia Blu 3.2">
            <a:extLst>
              <a:ext uri="{FF2B5EF4-FFF2-40B4-BE49-F238E27FC236}">
                <a16:creationId xmlns:a16="http://schemas.microsoft.com/office/drawing/2014/main" id="{754336C6-D3FB-43EA-A477-04A158AE872A}"/>
              </a:ext>
            </a:extLst>
          </p:cNvPr>
          <p:cNvSpPr/>
          <p:nvPr/>
        </p:nvSpPr>
        <p:spPr>
          <a:xfrm>
            <a:off x="1124609" y="3597155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51B5"/>
          </a:solidFill>
          <a:ln w="9525" cap="flat" cmpd="sng">
            <a:solidFill>
              <a:srgbClr val="3F51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sp>
        <p:nvSpPr>
          <p:cNvPr id="161" name="Freccia Rossa"/>
          <p:cNvSpPr/>
          <p:nvPr/>
        </p:nvSpPr>
        <p:spPr>
          <a:xfrm>
            <a:off x="1121784" y="1533326"/>
            <a:ext cx="504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1B5"/>
              </a:solidFill>
              <a:highlight>
                <a:srgbClr val="3F51B5"/>
              </a:highlight>
            </a:endParaRPr>
          </a:p>
        </p:txBody>
      </p:sp>
      <p:grpSp>
        <p:nvGrpSpPr>
          <p:cNvPr id="33" name="Group Operation">
            <a:extLst>
              <a:ext uri="{FF2B5EF4-FFF2-40B4-BE49-F238E27FC236}">
                <a16:creationId xmlns:a16="http://schemas.microsoft.com/office/drawing/2014/main" id="{A5100FAB-95C9-4057-9A1F-A2FDB294A403}"/>
              </a:ext>
            </a:extLst>
          </p:cNvPr>
          <p:cNvGrpSpPr/>
          <p:nvPr/>
        </p:nvGrpSpPr>
        <p:grpSpPr>
          <a:xfrm>
            <a:off x="6750807" y="1540150"/>
            <a:ext cx="2126156" cy="1983275"/>
            <a:chOff x="6750807" y="1540150"/>
            <a:chExt cx="2126156" cy="1983275"/>
          </a:xfrm>
        </p:grpSpPr>
        <p:cxnSp>
          <p:nvCxnSpPr>
            <p:cNvPr id="34" name="Operation">
              <a:extLst>
                <a:ext uri="{FF2B5EF4-FFF2-40B4-BE49-F238E27FC236}">
                  <a16:creationId xmlns:a16="http://schemas.microsoft.com/office/drawing/2014/main" id="{5EB519EC-4626-4437-9557-D702FF3EF6C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07" y="1540150"/>
              <a:ext cx="12700" cy="1983275"/>
            </a:xfrm>
            <a:prstGeom prst="curvedConnector3">
              <a:avLst>
                <a:gd name="adj1" fmla="val 92371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peration text">
              <a:extLst>
                <a:ext uri="{FF2B5EF4-FFF2-40B4-BE49-F238E27FC236}">
                  <a16:creationId xmlns:a16="http://schemas.microsoft.com/office/drawing/2014/main" id="{B0549EEF-E70B-4980-9621-0722851C26A5}"/>
                </a:ext>
              </a:extLst>
            </p:cNvPr>
            <p:cNvSpPr txBox="1"/>
            <p:nvPr/>
          </p:nvSpPr>
          <p:spPr>
            <a:xfrm>
              <a:off x="7848095" y="2101048"/>
              <a:ext cx="1028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7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185 L -0.03837 -0.18858 L -0.09861 -0.36544 L -0.22604 -0.46698 L -0.33056 -0.50432 L -0.43854 -0.45957 L -0.47031 -0.39877 L -0.47517 -0.33365 " pathEditMode="relative" rAng="0" ptsTypes="AAAAAA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67" y="-25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19753E-6 L -3.61111E-6 0.0333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3333 L -3.61111E-6 0.0675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6759 L -3.61111E-6 0.1996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0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01337 -0.17315 L -0.07222 -0.31667 L -0.1809 -0.4179 L -0.279 -0.4426 L -0.3849 -0.37223 L -0.42986 -0.26266 L -0.44375 -0.17778 " pathEditMode="relative" rAng="0" ptsTypes="AAAAAA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2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19969 L -3.61111E-6 0.2348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23487 L 0.00035 0.2691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26913 L 0.00018 0.3996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5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20988E-6 L -0.01598 -0.18395 L -0.07691 -0.28272 L -0.16754 -0.31667 L -0.28282 -0.30988 L -0.35434 -0.25926 L -0.44966 -0.13426 L -0.48073 -0.03426 " pathEditMode="relative" rAng="0" ptsTypes="AAAAAAAA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45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39969 L 0.00018 0.4358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4358 L -3.61111E-6 0.4675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2" grpId="0" animBg="1"/>
      <p:bldP spid="20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161" grpId="0" animBg="1"/>
      <p:bldP spid="161" grpId="1" animBg="1"/>
      <p:bldP spid="161" grpId="2" animBg="1"/>
      <p:bldP spid="161" grpId="3" animBg="1"/>
      <p:bldP spid="161" grpId="4" animBg="1"/>
      <p:bldP spid="161" grpId="5" animBg="1"/>
      <p:bldP spid="161" grpId="6" animBg="1"/>
      <p:bldP spid="161" grpId="7" animBg="1"/>
      <p:bldP spid="161" grpId="8" animBg="1"/>
      <p:bldP spid="161" grpId="9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Idea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Start executing until a batch operation </a:t>
            </a:r>
            <a:r>
              <a:rPr lang="en-GB" dirty="0"/>
              <a:t>is reached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Record the argument to that operation, and stop execution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If we did not record enough arguments, go to point 1 for a new input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Execute the batch operation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Resume the stopped executions with the results from the batch operation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/>
              <a:t>Coroutines allow exactly that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6D336-F7B2-4F04-ABEA-B2C32095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273AEB-A547-474B-A242-8B33DD802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GB" dirty="0"/>
              <a:t>An idea to solve it</a:t>
            </a:r>
          </a:p>
          <a:p>
            <a:r>
              <a:rPr lang="en-GB" dirty="0"/>
              <a:t>Coroutines in C++20</a:t>
            </a:r>
          </a:p>
          <a:p>
            <a:r>
              <a:rPr lang="en-GB" dirty="0"/>
              <a:t>How to implement the idea with coroutines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94200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56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Coroutines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25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Resumable function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dirty="0"/>
              <a:t>A coroutine can: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/>
              <a:t>2 </a:t>
            </a:r>
            <a:r>
              <a:rPr lang="en-GB" dirty="0"/>
              <a:t>and</a:t>
            </a:r>
            <a:r>
              <a:rPr lang="it" dirty="0"/>
              <a:t> 3 </a:t>
            </a:r>
            <a:r>
              <a:rPr lang="en-GB" dirty="0"/>
              <a:t>can happen many times</a:t>
            </a:r>
            <a:r>
              <a:rPr lang="it" dirty="0"/>
              <a:t>  </a:t>
            </a:r>
            <a:endParaRPr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C042F79A-DBFF-4431-B321-CA2D088F2C10}"/>
              </a:ext>
            </a:extLst>
          </p:cNvPr>
          <p:cNvGrpSpPr/>
          <p:nvPr/>
        </p:nvGrpSpPr>
        <p:grpSpPr>
          <a:xfrm>
            <a:off x="1991331" y="2197778"/>
            <a:ext cx="5939445" cy="2130732"/>
            <a:chOff x="4392483" y="920560"/>
            <a:chExt cx="5939445" cy="2130732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F3ABB121-521A-44CF-AA35-94B06E90B590}"/>
                </a:ext>
              </a:extLst>
            </p:cNvPr>
            <p:cNvSpPr/>
            <p:nvPr/>
          </p:nvSpPr>
          <p:spPr>
            <a:xfrm>
              <a:off x="7331613" y="1419644"/>
              <a:ext cx="1488408" cy="11224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suspended</a:t>
              </a:r>
              <a:endParaRPr lang="en-GB" dirty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AED23A3-E297-44BC-BDF1-6888B3EAA6C3}"/>
                </a:ext>
              </a:extLst>
            </p:cNvPr>
            <p:cNvSpPr/>
            <p:nvPr/>
          </p:nvSpPr>
          <p:spPr>
            <a:xfrm>
              <a:off x="5255505" y="1419644"/>
              <a:ext cx="1488408" cy="11224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executing</a:t>
              </a:r>
              <a:endParaRPr lang="en-GB" dirty="0"/>
            </a:p>
          </p:txBody>
        </p:sp>
        <p:sp>
          <p:nvSpPr>
            <p:cNvPr id="4" name="Figura a mano libera: forma 3">
              <a:extLst>
                <a:ext uri="{FF2B5EF4-FFF2-40B4-BE49-F238E27FC236}">
                  <a16:creationId xmlns:a16="http://schemas.microsoft.com/office/drawing/2014/main" id="{185FB5EE-8AF7-43D9-B8B5-4313221DADC6}"/>
                </a:ext>
              </a:extLst>
            </p:cNvPr>
            <p:cNvSpPr/>
            <p:nvPr/>
          </p:nvSpPr>
          <p:spPr>
            <a:xfrm>
              <a:off x="6411735" y="1250615"/>
              <a:ext cx="1188174" cy="303779"/>
            </a:xfrm>
            <a:custGeom>
              <a:avLst/>
              <a:gdLst>
                <a:gd name="connsiteX0" fmla="*/ 0 w 1221026"/>
                <a:gd name="connsiteY0" fmla="*/ 367116 h 416395"/>
                <a:gd name="connsiteX1" fmla="*/ 585873 w 1221026"/>
                <a:gd name="connsiteY1" fmla="*/ 260 h 416395"/>
                <a:gd name="connsiteX2" fmla="*/ 1221026 w 1221026"/>
                <a:gd name="connsiteY2" fmla="*/ 416395 h 41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026" h="416395">
                  <a:moveTo>
                    <a:pt x="0" y="367116"/>
                  </a:moveTo>
                  <a:cubicBezTo>
                    <a:pt x="191184" y="179581"/>
                    <a:pt x="382369" y="-7953"/>
                    <a:pt x="585873" y="260"/>
                  </a:cubicBezTo>
                  <a:cubicBezTo>
                    <a:pt x="789377" y="8473"/>
                    <a:pt x="1005201" y="212434"/>
                    <a:pt x="1221026" y="416395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A8569690-39C6-4A4F-A593-7B87234537E0}"/>
                </a:ext>
              </a:extLst>
            </p:cNvPr>
            <p:cNvSpPr/>
            <p:nvPr/>
          </p:nvSpPr>
          <p:spPr>
            <a:xfrm rot="10800000">
              <a:off x="6487082" y="2412835"/>
              <a:ext cx="1188174" cy="303779"/>
            </a:xfrm>
            <a:custGeom>
              <a:avLst/>
              <a:gdLst>
                <a:gd name="connsiteX0" fmla="*/ 0 w 1221026"/>
                <a:gd name="connsiteY0" fmla="*/ 367116 h 416395"/>
                <a:gd name="connsiteX1" fmla="*/ 585873 w 1221026"/>
                <a:gd name="connsiteY1" fmla="*/ 260 h 416395"/>
                <a:gd name="connsiteX2" fmla="*/ 1221026 w 1221026"/>
                <a:gd name="connsiteY2" fmla="*/ 416395 h 41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026" h="416395">
                  <a:moveTo>
                    <a:pt x="0" y="367116"/>
                  </a:moveTo>
                  <a:cubicBezTo>
                    <a:pt x="191184" y="179581"/>
                    <a:pt x="382369" y="-7953"/>
                    <a:pt x="585873" y="260"/>
                  </a:cubicBezTo>
                  <a:cubicBezTo>
                    <a:pt x="789377" y="8473"/>
                    <a:pt x="1005201" y="212434"/>
                    <a:pt x="1221026" y="416395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igura a mano libera: forma 7">
              <a:extLst>
                <a:ext uri="{FF2B5EF4-FFF2-40B4-BE49-F238E27FC236}">
                  <a16:creationId xmlns:a16="http://schemas.microsoft.com/office/drawing/2014/main" id="{9482C67E-33F1-4A9C-8FC9-E219EB720B3E}"/>
                </a:ext>
              </a:extLst>
            </p:cNvPr>
            <p:cNvSpPr/>
            <p:nvPr/>
          </p:nvSpPr>
          <p:spPr>
            <a:xfrm>
              <a:off x="4484378" y="1355211"/>
              <a:ext cx="914400" cy="263616"/>
            </a:xfrm>
            <a:custGeom>
              <a:avLst/>
              <a:gdLst>
                <a:gd name="connsiteX0" fmla="*/ 0 w 914400"/>
                <a:gd name="connsiteY0" fmla="*/ 197911 h 263616"/>
                <a:gd name="connsiteX1" fmla="*/ 454463 w 914400"/>
                <a:gd name="connsiteY1" fmla="*/ 795 h 263616"/>
                <a:gd name="connsiteX2" fmla="*/ 914400 w 914400"/>
                <a:gd name="connsiteY2" fmla="*/ 263616 h 26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63616">
                  <a:moveTo>
                    <a:pt x="0" y="197911"/>
                  </a:moveTo>
                  <a:cubicBezTo>
                    <a:pt x="151031" y="93877"/>
                    <a:pt x="302063" y="-10156"/>
                    <a:pt x="454463" y="795"/>
                  </a:cubicBezTo>
                  <a:cubicBezTo>
                    <a:pt x="606863" y="11746"/>
                    <a:pt x="819492" y="213425"/>
                    <a:pt x="914400" y="26361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1E151E40-44BF-46DA-B678-8B90F7F18E31}"/>
                </a:ext>
              </a:extLst>
            </p:cNvPr>
            <p:cNvSpPr/>
            <p:nvPr/>
          </p:nvSpPr>
          <p:spPr>
            <a:xfrm rot="10800000">
              <a:off x="4427917" y="2194006"/>
              <a:ext cx="914400" cy="263616"/>
            </a:xfrm>
            <a:custGeom>
              <a:avLst/>
              <a:gdLst>
                <a:gd name="connsiteX0" fmla="*/ 0 w 914400"/>
                <a:gd name="connsiteY0" fmla="*/ 197911 h 263616"/>
                <a:gd name="connsiteX1" fmla="*/ 454463 w 914400"/>
                <a:gd name="connsiteY1" fmla="*/ 795 h 263616"/>
                <a:gd name="connsiteX2" fmla="*/ 914400 w 914400"/>
                <a:gd name="connsiteY2" fmla="*/ 263616 h 26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63616">
                  <a:moveTo>
                    <a:pt x="0" y="197911"/>
                  </a:moveTo>
                  <a:cubicBezTo>
                    <a:pt x="151031" y="93877"/>
                    <a:pt x="302063" y="-10156"/>
                    <a:pt x="454463" y="795"/>
                  </a:cubicBezTo>
                  <a:cubicBezTo>
                    <a:pt x="606863" y="11746"/>
                    <a:pt x="819492" y="213425"/>
                    <a:pt x="914400" y="26361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CD670600-B288-46DD-9F6A-74DCB52E2E38}"/>
                </a:ext>
              </a:extLst>
            </p:cNvPr>
            <p:cNvSpPr txBox="1"/>
            <p:nvPr/>
          </p:nvSpPr>
          <p:spPr>
            <a:xfrm>
              <a:off x="6562108" y="2743515"/>
              <a:ext cx="3678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resume at the last suspension point</a:t>
              </a:r>
              <a:endParaRPr lang="en-GB" dirty="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038977C-DD48-40A6-8DBF-1EE08B8A9930}"/>
                </a:ext>
              </a:extLst>
            </p:cNvPr>
            <p:cNvSpPr txBox="1"/>
            <p:nvPr/>
          </p:nvSpPr>
          <p:spPr>
            <a:xfrm>
              <a:off x="6562108" y="920560"/>
              <a:ext cx="3769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suspend and return control to the caller</a:t>
              </a:r>
              <a:endParaRPr lang="en-GB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C559180-FC30-41E4-9433-57DC44593D89}"/>
                </a:ext>
              </a:extLst>
            </p:cNvPr>
            <p:cNvSpPr txBox="1"/>
            <p:nvPr/>
          </p:nvSpPr>
          <p:spPr>
            <a:xfrm>
              <a:off x="4392483" y="920560"/>
              <a:ext cx="739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start</a:t>
              </a:r>
              <a:endParaRPr lang="en-GB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F98FF2A-5465-40F8-AFA7-50561151A4B4}"/>
                </a:ext>
              </a:extLst>
            </p:cNvPr>
            <p:cNvSpPr txBox="1"/>
            <p:nvPr/>
          </p:nvSpPr>
          <p:spPr>
            <a:xfrm>
              <a:off x="4392483" y="2743515"/>
              <a:ext cx="1137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 terminate</a:t>
              </a:r>
              <a:endParaRPr lang="en-GB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Stackless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materialized object which contains all the required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returns control directly to the caller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Two components: promise and handle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Promise: used from inside the coroutine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Handle: used from outside the coroutine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To be a coroutine a function must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use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</a:rPr>
              <a:t>co_await</a:t>
            </a:r>
            <a:r>
              <a:rPr lang="it" dirty="0"/>
              <a:t> and/or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</a:rPr>
              <a:t>co_return</a:t>
            </a:r>
            <a:endParaRPr dirty="0">
              <a:solidFill>
                <a:srgbClr val="37474F"/>
              </a:solidFill>
              <a:highlight>
                <a:srgbClr val="F5F5F5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have a return type that defines a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</a:rPr>
              <a:t>promise_type</a:t>
            </a:r>
            <a:r>
              <a:rPr lang="it" dirty="0"/>
              <a:t> which satisfies a specific concept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 dirty="0"/>
              <a:t>NOTE: </a:t>
            </a:r>
            <a:r>
              <a:rPr lang="en-GB" sz="1700" dirty="0"/>
              <a:t>what is presented here is a subset of the C++20 coroutines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87137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How does a coroutine look like?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C586C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it" sz="1500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my_coro() {</a:t>
            </a:r>
            <a:endParaRPr sz="1500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 cout &lt;&lt; </a:t>
            </a:r>
            <a:r>
              <a:rPr lang="it" sz="1500" dirty="0">
                <a:solidFill>
                  <a:srgbClr val="388E3C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"foo begin\n"</a:t>
            </a:r>
            <a:r>
              <a:rPr lang="it" sz="1500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GB" sz="15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it" sz="15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o_</a:t>
            </a:r>
            <a:r>
              <a:rPr lang="en-GB" sz="15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await </a:t>
            </a:r>
            <a:r>
              <a:rPr lang="en-GB" sz="1500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async_operation</a:t>
            </a:r>
            <a:r>
              <a:rPr lang="en-GB" sz="1500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500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it" sz="1500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co_return</a:t>
            </a:r>
            <a:r>
              <a:rPr lang="it" sz="1500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 dirty="0">
              <a:solidFill>
                <a:srgbClr val="37474F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Handle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Handle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A handle</a:t>
            </a:r>
            <a:endParaRPr lang="en-GB" dirty="0"/>
          </a:p>
          <a:p>
            <a:pPr indent="-342000"/>
            <a:r>
              <a:rPr lang="en-GB" dirty="0"/>
              <a:t>is a n</a:t>
            </a:r>
            <a:r>
              <a:rPr lang="it" dirty="0"/>
              <a:t>ot owning </a:t>
            </a:r>
            <a:r>
              <a:rPr lang="en-GB" dirty="0"/>
              <a:t>pointer </a:t>
            </a:r>
          </a:p>
          <a:p>
            <a:pPr indent="-342000"/>
            <a:r>
              <a:rPr lang="en-GB" dirty="0"/>
              <a:t>points to </a:t>
            </a:r>
            <a:r>
              <a:rPr lang="it" dirty="0"/>
              <a:t>coroutine state</a:t>
            </a:r>
          </a:p>
          <a:p>
            <a:pPr indent="-342000"/>
            <a:r>
              <a:rPr lang="en-GB" dirty="0"/>
              <a:t>i</a:t>
            </a:r>
            <a:r>
              <a:rPr lang="it" dirty="0"/>
              <a:t>ts type is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std::experimental::coroutine_handle&lt;&gt;</a:t>
            </a:r>
            <a:r>
              <a:rPr lang="it" dirty="0"/>
              <a:t> </a:t>
            </a:r>
          </a:p>
          <a:p>
            <a:pPr marL="285750" indent="-285750"/>
            <a:endParaRPr lang="it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If you know the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r>
              <a:rPr lang="en-US" dirty="0">
                <a:solidFill>
                  <a:schemeClr val="dk1"/>
                </a:solidFill>
              </a:rPr>
              <a:t> of the coroutine, you can use</a:t>
            </a:r>
            <a:r>
              <a:rPr lang="it" dirty="0">
                <a:solidFill>
                  <a:schemeClr val="dk1"/>
                </a:solidFill>
              </a:rPr>
              <a:t>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std::experimental::coroutine_handle&lt;promise_type&gt;</a:t>
            </a:r>
            <a:r>
              <a:rPr lang="it" dirty="0"/>
              <a:t>  as a type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747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Handle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The main methods are</a:t>
            </a:r>
            <a:endParaRPr dirty="0"/>
          </a:p>
          <a:p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resume()</a:t>
            </a:r>
            <a:r>
              <a:rPr lang="it" dirty="0"/>
              <a:t>: resume the associated coroutine</a:t>
            </a:r>
            <a:endParaRPr dirty="0"/>
          </a:p>
          <a:p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destroy()</a:t>
            </a:r>
            <a:r>
              <a:rPr lang="it" dirty="0"/>
              <a:t>: destroy the associated coroutine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/>
              <a:t>I</a:t>
            </a:r>
            <a:r>
              <a:rPr lang="en-GB" dirty="0"/>
              <a:t>n addition, when</a:t>
            </a:r>
            <a:r>
              <a:rPr lang="it" dirty="0"/>
              <a:t> </a:t>
            </a:r>
            <a:r>
              <a:rPr lang="en-GB" dirty="0"/>
              <a:t>using</a:t>
            </a:r>
            <a:r>
              <a:rPr lang="it" dirty="0"/>
              <a:t>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coroutine_handle&lt;promise_type&gt;</a:t>
            </a:r>
            <a:endParaRPr dirty="0"/>
          </a:p>
          <a:p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promise()</a:t>
            </a:r>
            <a:r>
              <a:rPr lang="it" dirty="0"/>
              <a:t>: return the promise associated with the coroutine</a:t>
            </a:r>
            <a:endParaRPr dirty="0"/>
          </a:p>
          <a:p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from_promise(promise&amp;)</a:t>
            </a:r>
            <a:r>
              <a:rPr lang="it" dirty="0"/>
              <a:t>: static, create the handle from a promise 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</a:t>
            </a:r>
            <a:r>
              <a:rPr lang="it">
                <a:solidFill>
                  <a:srgbClr val="37474F"/>
                </a:solidFill>
                <a:highlight>
                  <a:srgbClr val="F5F5F5"/>
                </a:highlight>
              </a:rPr>
              <a:t>co_await</a:t>
            </a:r>
            <a:endParaRPr>
              <a:solidFill>
                <a:srgbClr val="37474F"/>
              </a:solidFill>
              <a:highlight>
                <a:srgbClr val="F5F5F5"/>
              </a:highlight>
            </a:endParaRPr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</a:t>
            </a:r>
            <a:r>
              <a:rPr lang="it">
                <a:solidFill>
                  <a:srgbClr val="37474F"/>
                </a:solidFill>
                <a:highlight>
                  <a:srgbClr val="F5F5F5"/>
                </a:highlight>
              </a:rPr>
              <a:t>co_await</a:t>
            </a:r>
            <a:endParaRPr>
              <a:solidFill>
                <a:srgbClr val="37474F"/>
              </a:solidFill>
              <a:highlight>
                <a:srgbClr val="F5F5F5"/>
              </a:highlight>
            </a:endParaRPr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When a coroutine reaches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co_await awaitable;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Aft>
                <a:spcPts val="0"/>
              </a:spcAft>
              <a:buSzPts val="1800"/>
              <a:buAutoNum type="arabicPeriod"/>
            </a:pP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awaitable.await_ready()</a:t>
            </a:r>
            <a:r>
              <a:rPr lang="it" dirty="0">
                <a:solidFill>
                  <a:schemeClr val="dk1"/>
                </a:solidFill>
              </a:rPr>
              <a:t> is called. If returns true, skip point 2 and 3</a:t>
            </a:r>
            <a:endParaRPr dirty="0">
              <a:solidFill>
                <a:srgbClr val="37474F"/>
              </a:solidFill>
              <a:highlight>
                <a:srgbClr val="F5F5F5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/>
              <a:t>The coroutine is suspended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awaitable.await_suspend(handle)</a:t>
            </a:r>
            <a:r>
              <a:rPr lang="it" dirty="0"/>
              <a:t> is called to schedule the handle to be resumed when the awaitable is ready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/>
              <a:t>When the coroutine is resumed</a:t>
            </a:r>
            <a:endParaRPr dirty="0"/>
          </a:p>
          <a:p>
            <a:pPr marL="457200" lvl="0" indent="-342900" algn="l" rtl="0">
              <a:spcAft>
                <a:spcPts val="0"/>
              </a:spcAft>
              <a:buSzPts val="1800"/>
              <a:buFont typeface="+mj-lt"/>
              <a:buAutoNum type="arabicPeriod" startAt="4"/>
            </a:pP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</a:rPr>
              <a:t>awaitable.await_resume()</a:t>
            </a:r>
            <a:r>
              <a:rPr lang="it" dirty="0"/>
              <a:t> is called, the result of the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</a:rPr>
              <a:t>co_await</a:t>
            </a:r>
            <a:r>
              <a:rPr lang="it" dirty="0"/>
              <a:t> expression is set to its return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it" dirty="0"/>
              <a:t>The body continues execution from the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</a:rPr>
              <a:t>co_await</a:t>
            </a:r>
            <a:r>
              <a:rPr lang="it" dirty="0"/>
              <a:t> expression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9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The Problem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</a:rPr>
              <a:t>co_await</a:t>
            </a:r>
            <a:endParaRPr dirty="0">
              <a:solidFill>
                <a:srgbClr val="37474F"/>
              </a:solidFill>
              <a:highlight>
                <a:srgbClr val="F5F5F5"/>
              </a:highlight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8EEDE3E-FA60-4989-8894-02FA0EDED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33" y="1240900"/>
            <a:ext cx="39719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35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</a:rPr>
              <a:t>co_await</a:t>
            </a:r>
            <a:endParaRPr dirty="0">
              <a:solidFill>
                <a:srgbClr val="37474F"/>
              </a:solidFill>
              <a:highlight>
                <a:srgbClr val="F5F5F5"/>
              </a:highlight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3EE0464-59BD-44A8-B32A-78338DF7A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017726"/>
            <a:ext cx="3119436" cy="2520696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7EC9ACE-EFFB-4396-937F-416FB2611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017725"/>
            <a:ext cx="3119436" cy="38379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DFBE80-A680-40CC-A449-8F2DA417789D}"/>
              </a:ext>
            </a:extLst>
          </p:cNvPr>
          <p:cNvSpPr txBox="1"/>
          <p:nvPr/>
        </p:nvSpPr>
        <p:spPr>
          <a:xfrm>
            <a:off x="3813725" y="1507097"/>
            <a:ext cx="4281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11:20</a:t>
            </a:r>
          </a:p>
          <a:p>
            <a:endParaRPr lang="en-US" dirty="0"/>
          </a:p>
          <a:p>
            <a:r>
              <a:rPr lang="en-US" dirty="0" err="1"/>
              <a:t>Awaitable</a:t>
            </a:r>
            <a:r>
              <a:rPr lang="en-US" dirty="0"/>
              <a:t> tells executor to call [coroutine handle] when it’s ready</a:t>
            </a:r>
          </a:p>
          <a:p>
            <a:endParaRPr lang="en-US" dirty="0"/>
          </a:p>
          <a:p>
            <a:r>
              <a:rPr lang="en-US" dirty="0"/>
              <a:t>At 11:35</a:t>
            </a:r>
          </a:p>
          <a:p>
            <a:endParaRPr lang="en-US" dirty="0"/>
          </a:p>
          <a:p>
            <a:r>
              <a:rPr lang="en-US" dirty="0"/>
              <a:t>The operation completes, executor calls [</a:t>
            </a:r>
            <a:r>
              <a:rPr lang="en-US" dirty="0" err="1"/>
              <a:t>couroutine</a:t>
            </a:r>
            <a:r>
              <a:rPr lang="en-US" dirty="0"/>
              <a:t> handle] saying that </a:t>
            </a:r>
            <a:r>
              <a:rPr lang="en-US" dirty="0" err="1"/>
              <a:t>awaitable</a:t>
            </a:r>
            <a:r>
              <a:rPr lang="en-US" dirty="0"/>
              <a:t> is ready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6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Lifetime of a Promise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Lifetime of a Promise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F9DE49-9832-41CE-B60D-B60B82DE4ADB}"/>
              </a:ext>
            </a:extLst>
          </p:cNvPr>
          <p:cNvSpPr txBox="1"/>
          <p:nvPr/>
        </p:nvSpPr>
        <p:spPr>
          <a:xfrm>
            <a:off x="310214" y="1211750"/>
            <a:ext cx="6064052" cy="207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600"/>
              </a:spcAft>
            </a:pPr>
            <a:r>
              <a:rPr lang="en-US" sz="1800" dirty="0"/>
              <a:t>When </a:t>
            </a:r>
            <a:r>
              <a:rPr lang="en-US" sz="1800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my_coro</a:t>
            </a:r>
            <a:r>
              <a:rPr lang="en-US" sz="1800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US" sz="1800" dirty="0"/>
              <a:t> is invoked</a:t>
            </a:r>
          </a:p>
          <a:p>
            <a:pPr marL="457200" indent="-342900">
              <a:lnSpc>
                <a:spcPct val="114000"/>
              </a:lnSpc>
              <a:buFont typeface="Arial"/>
              <a:buAutoNum type="arabicPeriod"/>
            </a:pPr>
            <a:r>
              <a:rPr lang="en-US" sz="1800" dirty="0"/>
              <a:t>allocate space and construct the coroutine state</a:t>
            </a:r>
            <a:endParaRPr lang="en-GB" sz="1800" dirty="0"/>
          </a:p>
          <a:p>
            <a:pPr marL="457200" lvl="0" indent="-342900">
              <a:buSzPts val="1800"/>
              <a:buAutoNum type="arabicPeriod"/>
            </a:pPr>
            <a:r>
              <a:rPr lang="en-US" sz="1800" dirty="0"/>
              <a:t>instantiate </a:t>
            </a:r>
            <a:r>
              <a:rPr lang="en-US" sz="1800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task::</a:t>
            </a:r>
            <a:r>
              <a:rPr lang="en-US" sz="1800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endParaRPr lang="en-US" sz="1800" dirty="0"/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AutoNum type="arabicPeriod"/>
            </a:pPr>
            <a:r>
              <a:rPr lang="en-GB" sz="1800" dirty="0"/>
              <a:t>call </a:t>
            </a:r>
            <a:r>
              <a:rPr lang="en-GB" sz="1800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promise.get_return_object</a:t>
            </a:r>
            <a:r>
              <a:rPr lang="en-GB" sz="1800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()</a:t>
            </a:r>
            <a:r>
              <a:rPr lang="en-US" sz="1800" dirty="0"/>
              <a:t> </a:t>
            </a:r>
          </a:p>
          <a:p>
            <a:pPr marL="457200" lvl="0" indent="-342900">
              <a:lnSpc>
                <a:spcPct val="115000"/>
              </a:lnSpc>
              <a:buSzPts val="1800"/>
              <a:buFont typeface="Arial"/>
              <a:buAutoNum type="arabicPeriod"/>
            </a:pPr>
            <a:r>
              <a:rPr lang="en-GB" sz="1800" dirty="0"/>
              <a:t>invoke </a:t>
            </a:r>
            <a:r>
              <a:rPr lang="en-GB" sz="1800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co_await</a:t>
            </a:r>
            <a:r>
              <a:rPr lang="en-GB" sz="1800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GB" sz="1800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promise.initial_suspend</a:t>
            </a:r>
            <a:r>
              <a:rPr lang="en-GB" sz="1800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()</a:t>
            </a:r>
          </a:p>
          <a:p>
            <a:pPr marL="457200" lvl="0" indent="-342900">
              <a:buSzPts val="1800"/>
              <a:buAutoNum type="arabicPeriod"/>
            </a:pPr>
            <a:r>
              <a:rPr lang="en-US" sz="1800" dirty="0"/>
              <a:t>when resumed, start executing the body</a:t>
            </a:r>
          </a:p>
        </p:txBody>
      </p:sp>
      <p:sp>
        <p:nvSpPr>
          <p:cNvPr id="2" name="memory">
            <a:extLst>
              <a:ext uri="{FF2B5EF4-FFF2-40B4-BE49-F238E27FC236}">
                <a16:creationId xmlns:a16="http://schemas.microsoft.com/office/drawing/2014/main" id="{BCCF206A-AF79-461D-9589-E5F54FCFBF67}"/>
              </a:ext>
            </a:extLst>
          </p:cNvPr>
          <p:cNvSpPr/>
          <p:nvPr/>
        </p:nvSpPr>
        <p:spPr>
          <a:xfrm>
            <a:off x="6554223" y="2414952"/>
            <a:ext cx="1658112" cy="1906270"/>
          </a:xfrm>
          <a:prstGeom prst="rect">
            <a:avLst/>
          </a:prstGeom>
          <a:solidFill>
            <a:srgbClr val="00454C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tate">
            <a:extLst>
              <a:ext uri="{FF2B5EF4-FFF2-40B4-BE49-F238E27FC236}">
                <a16:creationId xmlns:a16="http://schemas.microsoft.com/office/drawing/2014/main" id="{EEB32195-ECBE-452C-8A0B-1A4598944BB3}"/>
              </a:ext>
            </a:extLst>
          </p:cNvPr>
          <p:cNvSpPr/>
          <p:nvPr/>
        </p:nvSpPr>
        <p:spPr>
          <a:xfrm>
            <a:off x="6572320" y="2432358"/>
            <a:ext cx="1622680" cy="109728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coroutine state</a:t>
            </a:r>
            <a:endParaRPr lang="en-GB" dirty="0"/>
          </a:p>
        </p:txBody>
      </p:sp>
      <p:sp>
        <p:nvSpPr>
          <p:cNvPr id="5" name="promise">
            <a:extLst>
              <a:ext uri="{FF2B5EF4-FFF2-40B4-BE49-F238E27FC236}">
                <a16:creationId xmlns:a16="http://schemas.microsoft.com/office/drawing/2014/main" id="{61C4AFD8-609B-4716-877F-70A1264521CF}"/>
              </a:ext>
            </a:extLst>
          </p:cNvPr>
          <p:cNvSpPr/>
          <p:nvPr/>
        </p:nvSpPr>
        <p:spPr>
          <a:xfrm>
            <a:off x="6572319" y="3547045"/>
            <a:ext cx="1622679" cy="75157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</a:t>
            </a:r>
            <a:endParaRPr lang="en-GB" dirty="0"/>
          </a:p>
        </p:txBody>
      </p:sp>
      <p:sp>
        <p:nvSpPr>
          <p:cNvPr id="6" name="task">
            <a:extLst>
              <a:ext uri="{FF2B5EF4-FFF2-40B4-BE49-F238E27FC236}">
                <a16:creationId xmlns:a16="http://schemas.microsoft.com/office/drawing/2014/main" id="{9E056BB7-6F0F-4C04-8031-9A1536D9F57F}"/>
              </a:ext>
            </a:extLst>
          </p:cNvPr>
          <p:cNvSpPr/>
          <p:nvPr/>
        </p:nvSpPr>
        <p:spPr>
          <a:xfrm>
            <a:off x="3404279" y="3358950"/>
            <a:ext cx="944880" cy="4815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0" name="task arrow">
            <a:extLst>
              <a:ext uri="{FF2B5EF4-FFF2-40B4-BE49-F238E27FC236}">
                <a16:creationId xmlns:a16="http://schemas.microsoft.com/office/drawing/2014/main" id="{FE38CC66-EE3A-43E8-802D-CF262F17925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4349159" y="3599742"/>
            <a:ext cx="222316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ask text">
            <a:extLst>
              <a:ext uri="{FF2B5EF4-FFF2-40B4-BE49-F238E27FC236}">
                <a16:creationId xmlns:a16="http://schemas.microsoft.com/office/drawing/2014/main" id="{5787DDF2-4D15-4996-9E52-2BCE61A48FDB}"/>
              </a:ext>
            </a:extLst>
          </p:cNvPr>
          <p:cNvSpPr txBox="1"/>
          <p:nvPr/>
        </p:nvSpPr>
        <p:spPr>
          <a:xfrm>
            <a:off x="4418057" y="3338345"/>
            <a:ext cx="20876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get_return_object</a:t>
            </a:r>
            <a:r>
              <a:rPr lang="en-US" sz="1300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()</a:t>
            </a:r>
            <a:endParaRPr lang="en-GB" sz="1300" dirty="0">
              <a:solidFill>
                <a:srgbClr val="37474F"/>
              </a:solidFill>
              <a:highlight>
                <a:srgbClr val="F5F5F5"/>
              </a:highlight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6" name="awaitable">
            <a:extLst>
              <a:ext uri="{FF2B5EF4-FFF2-40B4-BE49-F238E27FC236}">
                <a16:creationId xmlns:a16="http://schemas.microsoft.com/office/drawing/2014/main" id="{EE870F44-4019-4923-A80D-D7A49F4947A6}"/>
              </a:ext>
            </a:extLst>
          </p:cNvPr>
          <p:cNvSpPr/>
          <p:nvPr/>
        </p:nvSpPr>
        <p:spPr>
          <a:xfrm>
            <a:off x="3422375" y="4208378"/>
            <a:ext cx="944880" cy="4815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awaitable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5" name="awaitable arrow">
            <a:extLst>
              <a:ext uri="{FF2B5EF4-FFF2-40B4-BE49-F238E27FC236}">
                <a16:creationId xmlns:a16="http://schemas.microsoft.com/office/drawing/2014/main" id="{685E72E0-C9E0-4A72-9A9A-7CD62CE64A24}"/>
              </a:ext>
            </a:extLst>
          </p:cNvPr>
          <p:cNvCxnSpPr>
            <a:stCxn id="5" idx="1"/>
            <a:endCxn id="26" idx="3"/>
          </p:cNvCxnSpPr>
          <p:nvPr/>
        </p:nvCxnSpPr>
        <p:spPr>
          <a:xfrm flipH="1">
            <a:off x="4367255" y="3922830"/>
            <a:ext cx="2205064" cy="52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awaitable text">
            <a:extLst>
              <a:ext uri="{FF2B5EF4-FFF2-40B4-BE49-F238E27FC236}">
                <a16:creationId xmlns:a16="http://schemas.microsoft.com/office/drawing/2014/main" id="{37496DD7-9850-4CE9-8BD9-917030B856FF}"/>
              </a:ext>
            </a:extLst>
          </p:cNvPr>
          <p:cNvSpPr txBox="1"/>
          <p:nvPr/>
        </p:nvSpPr>
        <p:spPr>
          <a:xfrm>
            <a:off x="4447930" y="4417845"/>
            <a:ext cx="1926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</a:rPr>
              <a:t>initial_suspend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</a:rPr>
              <a:t>()</a:t>
            </a:r>
            <a:endParaRPr lang="en-GB" dirty="0">
              <a:solidFill>
                <a:srgbClr val="37474F"/>
              </a:solidFill>
              <a:highlight>
                <a:srgbClr val="F5F5F5"/>
              </a:highlight>
            </a:endParaRPr>
          </a:p>
        </p:txBody>
      </p:sp>
      <p:cxnSp>
        <p:nvCxnSpPr>
          <p:cNvPr id="29" name="coawait arrow">
            <a:extLst>
              <a:ext uri="{FF2B5EF4-FFF2-40B4-BE49-F238E27FC236}">
                <a16:creationId xmlns:a16="http://schemas.microsoft.com/office/drawing/2014/main" id="{96E14E4A-76AE-4F75-8FD8-18578CF94745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2435015" y="4449170"/>
            <a:ext cx="987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oawait">
            <a:extLst>
              <a:ext uri="{FF2B5EF4-FFF2-40B4-BE49-F238E27FC236}">
                <a16:creationId xmlns:a16="http://schemas.microsoft.com/office/drawing/2014/main" id="{98F5A29E-E641-49E3-8734-0EAA502299C9}"/>
              </a:ext>
            </a:extLst>
          </p:cNvPr>
          <p:cNvSpPr txBox="1"/>
          <p:nvPr/>
        </p:nvSpPr>
        <p:spPr>
          <a:xfrm>
            <a:off x="1264583" y="4295281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co_await</a:t>
            </a:r>
            <a:endParaRPr lang="en-GB" dirty="0">
              <a:solidFill>
                <a:srgbClr val="37474F"/>
              </a:solidFill>
              <a:highlight>
                <a:srgbClr val="F5F5F5"/>
              </a:highlight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8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23" grpId="0"/>
      <p:bldP spid="26" grpId="0" animBg="1"/>
      <p:bldP spid="27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Lifetime of a Promise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When the coroutine terminates</a:t>
            </a:r>
            <a:endParaRPr dirty="0"/>
          </a:p>
          <a:p>
            <a:pPr marL="457200" lvl="0" indent="-342900" algn="l" rtl="0">
              <a:lnSpc>
                <a:spcPct val="114000"/>
              </a:lnSpc>
              <a:spcAft>
                <a:spcPts val="0"/>
              </a:spcAft>
              <a:buSzPts val="1800"/>
              <a:buAutoNum type="arabicPeriod"/>
            </a:pPr>
            <a:r>
              <a:rPr lang="it" dirty="0"/>
              <a:t>One of the following is called</a:t>
            </a:r>
          </a:p>
          <a:p>
            <a:pPr marL="857250" lvl="1" indent="-285750">
              <a:lnSpc>
                <a:spcPct val="10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promise.return_void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US" dirty="0"/>
              <a:t> on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co_return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-US" dirty="0"/>
              <a:t> or end of function</a:t>
            </a:r>
          </a:p>
          <a:p>
            <a:pPr marL="857250" lvl="1" indent="-285750">
              <a:lnSpc>
                <a:spcPct val="10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promise.return_value(ValueType)</a:t>
            </a:r>
            <a:r>
              <a:rPr lang="it" dirty="0"/>
              <a:t> on </a:t>
            </a: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co_return val;</a:t>
            </a:r>
          </a:p>
          <a:p>
            <a:pPr marL="857250" lvl="1" indent="-285750">
              <a:lnSpc>
                <a:spcPct val="10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it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promise.unhandled_exception()</a:t>
            </a:r>
            <a:r>
              <a:rPr lang="it" dirty="0"/>
              <a:t> in case of 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</a:pP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</a:rPr>
              <a:t>co_await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</a:rPr>
              <a:t>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promise.final_suspend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</a:pPr>
            <a:r>
              <a:rPr lang="en-US" dirty="0"/>
              <a:t>The promise and the state of the coroutine is destroyed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Automatically if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</a:rPr>
              <a:t>final_suspend</a:t>
            </a:r>
            <a:r>
              <a:rPr lang="en-US" dirty="0"/>
              <a:t> did not suspend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Manually calling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</a:rPr>
              <a:t>destroy()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on the handle otherwise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/>
              <a:t>All of the above is inserted by the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501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by Example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Let’s learn by example</a:t>
            </a:r>
          </a:p>
          <a:p>
            <a:pPr lvl="0">
              <a:lnSpc>
                <a:spcPct val="114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implement an </a:t>
            </a:r>
            <a:r>
              <a:rPr lang="en-US" dirty="0" err="1">
                <a:solidFill>
                  <a:srgbClr val="000000"/>
                </a:solidFill>
              </a:rPr>
              <a:t>awaitable</a:t>
            </a:r>
            <a:endParaRPr lang="en-US" dirty="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implement a task</a:t>
            </a:r>
          </a:p>
          <a:p>
            <a:pPr lvl="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see control flow in a few code snippets</a:t>
            </a:r>
          </a:p>
        </p:txBody>
      </p:sp>
    </p:spTree>
    <p:extLst>
      <p:ext uri="{BB962C8B-B14F-4D97-AF65-F5344CB8AC3E}">
        <p14:creationId xmlns:p14="http://schemas.microsoft.com/office/powerpoint/2010/main" val="2215198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by Example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</a:rPr>
              <a:t>No-op </a:t>
            </a:r>
            <a:r>
              <a:rPr lang="en-US" dirty="0" err="1">
                <a:solidFill>
                  <a:schemeClr val="dk1"/>
                </a:solidFill>
              </a:rPr>
              <a:t>awaitable</a:t>
            </a:r>
            <a:endParaRPr lang="en-US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</a:rPr>
              <a:t>Template parameter to control whether it suspends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A36C031-2A5F-4B56-8507-C5A250C4A6A3}"/>
              </a:ext>
            </a:extLst>
          </p:cNvPr>
          <p:cNvSpPr/>
          <p:nvPr/>
        </p:nvSpPr>
        <p:spPr>
          <a:xfrm>
            <a:off x="416560" y="2004695"/>
            <a:ext cx="8259128" cy="276256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>
              <a:spcBef>
                <a:spcPts val="1600"/>
              </a:spcBef>
            </a:pP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SUSPEND&gt;</a:t>
            </a:r>
          </a:p>
          <a:p>
            <a:pPr lvl="0"/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awaitable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await_ready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!SUSPEND; }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await_suspend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 dirty="0" err="1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coroutine_handle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&lt;&gt;) { }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await_resume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by Example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</a:rPr>
              <a:t>Task with handle to coroutine</a:t>
            </a: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</a:rPr>
              <a:t>Template parameter to control initial and final suspend behavior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F51F9B-6CC6-49BE-91E0-4E66B2AF0A78}"/>
              </a:ext>
            </a:extLst>
          </p:cNvPr>
          <p:cNvSpPr/>
          <p:nvPr/>
        </p:nvSpPr>
        <p:spPr>
          <a:xfrm>
            <a:off x="409108" y="2003005"/>
            <a:ext cx="8266579" cy="276425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/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INIT_SUSPEND,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FINAL_SUSPEND&gt;</a:t>
            </a:r>
          </a:p>
          <a:p>
            <a:pPr lvl="0"/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 {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 … };</a:t>
            </a:r>
          </a:p>
          <a:p>
            <a:pPr lvl="0"/>
            <a:endParaRPr lang="en-GB"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GB" sz="16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 dirty="0" err="1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coroutine_handle</a:t>
            </a:r>
            <a:r>
              <a:rPr lang="en-GB" sz="16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6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r>
              <a:rPr lang="en-GB" sz="16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handle_;</a:t>
            </a:r>
            <a:r>
              <a:rPr lang="en-GB" sz="1600" dirty="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lang="en-GB" sz="16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lang="en-GB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by Example</a:t>
            </a:r>
            <a:endParaRPr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65CB6E-9269-4079-A7A6-897314D94BB9}"/>
              </a:ext>
            </a:extLst>
          </p:cNvPr>
          <p:cNvSpPr/>
          <p:nvPr/>
        </p:nvSpPr>
        <p:spPr>
          <a:xfrm>
            <a:off x="409110" y="2003011"/>
            <a:ext cx="8266578" cy="2764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/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INIT_SUSPEND,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FINAL_SUSPEND&gt;</a:t>
            </a:r>
          </a:p>
          <a:p>
            <a:pPr lvl="0"/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 {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unhandled_exception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}</a:t>
            </a:r>
          </a:p>
          <a:p>
            <a:pPr lvl="0"/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void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return_void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}</a:t>
            </a:r>
          </a:p>
          <a:p>
            <a:pPr lvl="0"/>
            <a:r>
              <a:rPr lang="en-GB" sz="16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 dirty="0" err="1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awaitable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&lt;INIT_SUSPEND&gt;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initial_suspend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{}; }</a:t>
            </a:r>
          </a:p>
          <a:p>
            <a:pPr lvl="0"/>
            <a:r>
              <a:rPr lang="en-GB" sz="16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 dirty="0" err="1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awaitable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&lt;FINAL_SUSPEND&gt;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final_suspend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{}; }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…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};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…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0825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Problem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Batch operations tend to be better than single operations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Batch operation: processing multiple actions or data at once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by Example</a:t>
            </a:r>
            <a:endParaRPr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D380E1-9683-4FBC-9604-65848FD9F942}"/>
              </a:ext>
            </a:extLst>
          </p:cNvPr>
          <p:cNvSpPr/>
          <p:nvPr/>
        </p:nvSpPr>
        <p:spPr>
          <a:xfrm>
            <a:off x="409110" y="2019950"/>
            <a:ext cx="8269223" cy="274731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/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INIT_SUSPEND,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FINAL_SUSPEND&gt;</a:t>
            </a:r>
          </a:p>
          <a:p>
            <a:pPr lvl="0"/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 {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 lang="en-GB" sz="1600" dirty="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6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get_return_object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-GB" sz="1600" dirty="0" err="1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coroutine_handle</a:t>
            </a:r>
            <a:r>
              <a:rPr lang="en-GB" sz="16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16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r>
              <a:rPr lang="en-GB" sz="16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GB" sz="16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from_promise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(*</a:t>
            </a:r>
            <a:r>
              <a:rPr lang="en-GB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)};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};</a:t>
            </a:r>
          </a:p>
          <a:p>
            <a:pPr lvl="0"/>
            <a:r>
              <a:rPr lang="en-GB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15680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736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by Example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4260300" cy="354335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0000" tIns="900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NO_SUSPEND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NO_SUSPEND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foo() {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"foo.0"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co_return;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"main.0"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task t = foo();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"main.1"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2547888" cy="354335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main.0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get_return_object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initial_suspend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await_ready -&gt; </a:t>
            </a:r>
            <a:r>
              <a:rPr lang="en-GB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await_resume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foo.0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return_void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final_suspend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await_ready</a:t>
            </a:r>
            <a:r>
              <a:rPr lang="en-GB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 -&gt; True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await_resume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~promise_type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main.1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by Example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54335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SUSPEND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NO_SUSPEND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foo() {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"foo.0"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co_return;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"main.0"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task t = foo();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"main.1"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t.handle_.resume();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"main.2"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2559000" cy="354600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main.0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get_return_object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initial_suspend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await_ready</a:t>
            </a:r>
            <a:r>
              <a:rPr lang="en-GB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-&gt; False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await_suspend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main.1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await_resume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foo.0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return_void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final_suspend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await_ready -&gt; </a:t>
            </a:r>
            <a:r>
              <a:rPr lang="en-GB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await_resume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~promise_type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main.2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Coroutines in C++ - by Example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54600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SUSPEND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SUSPEND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foo() {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"foo.0"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co_return;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"main.0"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task t = foo();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"main.1"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t.handle_.resume();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"main.2"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t.handle_.destroy();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2547888" cy="354600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main.0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get_return_object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initial_suspend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await_ready -&gt; </a:t>
            </a:r>
            <a:r>
              <a:rPr lang="en-GB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await_suspend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main.1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await_resume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foo.0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return_void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final_suspend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await_ready -&gt; </a:t>
            </a:r>
            <a:r>
              <a:rPr lang="en-GB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await_suspend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main.2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accent6">
                    <a:lumMod val="5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~promise_type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Coroutines in C++ - by Example</a:t>
            </a:r>
            <a:endParaRPr dirty="0"/>
          </a:p>
        </p:txBody>
      </p:sp>
      <p:sp>
        <p:nvSpPr>
          <p:cNvPr id="255" name="Google Shape;25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01220" cy="3686226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SUSPEND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SUSPEND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foo() {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"foo.0"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co_await awaitable&lt;SUSPEND&gt;();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"foo.1"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FF3399"/>
                </a:solidFill>
                <a:latin typeface="Roboto Mono"/>
                <a:ea typeface="Roboto Mono"/>
                <a:cs typeface="Roboto Mono"/>
                <a:sym typeface="Roboto Mono"/>
              </a:rPr>
              <a:t>co_return;</a:t>
            </a:r>
            <a:endParaRPr sz="1500" dirty="0">
              <a:solidFill>
                <a:srgbClr val="FF33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"main.0"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task t = foo();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"main.1"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t.handle_.resume();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"main.2"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527D19"/>
                </a:solidFill>
                <a:latin typeface="Roboto Mono"/>
                <a:ea typeface="Roboto Mono"/>
                <a:cs typeface="Roboto Mono"/>
                <a:sym typeface="Roboto Mono"/>
              </a:rPr>
              <a:t>t.handle_.resume();</a:t>
            </a:r>
            <a:endParaRPr sz="1500" dirty="0">
              <a:solidFill>
                <a:srgbClr val="527D1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"main.3" &lt;&lt; endl;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5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t.handle_.destroy();</a:t>
            </a:r>
            <a:endParaRPr sz="15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 dirty="0"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2"/>
          </p:nvPr>
        </p:nvSpPr>
        <p:spPr>
          <a:xfrm>
            <a:off x="4356881" y="1152475"/>
            <a:ext cx="2469652" cy="3686226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main.0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get_return_object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initial_suspend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await_ready -&gt; </a:t>
            </a:r>
            <a:r>
              <a:rPr lang="en-GB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await_suspend</a:t>
            </a:r>
            <a:endParaRPr sz="15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main.1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await_resume</a:t>
            </a:r>
            <a:endParaRPr sz="1500" dirty="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foo.0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await_ready -&gt; </a:t>
            </a:r>
            <a:r>
              <a:rPr lang="en-GB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FFC000"/>
                </a:solidFill>
                <a:latin typeface="Roboto Mono"/>
                <a:ea typeface="Roboto Mono"/>
                <a:cs typeface="Roboto Mono"/>
                <a:sym typeface="Roboto Mono"/>
              </a:rPr>
              <a:t>await_suspend</a:t>
            </a:r>
            <a:endParaRPr sz="1500" dirty="0">
              <a:solidFill>
                <a:srgbClr val="FFC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main.2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527D19"/>
                </a:solidFill>
                <a:latin typeface="Roboto Mono"/>
                <a:ea typeface="Roboto Mono"/>
                <a:cs typeface="Roboto Mono"/>
                <a:sym typeface="Roboto Mono"/>
              </a:rPr>
              <a:t>await_resume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6796270" y="1152475"/>
            <a:ext cx="2309630" cy="368622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foo.1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3399"/>
                </a:solidFill>
                <a:latin typeface="Roboto Mono"/>
                <a:ea typeface="Roboto Mono"/>
                <a:cs typeface="Roboto Mono"/>
                <a:sym typeface="Roboto Mono"/>
              </a:rPr>
              <a:t>return_void</a:t>
            </a:r>
            <a:endParaRPr sz="1500" dirty="0">
              <a:solidFill>
                <a:srgbClr val="FF33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3399"/>
                </a:solidFill>
                <a:latin typeface="Roboto Mono"/>
                <a:ea typeface="Roboto Mono"/>
                <a:cs typeface="Roboto Mono"/>
                <a:sym typeface="Roboto Mono"/>
              </a:rPr>
              <a:t>final_suspend</a:t>
            </a:r>
            <a:endParaRPr sz="1500" dirty="0">
              <a:solidFill>
                <a:srgbClr val="FF33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3399"/>
                </a:solidFill>
                <a:latin typeface="Roboto Mono"/>
                <a:ea typeface="Roboto Mono"/>
                <a:cs typeface="Roboto Mono"/>
                <a:sym typeface="Roboto Mono"/>
              </a:rPr>
              <a:t>await_ready -&gt; </a:t>
            </a:r>
            <a:r>
              <a:rPr lang="en-GB" sz="1500" dirty="0">
                <a:solidFill>
                  <a:srgbClr val="FF3399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500" dirty="0">
              <a:solidFill>
                <a:srgbClr val="FF33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FF3399"/>
                </a:solidFill>
                <a:latin typeface="Roboto Mono"/>
                <a:ea typeface="Roboto Mono"/>
                <a:cs typeface="Roboto Mono"/>
                <a:sym typeface="Roboto Mono"/>
              </a:rPr>
              <a:t>await_suspend</a:t>
            </a:r>
            <a:endParaRPr sz="1500" dirty="0">
              <a:solidFill>
                <a:srgbClr val="FF33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main.3</a:t>
            </a:r>
            <a:endParaRPr sz="15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~promise_type</a:t>
            </a:r>
            <a:endParaRPr sz="15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3C2A8AF-004A-4375-898A-9B546C662C84}"/>
              </a:ext>
            </a:extLst>
          </p:cNvPr>
          <p:cNvCxnSpPr/>
          <p:nvPr/>
        </p:nvCxnSpPr>
        <p:spPr>
          <a:xfrm>
            <a:off x="6765789" y="1287780"/>
            <a:ext cx="0" cy="32232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298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Implementing the Idea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563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Implementing the Idea</a:t>
            </a:r>
            <a:endParaRPr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DB0D0BF-59B1-41B6-942F-0246E009A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learned how to</a:t>
            </a:r>
          </a:p>
          <a:p>
            <a:r>
              <a:rPr lang="en-US" dirty="0"/>
              <a:t>Have multiple execution in parallel</a:t>
            </a:r>
          </a:p>
          <a:p>
            <a:r>
              <a:rPr lang="en-US" dirty="0"/>
              <a:t>Suspend execution</a:t>
            </a:r>
          </a:p>
          <a:p>
            <a:r>
              <a:rPr lang="en-US" dirty="0"/>
              <a:t>Resume execution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Let’s implement the idea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Implementing the Idea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t" dirty="0"/>
              <a:t>Transform the loop body </a:t>
            </a:r>
            <a:r>
              <a:rPr lang="en-GB" dirty="0"/>
              <a:t>in</a:t>
            </a:r>
            <a:r>
              <a:rPr lang="it" dirty="0"/>
              <a:t> a coroutine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t" dirty="0"/>
              <a:t>Use await to interrupt execution, </a:t>
            </a:r>
            <a:r>
              <a:rPr lang="en-GB" dirty="0"/>
              <a:t>store the </a:t>
            </a:r>
            <a:r>
              <a:rPr lang="en-GB" dirty="0" err="1"/>
              <a:t>args</a:t>
            </a:r>
            <a:r>
              <a:rPr lang="en-US" dirty="0"/>
              <a:t> and s</a:t>
            </a:r>
            <a:r>
              <a:rPr lang="it" dirty="0"/>
              <a:t>chedule next coroutine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t" dirty="0"/>
              <a:t>Execute t</a:t>
            </a:r>
            <a:r>
              <a:rPr lang="en-GB" dirty="0"/>
              <a:t>he batch when ready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Resume execution with the result</a:t>
            </a:r>
            <a:endParaRPr lang="it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        Before                                                      After</a:t>
            </a:r>
            <a:endParaRPr dirty="0"/>
          </a:p>
        </p:txBody>
      </p:sp>
      <p:sp>
        <p:nvSpPr>
          <p:cNvPr id="5" name="Google Shape;133;p26">
            <a:extLst>
              <a:ext uri="{FF2B5EF4-FFF2-40B4-BE49-F238E27FC236}">
                <a16:creationId xmlns:a16="http://schemas.microsoft.com/office/drawing/2014/main" id="{064AA646-24A0-4712-BD1F-95FBEC60E150}"/>
              </a:ext>
            </a:extLst>
          </p:cNvPr>
          <p:cNvSpPr txBox="1"/>
          <p:nvPr/>
        </p:nvSpPr>
        <p:spPr>
          <a:xfrm>
            <a:off x="427524" y="3140729"/>
            <a:ext cx="3870778" cy="135507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3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user : users) {</a:t>
            </a:r>
            <a:endParaRPr sz="13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3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 = </a:t>
            </a:r>
            <a:r>
              <a:rPr lang="it" sz="13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  <a:endParaRPr sz="13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3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(prefs.notify) {</a:t>
            </a:r>
            <a:endParaRPr sz="13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300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(prefs.email);</a:t>
            </a:r>
            <a:endParaRPr sz="13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39C3CB-1C33-41D3-912A-AFD555234721}"/>
              </a:ext>
            </a:extLst>
          </p:cNvPr>
          <p:cNvSpPr txBox="1"/>
          <p:nvPr/>
        </p:nvSpPr>
        <p:spPr>
          <a:xfrm>
            <a:off x="4360786" y="3140730"/>
            <a:ext cx="4653674" cy="1355070"/>
          </a:xfrm>
          <a:prstGeom prst="rect">
            <a:avLst/>
          </a:prstGeom>
          <a:solidFill>
            <a:srgbClr val="F5F5F5"/>
          </a:solidFill>
        </p:spPr>
        <p:txBody>
          <a:bodyPr wrap="square" rIns="0" rtlCol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3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en-GB" sz="13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3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sendEmail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3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user)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3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3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3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co_await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300" dirty="0" err="1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3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3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prefs.notify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30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co_await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300" dirty="0" err="1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3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prefs.email</a:t>
            </a: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3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Problem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/>
              <a:t>Example of actions which benefit from being batch: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networking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file </a:t>
            </a:r>
            <a:r>
              <a:rPr lang="it" dirty="0"/>
              <a:t>I/O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memory allocation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GPU draw calls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...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dirty="0"/>
              <a:t>Common property: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dirty="0"/>
              <a:t>cost = Fixed</a:t>
            </a:r>
            <a:r>
              <a:rPr lang="en-GB" dirty="0"/>
              <a:t>Cost</a:t>
            </a:r>
            <a:r>
              <a:rPr lang="it" dirty="0"/>
              <a:t> + O(#operation/</a:t>
            </a:r>
            <a:r>
              <a:rPr lang="en-GB" dirty="0"/>
              <a:t>data</a:t>
            </a:r>
            <a:r>
              <a:rPr lang="it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need somewhere to store the arguments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B549ABB-224E-434A-AEE5-B3E249DB8E22}"/>
              </a:ext>
            </a:extLst>
          </p:cNvPr>
          <p:cNvSpPr/>
          <p:nvPr/>
        </p:nvSpPr>
        <p:spPr>
          <a:xfrm>
            <a:off x="409110" y="1749007"/>
            <a:ext cx="6971178" cy="283886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14300" lvl="0">
              <a:lnSpc>
                <a:spcPct val="115000"/>
              </a:lnSpc>
              <a:buSzPts val="1800"/>
            </a:pPr>
            <a:r>
              <a:rPr lang="en-US" sz="1800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struct</a:t>
            </a:r>
            <a:r>
              <a:rPr lang="en-US" sz="1800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 Batch {</a:t>
            </a:r>
          </a:p>
          <a:p>
            <a:pPr marL="114300" lvl="0">
              <a:lnSpc>
                <a:spcPct val="115000"/>
              </a:lnSpc>
              <a:buSzPts val="1800"/>
            </a:pPr>
            <a:r>
              <a:rPr lang="en-US" sz="1800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  </a:t>
            </a:r>
            <a:r>
              <a:rPr lang="en-US" sz="1800" dirty="0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vector</a:t>
            </a:r>
            <a:r>
              <a:rPr lang="en-US" sz="1800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&lt;</a:t>
            </a:r>
            <a:r>
              <a:rPr lang="en-US" sz="1800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coroutine_handle</a:t>
            </a:r>
            <a:r>
              <a:rPr lang="en-US" sz="1800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&lt;&gt;&gt; pending;</a:t>
            </a:r>
          </a:p>
          <a:p>
            <a:pPr marL="114300" lvl="0">
              <a:lnSpc>
                <a:spcPct val="115000"/>
              </a:lnSpc>
              <a:buSzPts val="1800"/>
            </a:pPr>
            <a:r>
              <a:rPr lang="en-US" sz="1800" dirty="0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  vector</a:t>
            </a:r>
            <a:r>
              <a:rPr lang="en-US" sz="1800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&lt;T&gt; arguments;</a:t>
            </a:r>
          </a:p>
          <a:p>
            <a:pPr marL="114300" lvl="0">
              <a:lnSpc>
                <a:spcPct val="115000"/>
              </a:lnSpc>
              <a:buSzPts val="1800"/>
            </a:pPr>
            <a:r>
              <a:rPr lang="en-US" sz="1800" dirty="0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  vector</a:t>
            </a:r>
            <a:r>
              <a:rPr lang="en-US" sz="1800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&lt;R&gt; result;</a:t>
            </a:r>
          </a:p>
          <a:p>
            <a:pPr marL="114300" lvl="0">
              <a:lnSpc>
                <a:spcPct val="115000"/>
              </a:lnSpc>
              <a:buSzPts val="1800"/>
            </a:pPr>
            <a:r>
              <a:rPr lang="en-US" sz="1800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  </a:t>
            </a:r>
            <a:r>
              <a:rPr lang="en-US" sz="1800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bool</a:t>
            </a:r>
            <a:r>
              <a:rPr lang="en-US" sz="1800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 ready = </a:t>
            </a:r>
            <a:r>
              <a:rPr lang="en-US" sz="1800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false</a:t>
            </a:r>
            <a:r>
              <a:rPr lang="en-US" sz="1800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;</a:t>
            </a:r>
          </a:p>
          <a:p>
            <a:pPr marL="114300" lvl="0">
              <a:lnSpc>
                <a:spcPct val="115000"/>
              </a:lnSpc>
              <a:buSzPts val="1800"/>
            </a:pPr>
            <a:r>
              <a:rPr lang="en-US" sz="1800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  <a:cs typeface="Arial"/>
              </a:rPr>
              <a:t>};</a:t>
            </a: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</a:t>
            </a:r>
            <a:endParaRPr dirty="0"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We need to implement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</a:rPr>
              <a:t>task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813431A-4B03-4872-86AA-D1C0022967C5}"/>
              </a:ext>
            </a:extLst>
          </p:cNvPr>
          <p:cNvSpPr/>
          <p:nvPr/>
        </p:nvSpPr>
        <p:spPr>
          <a:xfrm>
            <a:off x="409110" y="1749007"/>
            <a:ext cx="6971178" cy="283886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14300" lvl="0" indent="0">
              <a:buNone/>
            </a:pPr>
            <a:r>
              <a:rPr lang="en-GB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 {</a:t>
            </a:r>
          </a:p>
          <a:p>
            <a:pPr marL="114300" lvl="0" indent="0">
              <a:buNone/>
            </a:pP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promise_type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114300" lvl="0" indent="0">
              <a:buNone/>
            </a:pP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get_return_object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en-GB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{}; }</a:t>
            </a:r>
          </a:p>
          <a:p>
            <a:pPr marL="114300" lvl="0" indent="0">
              <a:buNone/>
            </a:pP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unhandled_exception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}</a:t>
            </a:r>
          </a:p>
          <a:p>
            <a:pPr marL="114300" lvl="0" indent="0">
              <a:buNone/>
            </a:pP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 dirty="0" err="1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never_suspend</a:t>
            </a:r>
            <a:r>
              <a:rPr lang="en-GB" sz="1800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initial_suspend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en-GB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{}; }</a:t>
            </a:r>
          </a:p>
          <a:p>
            <a:pPr marL="114300" lvl="0" indent="0">
              <a:buNone/>
            </a:pP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 dirty="0" err="1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never_suspend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final_suspend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en-GB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{}; }</a:t>
            </a:r>
          </a:p>
          <a:p>
            <a:pPr marL="114300" lvl="0" indent="0">
              <a:buNone/>
            </a:pPr>
            <a:r>
              <a:rPr lang="en-GB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void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return_void</a:t>
            </a: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 }</a:t>
            </a:r>
          </a:p>
          <a:p>
            <a:pPr marL="114300" lvl="0" indent="0">
              <a:buNone/>
            </a:pP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};</a:t>
            </a:r>
          </a:p>
          <a:p>
            <a:pPr marL="114300" lvl="0" indent="0">
              <a:buNone/>
            </a:pPr>
            <a:r>
              <a:rPr lang="en-GB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095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Implementing the Idea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000000"/>
                </a:solidFill>
              </a:rPr>
              <a:t>We can’t call </a:t>
            </a:r>
            <a:r>
              <a:rPr lang="en-US" dirty="0" err="1">
                <a:solidFill>
                  <a:srgbClr val="000000"/>
                </a:solidFill>
                <a:highlight>
                  <a:srgbClr val="F5F5F5"/>
                </a:highlight>
              </a:rPr>
              <a:t>co_await</a:t>
            </a:r>
            <a:r>
              <a:rPr lang="en-US" dirty="0">
                <a:solidFill>
                  <a:srgbClr val="000000"/>
                </a:solidFill>
              </a:rPr>
              <a:t> on a vector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EC3ED05-F685-4656-BDE1-F7976E667170}"/>
              </a:ext>
            </a:extLst>
          </p:cNvPr>
          <p:cNvSpPr/>
          <p:nvPr/>
        </p:nvSpPr>
        <p:spPr>
          <a:xfrm>
            <a:off x="409110" y="1749007"/>
            <a:ext cx="6971178" cy="283886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en-GB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sendEmail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user)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co_await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getUserPrefs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prefs.notify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co_await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prefs.email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948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4C386-A8E8-4EDB-A97E-8805B488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Idea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90CA92-BB9F-41FA-BD6E-D0066E56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Wrap function to intercept the call to it</a:t>
            </a:r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C38ABE0-A54D-4693-9C42-1F56E733223F}"/>
              </a:ext>
            </a:extLst>
          </p:cNvPr>
          <p:cNvSpPr/>
          <p:nvPr/>
        </p:nvSpPr>
        <p:spPr>
          <a:xfrm>
            <a:off x="409110" y="1749007"/>
            <a:ext cx="6971178" cy="283886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0">
              <a:buNone/>
            </a:pPr>
            <a:r>
              <a:rPr lang="en-GB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struct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Wrapper {</a:t>
            </a:r>
            <a:b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</a:b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</a:t>
            </a:r>
            <a:r>
              <a:rPr lang="en-GB" dirty="0" err="1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Awaitable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</a:t>
            </a:r>
            <a:r>
              <a:rPr lang="en-GB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operator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()(T value) { … }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GB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void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execute() { … }</a:t>
            </a:r>
            <a:b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</a:b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</a:t>
            </a:r>
            <a:r>
              <a:rPr lang="en-GB" dirty="0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Executor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&amp; executor;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</a:t>
            </a:r>
            <a:r>
              <a:rPr lang="en-GB" dirty="0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Fun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fun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</a:t>
            </a:r>
            <a:r>
              <a:rPr lang="en-GB" dirty="0" err="1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shared_ptr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&lt;Batch&gt; 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current_batch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8911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4C386-A8E8-4EDB-A97E-8805B488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Idea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90CA92-BB9F-41FA-BD6E-D0066E56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When called, we record the argument provided and we return an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</a:rPr>
              <a:t>Awaitable</a:t>
            </a:r>
            <a:endParaRPr lang="en-US" dirty="0">
              <a:solidFill>
                <a:srgbClr val="37474F"/>
              </a:solidFill>
              <a:highlight>
                <a:srgbClr val="F5F5F5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endParaRPr lang="en-GB" dirty="0">
              <a:solidFill>
                <a:srgbClr val="37474F"/>
              </a:solidFill>
              <a:highlight>
                <a:srgbClr val="F5F5F5"/>
              </a:highlight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39C237C-14BE-406E-8937-447C9F204C68}"/>
              </a:ext>
            </a:extLst>
          </p:cNvPr>
          <p:cNvSpPr/>
          <p:nvPr/>
        </p:nvSpPr>
        <p:spPr>
          <a:xfrm>
            <a:off x="409110" y="1749007"/>
            <a:ext cx="6971178" cy="283886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indent="0">
              <a:buNone/>
            </a:pPr>
            <a:r>
              <a:rPr lang="en-GB" dirty="0" err="1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Awaitable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GB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operator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()(</a:t>
            </a:r>
            <a:r>
              <a:rPr lang="en-GB" dirty="0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T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value) {</a:t>
            </a:r>
          </a:p>
          <a:p>
            <a:pPr marL="0"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current_batch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-&gt;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arguments.push_back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(value);</a:t>
            </a:r>
          </a:p>
          <a:p>
            <a:pPr marL="0"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GB" dirty="0" err="1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size_t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index = 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current_batch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-&gt;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arguments.size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 - 1;</a:t>
            </a:r>
          </a:p>
          <a:p>
            <a:pPr marL="0"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GB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if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(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should_execute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current_batch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)) {</a:t>
            </a:r>
          </a:p>
          <a:p>
            <a:pPr marL="0"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  execute();</a:t>
            </a:r>
          </a:p>
          <a:p>
            <a:pPr marL="0"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GB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return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GB" dirty="0" err="1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Awaitable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current_batch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, index);</a:t>
            </a:r>
          </a:p>
          <a:p>
            <a:pPr marL="0"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}</a:t>
            </a:r>
            <a:endParaRPr lang="en-GB" dirty="0">
              <a:solidFill>
                <a:srgbClr val="3747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0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252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43A811-CDC0-4EA5-A1BB-72D4323E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Idea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A8A648-8A62-4C91-91AE-3C16F022D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</a:rPr>
              <a:t>Awaitable</a:t>
            </a:r>
            <a:r>
              <a:rPr lang="en-US" dirty="0"/>
              <a:t> is simple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70E030B-132F-4F22-B953-67DE006B13C3}"/>
              </a:ext>
            </a:extLst>
          </p:cNvPr>
          <p:cNvSpPr/>
          <p:nvPr/>
        </p:nvSpPr>
        <p:spPr>
          <a:xfrm>
            <a:off x="409110" y="1749007"/>
            <a:ext cx="6971178" cy="283886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0">
              <a:buNone/>
            </a:pPr>
            <a:r>
              <a:rPr lang="en-GB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struct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Awaitable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{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GB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bool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await_ready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 { batch-&gt;ready; }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void 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await_suspend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GB" dirty="0" err="1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coroutine_handle</a:t>
            </a:r>
            <a:r>
              <a:rPr lang="en-GB" dirty="0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&lt;&gt; 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h) {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  batch-&gt;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pending.push_back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(h);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}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GB" dirty="0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R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GB" dirty="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await_resume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 { </a:t>
            </a:r>
            <a:r>
              <a:rPr lang="en-GB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return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batch-&gt;result[index]; }  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GB" dirty="0" err="1">
                <a:solidFill>
                  <a:srgbClr val="C586C0"/>
                </a:solidFill>
                <a:latin typeface="Roboto Mono" panose="020B0604020202020204" charset="0"/>
                <a:ea typeface="Roboto Mono" panose="020B0604020202020204" charset="0"/>
              </a:rPr>
              <a:t>shared_ptr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&lt;Batch&gt; batch;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GB" dirty="0" err="1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size_t</a:t>
            </a:r>
            <a:r>
              <a:rPr lang="en-GB" dirty="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index;</a:t>
            </a:r>
          </a:p>
          <a:p>
            <a:pPr indent="0">
              <a:buNone/>
            </a:pPr>
            <a:r>
              <a:rPr lang="en-GB" dirty="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48154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A8FC7-8C19-4807-96B5-C5FC0486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Idea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ECCE74-D030-4032-A057-4E9C07852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execute method calls the function with the recorded arguments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E05F6F-DC6F-41B3-AA2B-CF234EA6C40B}"/>
              </a:ext>
            </a:extLst>
          </p:cNvPr>
          <p:cNvSpPr/>
          <p:nvPr/>
        </p:nvSpPr>
        <p:spPr>
          <a:xfrm>
            <a:off x="409110" y="1749007"/>
            <a:ext cx="6971178" cy="281986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indent="0">
              <a:buNone/>
            </a:pPr>
            <a:r>
              <a:rPr lang="en-US" dirty="0">
                <a:solidFill>
                  <a:srgbClr val="3F51B5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void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 execute() {   </a:t>
            </a:r>
          </a:p>
          <a:p>
            <a:pPr indent="0"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current_batch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-&gt;result = fun(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current_batch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-&gt;arguments);</a:t>
            </a:r>
          </a:p>
          <a:p>
            <a:pPr indent="0"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current_batch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-&gt;ready = </a:t>
            </a:r>
            <a:r>
              <a:rPr lang="en-US" dirty="0">
                <a:solidFill>
                  <a:srgbClr val="3F51B5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true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;</a:t>
            </a:r>
          </a:p>
          <a:p>
            <a:pPr indent="0"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executor.schedule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current_batch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-&gt;pending);</a:t>
            </a:r>
          </a:p>
          <a:p>
            <a:pPr indent="0"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current_batch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 = std::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make_shared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&lt;Batch&gt;(executor);</a:t>
            </a:r>
          </a:p>
          <a:p>
            <a:pPr indent="0"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}</a:t>
            </a:r>
            <a:endParaRPr lang="en-GB" dirty="0">
              <a:solidFill>
                <a:srgbClr val="37474F"/>
              </a:solidFill>
              <a:highlight>
                <a:srgbClr val="F5F5F5"/>
              </a:highlight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38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Implementing the Idea</a:t>
            </a:r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pass the new object as parameter</a:t>
            </a:r>
          </a:p>
          <a:p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</a:rPr>
              <a:t>co_await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</a:rPr>
              <a:t> </a:t>
            </a:r>
            <a:r>
              <a:rPr lang="en-US" dirty="0"/>
              <a:t>the result of the call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AF28B06-37EF-481B-B162-087589718ACB}"/>
              </a:ext>
            </a:extLst>
          </p:cNvPr>
          <p:cNvSpPr/>
          <p:nvPr/>
        </p:nvSpPr>
        <p:spPr>
          <a:xfrm>
            <a:off x="416560" y="2190967"/>
            <a:ext cx="6525260" cy="143615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C586C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en-GB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sendEmail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user, </a:t>
            </a:r>
            <a:r>
              <a:rPr lang="en-GB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-GB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getPrefs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-GB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sendNotif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prefs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dirty="0" err="1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co_await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getPrefs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(user.id);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dirty="0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prefs.notify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dirty="0" err="1">
                <a:solidFill>
                  <a:srgbClr val="3F51B5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co_await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sendNotif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dirty="0" err="1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prefs.email</a:t>
            </a: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rgbClr val="37474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dirty="0">
              <a:highlight>
                <a:srgbClr val="F5F5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438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Implementing the Idea</a:t>
            </a:r>
            <a:endParaRPr/>
          </a:p>
        </p:txBody>
      </p:sp>
      <p:sp>
        <p:nvSpPr>
          <p:cNvPr id="288" name="Google Shape;28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last piece: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</a:rPr>
              <a:t>Executor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Contains a queue of </a:t>
            </a:r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</a:rPr>
              <a:t>coroutine_handles</a:t>
            </a:r>
            <a:r>
              <a:rPr lang="en-US" dirty="0">
                <a:solidFill>
                  <a:srgbClr val="000000"/>
                </a:solidFill>
              </a:rPr>
              <a:t> ready to be execute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</a:rPr>
              <a:t>void schedule(vector&lt;handles&gt;)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Add the provided handles to the back of the queue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</a:rPr>
              <a:t>bool run()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Call 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</a:rPr>
              <a:t>resume() </a:t>
            </a:r>
            <a:r>
              <a:rPr lang="en-US" dirty="0">
                <a:solidFill>
                  <a:srgbClr val="000000"/>
                </a:solidFill>
              </a:rPr>
              <a:t>on the handles in the queue. Return false if nothing was ready</a:t>
            </a:r>
            <a:endParaRPr lang="en-US" dirty="0">
              <a:solidFill>
                <a:srgbClr val="000000"/>
              </a:solidFill>
              <a:highlight>
                <a:srgbClr val="F5F5F5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The Problem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t" dirty="0"/>
              <a:t>Networking latency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" dirty="0"/>
              <a:t>round trip ≫ data transfer</a:t>
            </a:r>
            <a:endParaRPr dirty="0"/>
          </a:p>
          <a:p>
            <a:pPr marL="0" lvl="0" indent="0">
              <a:spcBef>
                <a:spcPts val="1800"/>
              </a:spcBef>
              <a:buNone/>
            </a:pPr>
            <a:r>
              <a:rPr lang="it" dirty="0"/>
              <a:t>Write disk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" dirty="0"/>
              <a:t>disk seek ≫ data write</a:t>
            </a:r>
            <a:endParaRPr dirty="0"/>
          </a:p>
          <a:p>
            <a:pPr marL="0" lvl="0" indent="0">
              <a:spcBef>
                <a:spcPts val="1800"/>
              </a:spcBef>
              <a:buNone/>
            </a:pPr>
            <a:r>
              <a:rPr lang="it" dirty="0"/>
              <a:t>DB table scan</a:t>
            </a:r>
          </a:p>
          <a:p>
            <a:pPr marL="457200" lvl="1" indent="0">
              <a:spcBef>
                <a:spcPts val="600"/>
              </a:spcBef>
              <a:spcAft>
                <a:spcPts val="1600"/>
              </a:spcAft>
              <a:buNone/>
            </a:pPr>
            <a:r>
              <a:rPr lang="it" dirty="0"/>
              <a:t>scan all records ≫ conditions to check per row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228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The </a:t>
            </a:r>
            <a:r>
              <a:rPr lang="en-GB" sz="3600" dirty="0"/>
              <a:t>Result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88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28B0D-4BEE-4B2C-94A7-01F23A9B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C08FF4-2A7D-4423-A3B1-B004590B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5F5F5"/>
          </a:solidFill>
        </p:spPr>
        <p:txBody>
          <a:bodyPr/>
          <a:lstStyle/>
          <a:p>
            <a:pPr marL="114300" indent="0">
              <a:buNone/>
            </a:pPr>
            <a:r>
              <a:rPr lang="en-GB" dirty="0">
                <a:solidFill>
                  <a:srgbClr val="C586C0"/>
                </a:solidFill>
              </a:rPr>
              <a:t>task</a:t>
            </a:r>
            <a:r>
              <a:rPr lang="en-GB" dirty="0">
                <a:solidFill>
                  <a:srgbClr val="37474F"/>
                </a:solidFill>
              </a:rPr>
              <a:t> </a:t>
            </a:r>
            <a:r>
              <a:rPr lang="en-GB" dirty="0" err="1">
                <a:solidFill>
                  <a:srgbClr val="37474F"/>
                </a:solidFill>
              </a:rPr>
              <a:t>sendEmail</a:t>
            </a:r>
            <a:r>
              <a:rPr lang="en-GB" dirty="0">
                <a:solidFill>
                  <a:srgbClr val="37474F"/>
                </a:solidFill>
              </a:rPr>
              <a:t>(</a:t>
            </a:r>
            <a:r>
              <a:rPr lang="en-GB" dirty="0">
                <a:solidFill>
                  <a:srgbClr val="3F51B5"/>
                </a:solidFill>
              </a:rPr>
              <a:t>auto</a:t>
            </a:r>
            <a:r>
              <a:rPr lang="en-GB" dirty="0">
                <a:solidFill>
                  <a:srgbClr val="37474F"/>
                </a:solidFill>
              </a:rPr>
              <a:t> user, </a:t>
            </a:r>
            <a:r>
              <a:rPr lang="en-GB" dirty="0">
                <a:solidFill>
                  <a:srgbClr val="3F51B5"/>
                </a:solidFill>
              </a:rPr>
              <a:t>auto</a:t>
            </a:r>
            <a:r>
              <a:rPr lang="en-GB" dirty="0">
                <a:solidFill>
                  <a:srgbClr val="37474F"/>
                </a:solidFill>
              </a:rPr>
              <a:t>&amp; </a:t>
            </a:r>
            <a:r>
              <a:rPr lang="en-GB" dirty="0" err="1">
                <a:solidFill>
                  <a:srgbClr val="37474F"/>
                </a:solidFill>
              </a:rPr>
              <a:t>getPrefs</a:t>
            </a:r>
            <a:r>
              <a:rPr lang="en-GB" dirty="0">
                <a:solidFill>
                  <a:srgbClr val="37474F"/>
                </a:solidFill>
              </a:rPr>
              <a:t>, </a:t>
            </a:r>
            <a:r>
              <a:rPr lang="en-GB" dirty="0">
                <a:solidFill>
                  <a:srgbClr val="3F51B5"/>
                </a:solidFill>
              </a:rPr>
              <a:t>auto</a:t>
            </a:r>
            <a:r>
              <a:rPr lang="en-GB" dirty="0">
                <a:solidFill>
                  <a:srgbClr val="37474F"/>
                </a:solidFill>
              </a:rPr>
              <a:t>&amp; </a:t>
            </a:r>
            <a:r>
              <a:rPr lang="en-GB" dirty="0" err="1">
                <a:solidFill>
                  <a:srgbClr val="37474F"/>
                </a:solidFill>
              </a:rPr>
              <a:t>sendNotif</a:t>
            </a:r>
            <a:r>
              <a:rPr lang="en-GB" dirty="0">
                <a:solidFill>
                  <a:srgbClr val="37474F"/>
                </a:solidFill>
              </a:rPr>
              <a:t>) {</a:t>
            </a:r>
          </a:p>
          <a:p>
            <a:pPr marL="114300" indent="0">
              <a:buNone/>
            </a:pPr>
            <a:r>
              <a:rPr lang="en-GB" dirty="0">
                <a:solidFill>
                  <a:srgbClr val="37474F"/>
                </a:solidFill>
              </a:rPr>
              <a:t>  </a:t>
            </a:r>
            <a:r>
              <a:rPr lang="en-GB" dirty="0">
                <a:solidFill>
                  <a:srgbClr val="3F51B5"/>
                </a:solidFill>
              </a:rPr>
              <a:t>auto</a:t>
            </a:r>
            <a:r>
              <a:rPr lang="en-GB" dirty="0">
                <a:solidFill>
                  <a:srgbClr val="37474F"/>
                </a:solidFill>
              </a:rPr>
              <a:t> </a:t>
            </a:r>
            <a:r>
              <a:rPr lang="en-GB" dirty="0" err="1">
                <a:solidFill>
                  <a:srgbClr val="37474F"/>
                </a:solidFill>
              </a:rPr>
              <a:t>prefs</a:t>
            </a:r>
            <a:r>
              <a:rPr lang="en-GB" dirty="0">
                <a:solidFill>
                  <a:srgbClr val="37474F"/>
                </a:solidFill>
              </a:rPr>
              <a:t> = </a:t>
            </a:r>
            <a:r>
              <a:rPr lang="en-GB" dirty="0" err="1">
                <a:solidFill>
                  <a:srgbClr val="3F51B5"/>
                </a:solidFill>
              </a:rPr>
              <a:t>co_await</a:t>
            </a:r>
            <a:r>
              <a:rPr lang="en-GB" dirty="0">
                <a:solidFill>
                  <a:srgbClr val="3F51B5"/>
                </a:solidFill>
              </a:rPr>
              <a:t> </a:t>
            </a:r>
            <a:r>
              <a:rPr lang="en-GB" dirty="0" err="1">
                <a:solidFill>
                  <a:srgbClr val="37474F"/>
                </a:solidFill>
              </a:rPr>
              <a:t>getPrefs</a:t>
            </a:r>
            <a:r>
              <a:rPr lang="en-GB" dirty="0">
                <a:solidFill>
                  <a:srgbClr val="37474F"/>
                </a:solidFill>
              </a:rPr>
              <a:t>(user.id);</a:t>
            </a:r>
          </a:p>
          <a:p>
            <a:pPr marL="114300" indent="0">
              <a:buNone/>
            </a:pPr>
            <a:r>
              <a:rPr lang="en-GB" dirty="0">
                <a:solidFill>
                  <a:srgbClr val="37474F"/>
                </a:solidFill>
              </a:rPr>
              <a:t>  </a:t>
            </a:r>
            <a:r>
              <a:rPr lang="en-GB" dirty="0">
                <a:solidFill>
                  <a:srgbClr val="3F51B5"/>
                </a:solidFill>
              </a:rPr>
              <a:t>if</a:t>
            </a:r>
            <a:r>
              <a:rPr lang="en-GB" dirty="0">
                <a:solidFill>
                  <a:srgbClr val="37474F"/>
                </a:solidFill>
              </a:rPr>
              <a:t> (</a:t>
            </a:r>
            <a:r>
              <a:rPr lang="en-GB" dirty="0" err="1">
                <a:solidFill>
                  <a:srgbClr val="37474F"/>
                </a:solidFill>
              </a:rPr>
              <a:t>prefs.notify</a:t>
            </a:r>
            <a:r>
              <a:rPr lang="en-GB" dirty="0">
                <a:solidFill>
                  <a:srgbClr val="37474F"/>
                </a:solidFill>
              </a:rPr>
              <a:t>) {</a:t>
            </a:r>
          </a:p>
          <a:p>
            <a:pPr marL="114300" indent="0">
              <a:buNone/>
            </a:pPr>
            <a:r>
              <a:rPr lang="en-GB" dirty="0">
                <a:solidFill>
                  <a:srgbClr val="37474F"/>
                </a:solidFill>
              </a:rPr>
              <a:t>    </a:t>
            </a:r>
            <a:r>
              <a:rPr lang="en-GB" dirty="0" err="1">
                <a:solidFill>
                  <a:srgbClr val="3F51B5"/>
                </a:solidFill>
              </a:rPr>
              <a:t>co_await</a:t>
            </a:r>
            <a:r>
              <a:rPr lang="en-GB" dirty="0">
                <a:solidFill>
                  <a:srgbClr val="37474F"/>
                </a:solidFill>
              </a:rPr>
              <a:t> </a:t>
            </a:r>
            <a:r>
              <a:rPr lang="en-GB" dirty="0" err="1">
                <a:solidFill>
                  <a:srgbClr val="37474F"/>
                </a:solidFill>
              </a:rPr>
              <a:t>sendNotif</a:t>
            </a:r>
            <a:r>
              <a:rPr lang="en-GB" dirty="0">
                <a:solidFill>
                  <a:srgbClr val="37474F"/>
                </a:solidFill>
              </a:rPr>
              <a:t>(</a:t>
            </a:r>
            <a:r>
              <a:rPr lang="en-GB" dirty="0" err="1">
                <a:solidFill>
                  <a:srgbClr val="37474F"/>
                </a:solidFill>
              </a:rPr>
              <a:t>prefs.email</a:t>
            </a:r>
            <a:r>
              <a:rPr lang="en-GB" dirty="0">
                <a:solidFill>
                  <a:srgbClr val="37474F"/>
                </a:solidFill>
              </a:rPr>
              <a:t>);</a:t>
            </a:r>
          </a:p>
          <a:p>
            <a:pPr marL="114300" indent="0">
              <a:buNone/>
            </a:pPr>
            <a:r>
              <a:rPr lang="en-GB" dirty="0">
                <a:solidFill>
                  <a:srgbClr val="37474F"/>
                </a:solidFill>
              </a:rPr>
              <a:t>  }</a:t>
            </a:r>
          </a:p>
          <a:p>
            <a:pPr marL="114300" indent="0">
              <a:buNone/>
            </a:pPr>
            <a:r>
              <a:rPr lang="en-GB" dirty="0">
                <a:solidFill>
                  <a:srgbClr val="37474F"/>
                </a:solidFill>
              </a:rPr>
              <a:t>}</a:t>
            </a:r>
          </a:p>
          <a:p>
            <a:pPr marL="114300" indent="0">
              <a:buNone/>
            </a:pPr>
            <a:br>
              <a:rPr lang="en-GB" dirty="0">
                <a:solidFill>
                  <a:srgbClr val="37474F"/>
                </a:solidFill>
              </a:rPr>
            </a:br>
            <a:r>
              <a:rPr lang="en-GB" dirty="0">
                <a:solidFill>
                  <a:srgbClr val="C586C0"/>
                </a:solidFill>
              </a:rPr>
              <a:t>Executor</a:t>
            </a:r>
            <a:r>
              <a:rPr lang="en-GB" dirty="0">
                <a:solidFill>
                  <a:srgbClr val="37474F"/>
                </a:solidFill>
              </a:rPr>
              <a:t> executor;</a:t>
            </a:r>
          </a:p>
          <a:p>
            <a:pPr marL="114300" indent="0">
              <a:buNone/>
            </a:pPr>
            <a:r>
              <a:rPr lang="en-GB" dirty="0">
                <a:solidFill>
                  <a:srgbClr val="3F51B5"/>
                </a:solidFill>
              </a:rPr>
              <a:t>auto</a:t>
            </a:r>
            <a:r>
              <a:rPr lang="en-GB" dirty="0">
                <a:solidFill>
                  <a:srgbClr val="37474F"/>
                </a:solidFill>
              </a:rPr>
              <a:t> </a:t>
            </a:r>
            <a:r>
              <a:rPr lang="en-GB" dirty="0" err="1">
                <a:solidFill>
                  <a:srgbClr val="37474F"/>
                </a:solidFill>
              </a:rPr>
              <a:t>getPrefs</a:t>
            </a:r>
            <a:r>
              <a:rPr lang="en-GB" dirty="0">
                <a:solidFill>
                  <a:srgbClr val="37474F"/>
                </a:solidFill>
              </a:rPr>
              <a:t> = wrap(executor, </a:t>
            </a:r>
            <a:r>
              <a:rPr lang="en-GB" dirty="0" err="1">
                <a:solidFill>
                  <a:srgbClr val="37474F"/>
                </a:solidFill>
              </a:rPr>
              <a:t>getUserPrefs</a:t>
            </a:r>
            <a:r>
              <a:rPr lang="en-GB" dirty="0">
                <a:solidFill>
                  <a:srgbClr val="37474F"/>
                </a:solidFill>
              </a:rPr>
              <a:t>);</a:t>
            </a:r>
          </a:p>
          <a:p>
            <a:pPr marL="114300" indent="0">
              <a:buNone/>
            </a:pPr>
            <a:r>
              <a:rPr lang="en-GB" dirty="0">
                <a:solidFill>
                  <a:srgbClr val="3F51B5"/>
                </a:solidFill>
              </a:rPr>
              <a:t>auto</a:t>
            </a:r>
            <a:r>
              <a:rPr lang="en-GB" dirty="0">
                <a:solidFill>
                  <a:srgbClr val="37474F"/>
                </a:solidFill>
              </a:rPr>
              <a:t> </a:t>
            </a:r>
            <a:r>
              <a:rPr lang="en-GB" dirty="0" err="1">
                <a:solidFill>
                  <a:srgbClr val="37474F"/>
                </a:solidFill>
              </a:rPr>
              <a:t>sendNotif</a:t>
            </a:r>
            <a:r>
              <a:rPr lang="en-GB" dirty="0">
                <a:solidFill>
                  <a:srgbClr val="37474F"/>
                </a:solidFill>
              </a:rPr>
              <a:t> = wrap(executor, </a:t>
            </a:r>
            <a:r>
              <a:rPr lang="en-GB" dirty="0" err="1">
                <a:solidFill>
                  <a:srgbClr val="37474F"/>
                </a:solidFill>
              </a:rPr>
              <a:t>sendNotification</a:t>
            </a:r>
            <a:r>
              <a:rPr lang="en-GB" dirty="0">
                <a:solidFill>
                  <a:srgbClr val="37474F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97025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28B0D-4BEE-4B2C-94A7-01F23A9B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C08FF4-2A7D-4423-A3B1-B004590B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rgbClr val="F5F5F5"/>
          </a:solidFill>
        </p:spPr>
        <p:txBody>
          <a:bodyPr/>
          <a:lstStyle/>
          <a:p>
            <a:pPr marL="114300" indent="0">
              <a:buNone/>
            </a:pPr>
            <a:r>
              <a:rPr lang="en-GB" dirty="0">
                <a:solidFill>
                  <a:srgbClr val="3F51B5"/>
                </a:solidFill>
              </a:rPr>
              <a:t>for</a:t>
            </a:r>
            <a:r>
              <a:rPr lang="en-GB" dirty="0">
                <a:solidFill>
                  <a:srgbClr val="37474F"/>
                </a:solidFill>
              </a:rPr>
              <a:t>(</a:t>
            </a:r>
            <a:r>
              <a:rPr lang="en-GB" dirty="0">
                <a:solidFill>
                  <a:srgbClr val="C586C0"/>
                </a:solidFill>
              </a:rPr>
              <a:t>User</a:t>
            </a:r>
            <a:r>
              <a:rPr lang="en-GB" dirty="0">
                <a:solidFill>
                  <a:srgbClr val="37474F"/>
                </a:solidFill>
              </a:rPr>
              <a:t> </a:t>
            </a:r>
            <a:r>
              <a:rPr lang="en-GB" dirty="0" err="1">
                <a:solidFill>
                  <a:srgbClr val="37474F"/>
                </a:solidFill>
              </a:rPr>
              <a:t>user</a:t>
            </a:r>
            <a:r>
              <a:rPr lang="en-GB" dirty="0">
                <a:solidFill>
                  <a:srgbClr val="37474F"/>
                </a:solidFill>
              </a:rPr>
              <a:t> : users) {</a:t>
            </a:r>
          </a:p>
          <a:p>
            <a:pPr marL="114300" indent="0">
              <a:buNone/>
            </a:pPr>
            <a:r>
              <a:rPr lang="en-GB" dirty="0">
                <a:solidFill>
                  <a:srgbClr val="37474F"/>
                </a:solidFill>
              </a:rPr>
              <a:t>    </a:t>
            </a:r>
            <a:r>
              <a:rPr lang="en-GB" dirty="0" err="1">
                <a:solidFill>
                  <a:srgbClr val="37474F"/>
                </a:solidFill>
              </a:rPr>
              <a:t>sendEmail</a:t>
            </a:r>
            <a:r>
              <a:rPr lang="en-GB" dirty="0">
                <a:solidFill>
                  <a:srgbClr val="37474F"/>
                </a:solidFill>
              </a:rPr>
              <a:t>(user, </a:t>
            </a:r>
            <a:r>
              <a:rPr lang="en-GB" dirty="0" err="1">
                <a:solidFill>
                  <a:srgbClr val="37474F"/>
                </a:solidFill>
              </a:rPr>
              <a:t>getPrefs</a:t>
            </a:r>
            <a:r>
              <a:rPr lang="en-GB" dirty="0">
                <a:solidFill>
                  <a:srgbClr val="37474F"/>
                </a:solidFill>
              </a:rPr>
              <a:t>, </a:t>
            </a:r>
            <a:r>
              <a:rPr lang="en-GB" dirty="0" err="1">
                <a:solidFill>
                  <a:srgbClr val="37474F"/>
                </a:solidFill>
              </a:rPr>
              <a:t>sendNotif</a:t>
            </a:r>
            <a:r>
              <a:rPr lang="en-GB" dirty="0">
                <a:solidFill>
                  <a:srgbClr val="37474F"/>
                </a:solidFill>
              </a:rPr>
              <a:t>);</a:t>
            </a:r>
          </a:p>
          <a:p>
            <a:pPr marL="114300" indent="0">
              <a:buNone/>
            </a:pPr>
            <a:r>
              <a:rPr lang="en-GB" dirty="0">
                <a:solidFill>
                  <a:srgbClr val="37474F"/>
                </a:solidFill>
              </a:rPr>
              <a:t>}</a:t>
            </a:r>
          </a:p>
          <a:p>
            <a:pPr marL="114300" indent="0">
              <a:buNone/>
            </a:pPr>
            <a:br>
              <a:rPr lang="en-GB" dirty="0">
                <a:solidFill>
                  <a:srgbClr val="37474F"/>
                </a:solidFill>
              </a:rPr>
            </a:br>
            <a:r>
              <a:rPr lang="en-GB" dirty="0">
                <a:solidFill>
                  <a:srgbClr val="3F51B5"/>
                </a:solidFill>
              </a:rPr>
              <a:t>do</a:t>
            </a:r>
            <a:r>
              <a:rPr lang="en-GB" dirty="0">
                <a:solidFill>
                  <a:srgbClr val="37474F"/>
                </a:solidFill>
              </a:rPr>
              <a:t> {</a:t>
            </a:r>
          </a:p>
          <a:p>
            <a:pPr marL="114300" indent="0">
              <a:buNone/>
            </a:pPr>
            <a:r>
              <a:rPr lang="en-GB" dirty="0">
                <a:solidFill>
                  <a:srgbClr val="37474F"/>
                </a:solidFill>
              </a:rPr>
              <a:t>    </a:t>
            </a:r>
            <a:r>
              <a:rPr lang="en-GB" dirty="0" err="1">
                <a:solidFill>
                  <a:srgbClr val="37474F"/>
                </a:solidFill>
              </a:rPr>
              <a:t>getPrefs.execute</a:t>
            </a:r>
            <a:r>
              <a:rPr lang="en-GB" dirty="0">
                <a:solidFill>
                  <a:srgbClr val="37474F"/>
                </a:solidFill>
              </a:rPr>
              <a:t>();</a:t>
            </a:r>
          </a:p>
          <a:p>
            <a:pPr marL="114300" indent="0">
              <a:buNone/>
            </a:pPr>
            <a:r>
              <a:rPr lang="en-GB" dirty="0">
                <a:solidFill>
                  <a:srgbClr val="37474F"/>
                </a:solidFill>
              </a:rPr>
              <a:t>    </a:t>
            </a:r>
            <a:r>
              <a:rPr lang="en-GB" dirty="0" err="1">
                <a:solidFill>
                  <a:srgbClr val="37474F"/>
                </a:solidFill>
              </a:rPr>
              <a:t>sendNotif.execute</a:t>
            </a:r>
            <a:r>
              <a:rPr lang="en-GB" dirty="0">
                <a:solidFill>
                  <a:srgbClr val="37474F"/>
                </a:solidFill>
              </a:rPr>
              <a:t>();</a:t>
            </a:r>
          </a:p>
          <a:p>
            <a:pPr marL="114300" indent="0">
              <a:buNone/>
            </a:pPr>
            <a:r>
              <a:rPr lang="en-GB" dirty="0">
                <a:solidFill>
                  <a:srgbClr val="37474F"/>
                </a:solidFill>
              </a:rPr>
              <a:t>} </a:t>
            </a:r>
            <a:r>
              <a:rPr lang="en-GB" dirty="0">
                <a:solidFill>
                  <a:srgbClr val="3F51B5"/>
                </a:solidFill>
              </a:rPr>
              <a:t>while</a:t>
            </a:r>
            <a:r>
              <a:rPr lang="en-GB" dirty="0">
                <a:solidFill>
                  <a:srgbClr val="37474F"/>
                </a:solidFill>
              </a:rPr>
              <a:t>(</a:t>
            </a:r>
            <a:r>
              <a:rPr lang="en-GB" dirty="0" err="1">
                <a:solidFill>
                  <a:srgbClr val="37474F"/>
                </a:solidFill>
              </a:rPr>
              <a:t>executor.run</a:t>
            </a:r>
            <a:r>
              <a:rPr lang="en-GB" dirty="0">
                <a:solidFill>
                  <a:srgbClr val="37474F"/>
                </a:solidFill>
              </a:rPr>
              <a:t>());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9432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7577F-6128-4B28-8EB1-04A2F094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53313-8C0D-4E20-8F95-29A2EB9CD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Why do we need the loop?</a:t>
            </a:r>
          </a:p>
          <a:p>
            <a:pPr marL="0" indent="0">
              <a:buNone/>
            </a:pPr>
            <a:r>
              <a:rPr lang="en-US" dirty="0"/>
              <a:t>Coroutine can either:</a:t>
            </a:r>
          </a:p>
          <a:p>
            <a:pPr>
              <a:buFont typeface="+mj-lt"/>
              <a:buAutoNum type="arabicPeriod"/>
            </a:pPr>
            <a:r>
              <a:rPr lang="en-US" dirty="0"/>
              <a:t>Be completed</a:t>
            </a:r>
          </a:p>
          <a:p>
            <a:pPr>
              <a:buFont typeface="+mj-lt"/>
              <a:buAutoNum type="arabicPeriod"/>
            </a:pPr>
            <a:r>
              <a:rPr lang="en-US" dirty="0"/>
              <a:t>Waiting in executor </a:t>
            </a:r>
          </a:p>
          <a:p>
            <a:pPr>
              <a:buFont typeface="+mj-lt"/>
              <a:buAutoNum type="arabicPeriod"/>
            </a:pPr>
            <a:r>
              <a:rPr lang="en-US" dirty="0"/>
              <a:t>Waiting in batch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D4B1D6A-C70B-47EB-9BDF-B10B1B40A061}"/>
              </a:ext>
            </a:extLst>
          </p:cNvPr>
          <p:cNvSpPr/>
          <p:nvPr/>
        </p:nvSpPr>
        <p:spPr>
          <a:xfrm>
            <a:off x="3775072" y="2673594"/>
            <a:ext cx="1560503" cy="15605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</a:rPr>
              <a:t>In Executor</a:t>
            </a:r>
            <a:endParaRPr lang="en-GB" dirty="0">
              <a:ln w="0"/>
              <a:solidFill>
                <a:schemeClr val="bg1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6D86A2F6-649B-44A6-AF4D-473E4B67121D}"/>
              </a:ext>
            </a:extLst>
          </p:cNvPr>
          <p:cNvSpPr/>
          <p:nvPr/>
        </p:nvSpPr>
        <p:spPr>
          <a:xfrm>
            <a:off x="5335575" y="445025"/>
            <a:ext cx="1560503" cy="15605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47D83C08-CDCA-4F1D-B698-3731E7BE0D30}"/>
              </a:ext>
            </a:extLst>
          </p:cNvPr>
          <p:cNvSpPr/>
          <p:nvPr/>
        </p:nvSpPr>
        <p:spPr>
          <a:xfrm>
            <a:off x="6896078" y="2669281"/>
            <a:ext cx="1560503" cy="15605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</a:rPr>
              <a:t>In Batch</a:t>
            </a:r>
            <a:endParaRPr lang="en-GB" dirty="0">
              <a:ln w="0"/>
              <a:solidFill>
                <a:schemeClr val="bg1"/>
              </a:solidFill>
            </a:endParaRPr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C3853F95-4916-4DA2-8FE0-2C0AF06B60C7}"/>
              </a:ext>
            </a:extLst>
          </p:cNvPr>
          <p:cNvSpPr/>
          <p:nvPr/>
        </p:nvSpPr>
        <p:spPr>
          <a:xfrm rot="5400000">
            <a:off x="5940488" y="1876611"/>
            <a:ext cx="350674" cy="1878079"/>
          </a:xfrm>
          <a:custGeom>
            <a:avLst/>
            <a:gdLst>
              <a:gd name="connsiteX0" fmla="*/ 306870 w 350674"/>
              <a:gd name="connsiteY0" fmla="*/ 0 h 1878079"/>
              <a:gd name="connsiteX1" fmla="*/ 245 w 350674"/>
              <a:gd name="connsiteY1" fmla="*/ 881547 h 1878079"/>
              <a:gd name="connsiteX2" fmla="*/ 350674 w 350674"/>
              <a:gd name="connsiteY2" fmla="*/ 1878079 h 187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674" h="1878079">
                <a:moveTo>
                  <a:pt x="306870" y="0"/>
                </a:moveTo>
                <a:cubicBezTo>
                  <a:pt x="149907" y="284267"/>
                  <a:pt x="-7056" y="568534"/>
                  <a:pt x="245" y="881547"/>
                </a:cubicBezTo>
                <a:cubicBezTo>
                  <a:pt x="7546" y="1194560"/>
                  <a:pt x="179110" y="1536319"/>
                  <a:pt x="350674" y="1878079"/>
                </a:cubicBezTo>
              </a:path>
            </a:pathLst>
          </a:cu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674C734C-ACFC-4FB1-8EF0-181B4F9C0940}"/>
              </a:ext>
            </a:extLst>
          </p:cNvPr>
          <p:cNvSpPr/>
          <p:nvPr/>
        </p:nvSpPr>
        <p:spPr>
          <a:xfrm rot="16200000">
            <a:off x="5917687" y="3144375"/>
            <a:ext cx="350674" cy="1878079"/>
          </a:xfrm>
          <a:custGeom>
            <a:avLst/>
            <a:gdLst>
              <a:gd name="connsiteX0" fmla="*/ 306870 w 350674"/>
              <a:gd name="connsiteY0" fmla="*/ 0 h 1878079"/>
              <a:gd name="connsiteX1" fmla="*/ 245 w 350674"/>
              <a:gd name="connsiteY1" fmla="*/ 881547 h 1878079"/>
              <a:gd name="connsiteX2" fmla="*/ 350674 w 350674"/>
              <a:gd name="connsiteY2" fmla="*/ 1878079 h 187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674" h="1878079">
                <a:moveTo>
                  <a:pt x="306870" y="0"/>
                </a:moveTo>
                <a:cubicBezTo>
                  <a:pt x="149907" y="284267"/>
                  <a:pt x="-7056" y="568534"/>
                  <a:pt x="245" y="881547"/>
                </a:cubicBezTo>
                <a:cubicBezTo>
                  <a:pt x="7546" y="1194560"/>
                  <a:pt x="179110" y="1536319"/>
                  <a:pt x="350674" y="1878079"/>
                </a:cubicBezTo>
              </a:path>
            </a:pathLst>
          </a:cu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igura a mano libera: forma 41">
            <a:extLst>
              <a:ext uri="{FF2B5EF4-FFF2-40B4-BE49-F238E27FC236}">
                <a16:creationId xmlns:a16="http://schemas.microsoft.com/office/drawing/2014/main" id="{B2DECDA9-C569-4F5E-A527-6B31A14994D0}"/>
              </a:ext>
            </a:extLst>
          </p:cNvPr>
          <p:cNvSpPr/>
          <p:nvPr/>
        </p:nvSpPr>
        <p:spPr>
          <a:xfrm>
            <a:off x="4604853" y="1418141"/>
            <a:ext cx="728234" cy="1242927"/>
          </a:xfrm>
          <a:custGeom>
            <a:avLst/>
            <a:gdLst>
              <a:gd name="connsiteX0" fmla="*/ 0 w 728234"/>
              <a:gd name="connsiteY0" fmla="*/ 1242927 h 1242927"/>
              <a:gd name="connsiteX1" fmla="*/ 158788 w 728234"/>
              <a:gd name="connsiteY1" fmla="*/ 427085 h 1242927"/>
              <a:gd name="connsiteX2" fmla="*/ 728234 w 728234"/>
              <a:gd name="connsiteY2" fmla="*/ 0 h 124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34" h="1242927">
                <a:moveTo>
                  <a:pt x="0" y="1242927"/>
                </a:moveTo>
                <a:cubicBezTo>
                  <a:pt x="18708" y="938583"/>
                  <a:pt x="37416" y="634239"/>
                  <a:pt x="158788" y="427085"/>
                </a:cubicBezTo>
                <a:cubicBezTo>
                  <a:pt x="280160" y="219931"/>
                  <a:pt x="640627" y="63880"/>
                  <a:pt x="728234" y="0"/>
                </a:cubicBezTo>
              </a:path>
            </a:pathLst>
          </a:cu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C8168BA-1A73-4C8C-8E49-68A1312F0489}"/>
              </a:ext>
            </a:extLst>
          </p:cNvPr>
          <p:cNvSpPr txBox="1"/>
          <p:nvPr/>
        </p:nvSpPr>
        <p:spPr>
          <a:xfrm>
            <a:off x="5245480" y="4369408"/>
            <a:ext cx="171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executor.run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()</a:t>
            </a:r>
            <a:endParaRPr lang="en-GB" dirty="0">
              <a:solidFill>
                <a:srgbClr val="37474F"/>
              </a:solidFill>
              <a:highlight>
                <a:srgbClr val="F5F5F5"/>
              </a:highlight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5799F42-1B90-4916-BC85-95E4A65BE0C8}"/>
              </a:ext>
            </a:extLst>
          </p:cNvPr>
          <p:cNvSpPr txBox="1"/>
          <p:nvPr/>
        </p:nvSpPr>
        <p:spPr>
          <a:xfrm>
            <a:off x="3081765" y="1697751"/>
            <a:ext cx="171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executor.run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()</a:t>
            </a:r>
            <a:endParaRPr lang="en-GB" dirty="0">
              <a:solidFill>
                <a:srgbClr val="37474F"/>
              </a:solidFill>
              <a:highlight>
                <a:srgbClr val="F5F5F5"/>
              </a:highlight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DA5B0E5-4802-40B1-92A8-4177A11C8524}"/>
              </a:ext>
            </a:extLst>
          </p:cNvPr>
          <p:cNvSpPr txBox="1"/>
          <p:nvPr/>
        </p:nvSpPr>
        <p:spPr>
          <a:xfrm>
            <a:off x="5402443" y="2294129"/>
            <a:ext cx="1830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batch.execute</a:t>
            </a:r>
            <a:r>
              <a:rPr lang="en-US" dirty="0">
                <a:solidFill>
                  <a:srgbClr val="37474F"/>
                </a:solidFill>
                <a:highlight>
                  <a:srgbClr val="F5F5F5"/>
                </a:highlight>
                <a:latin typeface="Roboto Mono" panose="020B0604020202020204" charset="0"/>
                <a:ea typeface="Roboto Mono" panose="020B0604020202020204" charset="0"/>
              </a:rPr>
              <a:t>()</a:t>
            </a:r>
            <a:endParaRPr lang="en-GB" dirty="0">
              <a:solidFill>
                <a:srgbClr val="37474F"/>
              </a:solidFill>
              <a:highlight>
                <a:srgbClr val="F5F5F5"/>
              </a:highlight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467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703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CE1649-0614-4C4E-AD36-9EBBD012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52C5FC-4C4B-4E68-A425-942983BA9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The intended logic is almost unmodified, while adding batching behavior</a:t>
            </a:r>
          </a:p>
          <a:p>
            <a:r>
              <a:rPr lang="en-US" dirty="0"/>
              <a:t>Streaming: as soon as one batch is ready, it is executed</a:t>
            </a:r>
          </a:p>
          <a:p>
            <a:pPr marL="11430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Cons:</a:t>
            </a:r>
          </a:p>
          <a:p>
            <a:r>
              <a:rPr lang="en-GB" dirty="0"/>
              <a:t>Boilerplate</a:t>
            </a:r>
          </a:p>
          <a:p>
            <a:r>
              <a:rPr lang="en-GB" dirty="0"/>
              <a:t>Hard to know what really is happening from the code</a:t>
            </a:r>
          </a:p>
        </p:txBody>
      </p:sp>
    </p:spTree>
    <p:extLst>
      <p:ext uri="{BB962C8B-B14F-4D97-AF65-F5344CB8AC3E}">
        <p14:creationId xmlns:p14="http://schemas.microsoft.com/office/powerpoint/2010/main" val="47126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Conclusions</a:t>
            </a:r>
            <a:endParaRPr sz="36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A473EE0F-F95C-401C-A51A-FDE342965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86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7194A-2416-4658-AECE-32E8F4A9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A9A0CF-DF88-498C-9462-8ED638279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Trade-off performances-readability</a:t>
            </a:r>
          </a:p>
          <a:p>
            <a:pPr>
              <a:lnSpc>
                <a:spcPct val="200000"/>
              </a:lnSpc>
            </a:pPr>
            <a:r>
              <a:rPr lang="en-US" dirty="0"/>
              <a:t>C++20 coroutine give a way to take control of execution flow</a:t>
            </a:r>
          </a:p>
          <a:p>
            <a:pPr>
              <a:lnSpc>
                <a:spcPct val="200000"/>
              </a:lnSpc>
            </a:pPr>
            <a:r>
              <a:rPr lang="en-US" dirty="0"/>
              <a:t>Coroutines can allow powerful patterns, but at a complexity cost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48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7194A-2416-4658-AECE-32E8F4A9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A9A0CF-DF88-498C-9462-8ED638279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14300" indent="0">
              <a:buNone/>
            </a:pPr>
            <a:endParaRPr lang="en-GB" dirty="0"/>
          </a:p>
        </p:txBody>
      </p:sp>
      <p:pic>
        <p:nvPicPr>
          <p:cNvPr id="5" name="Immagine 4" descr="Immagine che contiene persona, uomo, interni, tenendo&#10;&#10;Descrizione generata automaticamente">
            <a:extLst>
              <a:ext uri="{FF2B5EF4-FFF2-40B4-BE49-F238E27FC236}">
                <a16:creationId xmlns:a16="http://schemas.microsoft.com/office/drawing/2014/main" id="{FA9DAB81-5B75-4F89-90BE-FF99E03C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00" y="1227665"/>
            <a:ext cx="5739999" cy="31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8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Problem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L</a:t>
            </a:r>
            <a:r>
              <a:rPr lang="it" dirty="0"/>
              <a:t>et’</a:t>
            </a:r>
            <a:r>
              <a:rPr lang="en-GB" dirty="0"/>
              <a:t>s analyse an example: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“Send a notification to a group of users, respecting their preferences”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Batch operations</a:t>
            </a:r>
            <a:endParaRPr lang="it" dirty="0"/>
          </a:p>
          <a:p>
            <a:r>
              <a:rPr lang="it" dirty="0"/>
              <a:t>fetching preferences</a:t>
            </a:r>
          </a:p>
          <a:p>
            <a:r>
              <a:rPr lang="it" dirty="0"/>
              <a:t>sending notifications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7194A-2416-4658-AECE-32E8F4A9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A9A0CF-DF88-498C-9462-8ED638279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implementation at </a:t>
            </a:r>
            <a:r>
              <a:rPr lang="en-US" dirty="0">
                <a:hlinkClick r:id="rId3"/>
              </a:rPr>
              <a:t>github.com/MakersF/corobatch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2100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3962477-EF1D-4671-B333-DCD81E10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  <a:endParaRPr lang="en-GB" sz="60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F79EFE-EE6C-4CBC-9323-81FDBB4C2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333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7194A-2416-4658-AECE-32E8F4A9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Material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A9A0CF-DF88-498C-9462-8ED638279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42000"/>
            <a:r>
              <a:rPr lang="en-US" dirty="0"/>
              <a:t>Lewis Baker – </a:t>
            </a:r>
            <a:r>
              <a:rPr lang="en-US" dirty="0">
                <a:hlinkClick r:id="rId3"/>
              </a:rPr>
              <a:t>lewissbaker.github.io/</a:t>
            </a:r>
            <a:endParaRPr lang="en-US" dirty="0"/>
          </a:p>
          <a:p>
            <a:pPr indent="-342000"/>
            <a:r>
              <a:rPr lang="en-US" dirty="0" err="1"/>
              <a:t>Dawid</a:t>
            </a:r>
            <a:r>
              <a:rPr lang="en-US" dirty="0"/>
              <a:t> </a:t>
            </a:r>
            <a:r>
              <a:rPr lang="en-US" dirty="0" err="1"/>
              <a:t>Pilarski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blog.panicsoftware.com</a:t>
            </a:r>
            <a:endParaRPr lang="en-US" dirty="0"/>
          </a:p>
          <a:p>
            <a:pPr indent="-342000"/>
            <a:r>
              <a:rPr lang="en-US" dirty="0" err="1"/>
              <a:t>Gor</a:t>
            </a:r>
            <a:r>
              <a:rPr lang="en-US" dirty="0"/>
              <a:t> </a:t>
            </a:r>
            <a:r>
              <a:rPr lang="en-US" dirty="0" err="1"/>
              <a:t>Nishanov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“</a:t>
            </a:r>
            <a:r>
              <a:rPr lang="en-GB" dirty="0">
                <a:hlinkClick r:id="rId5"/>
              </a:rPr>
              <a:t>Nano-coroutines to the Rescue!”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1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1F378DD-7757-4987-961F-BA4B2CE0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GB" sz="3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9FD8D-D95A-4748-BD13-37F756BA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38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- No Batching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11960" cy="2748965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user : users) {</a:t>
            </a:r>
            <a:endParaRPr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 </a:t>
            </a:r>
            <a:r>
              <a:rPr lang="it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UserPreferences </a:t>
            </a: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preferences =</a:t>
            </a:r>
            <a:endParaRPr lang="en-GB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dirty="0" err="1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getUserPref</a:t>
            </a:r>
            <a:r>
              <a:rPr lang="it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erences</a:t>
            </a:r>
            <a:r>
              <a:rPr lang="en-GB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({user.id}).at(0);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dirty="0">
                <a:solidFill>
                  <a:srgbClr val="C586C0"/>
                </a:solidFill>
                <a:latin typeface="Roboto Mono"/>
                <a:ea typeface="Roboto Mono"/>
                <a:cs typeface="Roboto Mono"/>
                <a:sym typeface="Roboto Mono"/>
              </a:rPr>
              <a:t>preferences</a:t>
            </a: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.wantsEmailNotification) {</a:t>
            </a:r>
            <a:endParaRPr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dirty="0">
                <a:solidFill>
                  <a:srgbClr val="9EB34D"/>
                </a:solidFill>
                <a:latin typeface="Roboto Mono"/>
                <a:ea typeface="Roboto Mono"/>
                <a:cs typeface="Roboto Mono"/>
                <a:sym typeface="Roboto Mono"/>
              </a:rPr>
              <a:t>sendNotification</a:t>
            </a: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preferences.notificationEmail</a:t>
            </a:r>
            <a:endParaRPr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Problem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But batching is important!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8673</TotalTime>
  <Words>3813</Words>
  <Application>Microsoft Office PowerPoint</Application>
  <PresentationFormat>Presentazione su schermo (16:9)</PresentationFormat>
  <Paragraphs>645</Paragraphs>
  <Slides>73</Slides>
  <Notes>56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7" baseType="lpstr">
      <vt:lpstr>Arial</vt:lpstr>
      <vt:lpstr>Courier New</vt:lpstr>
      <vt:lpstr>Roboto Mono</vt:lpstr>
      <vt:lpstr>Simple Light</vt:lpstr>
      <vt:lpstr>Corobatch</vt:lpstr>
      <vt:lpstr>Presentation</vt:lpstr>
      <vt:lpstr>The Problem</vt:lpstr>
      <vt:lpstr>The Problem</vt:lpstr>
      <vt:lpstr>The Problem</vt:lpstr>
      <vt:lpstr>The Problem</vt:lpstr>
      <vt:lpstr>The Problem</vt:lpstr>
      <vt:lpstr>Example - No Batching</vt:lpstr>
      <vt:lpstr>The Problem</vt:lpstr>
      <vt:lpstr>Example - Batching</vt:lpstr>
      <vt:lpstr>Readability vs Performance</vt:lpstr>
      <vt:lpstr>Performance?</vt:lpstr>
      <vt:lpstr>Questions?</vt:lpstr>
      <vt:lpstr>The Idea</vt:lpstr>
      <vt:lpstr>The Idea</vt:lpstr>
      <vt:lpstr>The Idea</vt:lpstr>
      <vt:lpstr>The Idea</vt:lpstr>
      <vt:lpstr>The Idea</vt:lpstr>
      <vt:lpstr>The Idea</vt:lpstr>
      <vt:lpstr>Questions?</vt:lpstr>
      <vt:lpstr>Coroutines</vt:lpstr>
      <vt:lpstr>Coroutines</vt:lpstr>
      <vt:lpstr>Coroutines in C++</vt:lpstr>
      <vt:lpstr>Coroutines in C++</vt:lpstr>
      <vt:lpstr>Coroutines in C++ - Handle</vt:lpstr>
      <vt:lpstr>Coroutines in C++ - Handle</vt:lpstr>
      <vt:lpstr>Coroutines in C++ - Handle</vt:lpstr>
      <vt:lpstr>Coroutines in C++ - co_await</vt:lpstr>
      <vt:lpstr>Coroutines in C++ - co_await</vt:lpstr>
      <vt:lpstr>Coroutines in C++ - co_await</vt:lpstr>
      <vt:lpstr>Coroutines in C++ - co_await</vt:lpstr>
      <vt:lpstr>Coroutines in C++ - Lifetime of a Promise</vt:lpstr>
      <vt:lpstr>Coroutines in C++ - Lifetime of a Promise</vt:lpstr>
      <vt:lpstr>Coroutines in C++ - Lifetime of a Promise </vt:lpstr>
      <vt:lpstr>Questions?</vt:lpstr>
      <vt:lpstr>Coroutines in C++ - by Example</vt:lpstr>
      <vt:lpstr>Coroutines in C++ - by Example</vt:lpstr>
      <vt:lpstr>Coroutines in C++ - by Example</vt:lpstr>
      <vt:lpstr>Coroutines in C++ - by Example</vt:lpstr>
      <vt:lpstr>Coroutines in C++ - by Example</vt:lpstr>
      <vt:lpstr>Questions?</vt:lpstr>
      <vt:lpstr>Coroutines in C++ - by Example</vt:lpstr>
      <vt:lpstr>Coroutines in C++ - by Example</vt:lpstr>
      <vt:lpstr>Coroutines in C++ - by Example</vt:lpstr>
      <vt:lpstr>Coroutines in C++ - by Example</vt:lpstr>
      <vt:lpstr>Questions?</vt:lpstr>
      <vt:lpstr>Implementing the Idea</vt:lpstr>
      <vt:lpstr>Implementing the Idea</vt:lpstr>
      <vt:lpstr>Implementing the Idea</vt:lpstr>
      <vt:lpstr>Implementing the Idea</vt:lpstr>
      <vt:lpstr>Implementing the Idea</vt:lpstr>
      <vt:lpstr>Implementing the Idea</vt:lpstr>
      <vt:lpstr>Implementing the Idea</vt:lpstr>
      <vt:lpstr>Implementing the Idea</vt:lpstr>
      <vt:lpstr>Questions?</vt:lpstr>
      <vt:lpstr>Implementing the Idea</vt:lpstr>
      <vt:lpstr>Implementing the Idea</vt:lpstr>
      <vt:lpstr>Implementing the Idea</vt:lpstr>
      <vt:lpstr>Implementing the Idea</vt:lpstr>
      <vt:lpstr>Questions?</vt:lpstr>
      <vt:lpstr>The Result</vt:lpstr>
      <vt:lpstr>The Result</vt:lpstr>
      <vt:lpstr>The Result</vt:lpstr>
      <vt:lpstr>The result</vt:lpstr>
      <vt:lpstr>Questions?</vt:lpstr>
      <vt:lpstr>The Result</vt:lpstr>
      <vt:lpstr>Conclusions</vt:lpstr>
      <vt:lpstr>Conclusions</vt:lpstr>
      <vt:lpstr>Conclusions</vt:lpstr>
      <vt:lpstr>Conclusions</vt:lpstr>
      <vt:lpstr>Thank you!</vt:lpstr>
      <vt:lpstr>Useful Material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Corobatch</dc:title>
  <dc:creator>Francesco</dc:creator>
  <cp:lastModifiedBy>Francesco Zoffoli</cp:lastModifiedBy>
  <cp:revision>154</cp:revision>
  <dcterms:modified xsi:type="dcterms:W3CDTF">2020-05-18T22:04:28Z</dcterms:modified>
</cp:coreProperties>
</file>