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1" r:id="rId4"/>
    <p:sldId id="276" r:id="rId5"/>
    <p:sldId id="277" r:id="rId6"/>
    <p:sldId id="285" r:id="rId7"/>
    <p:sldId id="258" r:id="rId8"/>
    <p:sldId id="297" r:id="rId9"/>
    <p:sldId id="280" r:id="rId10"/>
    <p:sldId id="281" r:id="rId11"/>
    <p:sldId id="282" r:id="rId12"/>
    <p:sldId id="293" r:id="rId13"/>
    <p:sldId id="294" r:id="rId14"/>
    <p:sldId id="259" r:id="rId15"/>
    <p:sldId id="299" r:id="rId16"/>
    <p:sldId id="283" r:id="rId17"/>
    <p:sldId id="298" r:id="rId18"/>
    <p:sldId id="284" r:id="rId19"/>
    <p:sldId id="292" r:id="rId20"/>
    <p:sldId id="260" r:id="rId21"/>
    <p:sldId id="261" r:id="rId22"/>
    <p:sldId id="262" r:id="rId23"/>
    <p:sldId id="263" r:id="rId24"/>
    <p:sldId id="264" r:id="rId25"/>
    <p:sldId id="265" r:id="rId26"/>
    <p:sldId id="266" r:id="rId27"/>
    <p:sldId id="267" r:id="rId28"/>
    <p:sldId id="268" r:id="rId29"/>
    <p:sldId id="269" r:id="rId30"/>
    <p:sldId id="270" r:id="rId31"/>
    <p:sldId id="286" r:id="rId32"/>
    <p:sldId id="287" r:id="rId33"/>
    <p:sldId id="288" r:id="rId34"/>
    <p:sldId id="289" r:id="rId35"/>
    <p:sldId id="290" r:id="rId36"/>
    <p:sldId id="279" r:id="rId37"/>
    <p:sldId id="278" r:id="rId38"/>
    <p:sldId id="295" r:id="rId39"/>
    <p:sldId id="300" r:id="rId40"/>
    <p:sldId id="296"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A2667C-DAAB-274D-882E-CDECFC9F438A}">
          <p14:sldIdLst>
            <p14:sldId id="256"/>
            <p14:sldId id="257"/>
            <p14:sldId id="291"/>
            <p14:sldId id="276"/>
            <p14:sldId id="277"/>
            <p14:sldId id="285"/>
            <p14:sldId id="258"/>
            <p14:sldId id="297"/>
            <p14:sldId id="280"/>
            <p14:sldId id="281"/>
            <p14:sldId id="282"/>
            <p14:sldId id="293"/>
            <p14:sldId id="294"/>
            <p14:sldId id="259"/>
            <p14:sldId id="299"/>
            <p14:sldId id="283"/>
            <p14:sldId id="298"/>
            <p14:sldId id="284"/>
          </p14:sldIdLst>
        </p14:section>
        <p14:section name="Erros and issues" id="{54F03512-EF89-3547-8BB1-52AE687454A2}">
          <p14:sldIdLst>
            <p14:sldId id="292"/>
            <p14:sldId id="260"/>
            <p14:sldId id="261"/>
            <p14:sldId id="262"/>
            <p14:sldId id="263"/>
            <p14:sldId id="264"/>
            <p14:sldId id="265"/>
            <p14:sldId id="266"/>
            <p14:sldId id="267"/>
            <p14:sldId id="268"/>
            <p14:sldId id="269"/>
            <p14:sldId id="270"/>
            <p14:sldId id="286"/>
            <p14:sldId id="287"/>
            <p14:sldId id="288"/>
            <p14:sldId id="289"/>
            <p14:sldId id="290"/>
            <p14:sldId id="279"/>
            <p14:sldId id="278"/>
            <p14:sldId id="295"/>
            <p14:sldId id="300"/>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40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34C0B9-DAD1-5648-A1C7-79FEF6501B7E}" type="datetimeFigureOut">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223131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4C0B9-DAD1-5648-A1C7-79FEF6501B7E}" type="datetimeFigureOut">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218882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4C0B9-DAD1-5648-A1C7-79FEF6501B7E}" type="datetimeFigureOut">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359252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4C0B9-DAD1-5648-A1C7-79FEF6501B7E}" type="datetimeFigureOut">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373646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4C0B9-DAD1-5648-A1C7-79FEF6501B7E}" type="datetimeFigureOut">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253827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34C0B9-DAD1-5648-A1C7-79FEF6501B7E}" type="datetimeFigureOut">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195440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4C0B9-DAD1-5648-A1C7-79FEF6501B7E}" type="datetimeFigureOut">
              <a:rPr lang="en-US" smtClean="0"/>
              <a:t>3/24/19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244006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34C0B9-DAD1-5648-A1C7-79FEF6501B7E}" type="datetimeFigureOut">
              <a:rPr lang="en-US" smtClean="0"/>
              <a:t>3/24/19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357333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4C0B9-DAD1-5648-A1C7-79FEF6501B7E}" type="datetimeFigureOut">
              <a:rPr lang="en-US" smtClean="0"/>
              <a:t>3/24/19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330881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4C0B9-DAD1-5648-A1C7-79FEF6501B7E}" type="datetimeFigureOut">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377301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4C0B9-DAD1-5648-A1C7-79FEF6501B7E}" type="datetimeFigureOut">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7F314-1253-184C-B211-CBF56669150C}" type="slidenum">
              <a:rPr lang="en-US" smtClean="0"/>
              <a:t>‹#›</a:t>
            </a:fld>
            <a:endParaRPr lang="en-US"/>
          </a:p>
        </p:txBody>
      </p:sp>
    </p:spTree>
    <p:extLst>
      <p:ext uri="{BB962C8B-B14F-4D97-AF65-F5344CB8AC3E}">
        <p14:creationId xmlns:p14="http://schemas.microsoft.com/office/powerpoint/2010/main" val="26352269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4C0B9-DAD1-5648-A1C7-79FEF6501B7E}" type="datetimeFigureOut">
              <a:rPr lang="en-US" smtClean="0"/>
              <a:t>3/24/19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7F314-1253-184C-B211-CBF56669150C}" type="slidenum">
              <a:rPr lang="en-US" smtClean="0"/>
              <a:t>‹#›</a:t>
            </a:fld>
            <a:endParaRPr lang="en-US"/>
          </a:p>
        </p:txBody>
      </p:sp>
    </p:spTree>
    <p:extLst>
      <p:ext uri="{BB962C8B-B14F-4D97-AF65-F5344CB8AC3E}">
        <p14:creationId xmlns:p14="http://schemas.microsoft.com/office/powerpoint/2010/main" val="74888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Modern C++ smart pointers in C++17, 20 and beyond</a:t>
            </a:r>
            <a:endParaRPr lang="en-US" b="1" dirty="0"/>
          </a:p>
        </p:txBody>
      </p:sp>
      <p:sp>
        <p:nvSpPr>
          <p:cNvPr id="3" name="Subtitle 2"/>
          <p:cNvSpPr>
            <a:spLocks noGrp="1"/>
          </p:cNvSpPr>
          <p:nvPr>
            <p:ph type="subTitle" idx="1"/>
          </p:nvPr>
        </p:nvSpPr>
        <p:spPr/>
        <p:txBody>
          <a:bodyPr/>
          <a:lstStyle/>
          <a:p>
            <a:r>
              <a:rPr lang="en-US" dirty="0" smtClean="0"/>
              <a:t>(prefer scoped objects, do not heap allocate unnecessarily)</a:t>
            </a:r>
            <a:endParaRPr lang="en-US" dirty="0"/>
          </a:p>
        </p:txBody>
      </p:sp>
    </p:spTree>
    <p:extLst>
      <p:ext uri="{BB962C8B-B14F-4D97-AF65-F5344CB8AC3E}">
        <p14:creationId xmlns:p14="http://schemas.microsoft.com/office/powerpoint/2010/main" val="12653163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3707"/>
          </a:xfrm>
        </p:spPr>
        <p:txBody>
          <a:bodyPr>
            <a:normAutofit/>
          </a:bodyPr>
          <a:lstStyle/>
          <a:p>
            <a:r>
              <a:rPr lang="en-US" sz="2900" b="1" dirty="0" err="1" smtClean="0"/>
              <a:t>std</a:t>
            </a:r>
            <a:r>
              <a:rPr lang="en-US" sz="2900" b="1" dirty="0" smtClean="0"/>
              <a:t>::</a:t>
            </a:r>
            <a:r>
              <a:rPr lang="en-US" sz="2900" b="1" dirty="0" err="1" smtClean="0"/>
              <a:t>unique_ptr</a:t>
            </a:r>
            <a:endParaRPr lang="en-US" sz="2900" b="1" dirty="0"/>
          </a:p>
        </p:txBody>
      </p:sp>
      <p:pic>
        <p:nvPicPr>
          <p:cNvPr id="4" name="Content Placeholder 3" descr="uniquePtrCopy.jpg"/>
          <p:cNvPicPr>
            <a:picLocks noGrp="1" noChangeAspect="1"/>
          </p:cNvPicPr>
          <p:nvPr>
            <p:ph idx="1"/>
          </p:nvPr>
        </p:nvPicPr>
        <p:blipFill>
          <a:blip r:embed="rId2">
            <a:extLst>
              <a:ext uri="{28A0092B-C50C-407E-A947-70E740481C1C}">
                <a14:useLocalDpi xmlns:a14="http://schemas.microsoft.com/office/drawing/2010/main" val="0"/>
              </a:ext>
            </a:extLst>
          </a:blip>
          <a:srcRect l="-22596" r="-22596"/>
          <a:stretch>
            <a:fillRect/>
          </a:stretch>
        </p:blipFill>
        <p:spPr>
          <a:xfrm>
            <a:off x="1351352" y="1386503"/>
            <a:ext cx="6426729" cy="1762282"/>
          </a:xfrm>
        </p:spPr>
      </p:pic>
      <p:sp>
        <p:nvSpPr>
          <p:cNvPr id="6" name="TextBox 5"/>
          <p:cNvSpPr txBox="1"/>
          <p:nvPr/>
        </p:nvSpPr>
        <p:spPr>
          <a:xfrm>
            <a:off x="829358" y="3667103"/>
            <a:ext cx="7857442" cy="2246769"/>
          </a:xfrm>
          <a:prstGeom prst="rect">
            <a:avLst/>
          </a:prstGeom>
          <a:noFill/>
        </p:spPr>
        <p:txBody>
          <a:bodyPr wrap="square" rtlCol="0">
            <a:spAutoFit/>
          </a:bodyPr>
          <a:lstStyle/>
          <a:p>
            <a:pPr marL="571500" indent="-571500">
              <a:buFont typeface="Arial"/>
              <a:buChar char="•"/>
            </a:pPr>
            <a:r>
              <a:rPr lang="en-US" sz="2000" b="1" dirty="0" smtClean="0"/>
              <a:t>Exclusive ownership</a:t>
            </a:r>
            <a:r>
              <a:rPr lang="en-US" sz="2000" dirty="0" smtClean="0"/>
              <a:t>. Assignment, transfers (move) ownership.</a:t>
            </a:r>
            <a:endParaRPr lang="en-US" sz="2000" dirty="0" smtClean="0"/>
          </a:p>
          <a:p>
            <a:pPr marL="571500" indent="-571500">
              <a:buFont typeface="Arial"/>
              <a:buChar char="•"/>
            </a:pPr>
            <a:r>
              <a:rPr lang="en-US" sz="2000" b="1" dirty="0" smtClean="0"/>
              <a:t>Cannot copy</a:t>
            </a:r>
            <a:r>
              <a:rPr lang="en-US" sz="2000" dirty="0" smtClean="0"/>
              <a:t> but move a </a:t>
            </a:r>
            <a:r>
              <a:rPr lang="en-US" sz="2000" dirty="0" err="1" smtClean="0"/>
              <a:t>unique_ptr</a:t>
            </a:r>
            <a:endParaRPr lang="en-US" sz="2000" dirty="0" smtClean="0"/>
          </a:p>
          <a:p>
            <a:pPr marL="571500" indent="-571500">
              <a:buFont typeface="Arial"/>
              <a:buChar char="•"/>
            </a:pPr>
            <a:r>
              <a:rPr lang="en-US" sz="2000" dirty="0" smtClean="0"/>
              <a:t>Comes in two forms </a:t>
            </a:r>
            <a:r>
              <a:rPr lang="en-US" sz="2000" b="1" dirty="0" err="1" smtClean="0"/>
              <a:t>unique_ptr</a:t>
            </a:r>
            <a:r>
              <a:rPr lang="en-US" sz="2000" b="1" dirty="0" smtClean="0"/>
              <a:t>&lt;T&gt; and </a:t>
            </a:r>
            <a:r>
              <a:rPr lang="en-US" sz="2000" b="1" dirty="0" err="1" smtClean="0"/>
              <a:t>unique_ptr</a:t>
            </a:r>
            <a:r>
              <a:rPr lang="en-US" sz="2000" b="1" dirty="0" smtClean="0"/>
              <a:t>&lt;T[]&gt;</a:t>
            </a:r>
          </a:p>
          <a:p>
            <a:pPr marL="571500" indent="-571500">
              <a:buFont typeface="Arial"/>
              <a:buChar char="•"/>
            </a:pPr>
            <a:r>
              <a:rPr lang="en-US" sz="2000" dirty="0" smtClean="0"/>
              <a:t>Should be considered as the go to smart pointer, usually.</a:t>
            </a:r>
          </a:p>
          <a:p>
            <a:pPr marL="571500" indent="-571500">
              <a:buFont typeface="Arial"/>
              <a:buChar char="•"/>
            </a:pPr>
            <a:r>
              <a:rPr lang="en-US" sz="2000" dirty="0" smtClean="0"/>
              <a:t>Should be the same size as raw pointers and execute at the same speed. Will show some numbers later.</a:t>
            </a:r>
          </a:p>
          <a:p>
            <a:pPr marL="571500" indent="-571500">
              <a:buFont typeface="Arial"/>
              <a:buChar char="•"/>
            </a:pPr>
            <a:r>
              <a:rPr lang="en-US" sz="2000" dirty="0" smtClean="0"/>
              <a:t>Common use case is a factory function.</a:t>
            </a:r>
          </a:p>
        </p:txBody>
      </p:sp>
    </p:spTree>
    <p:extLst>
      <p:ext uri="{BB962C8B-B14F-4D97-AF65-F5344CB8AC3E}">
        <p14:creationId xmlns:p14="http://schemas.microsoft.com/office/powerpoint/2010/main" val="994025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27500"/>
          </a:xfrm>
        </p:spPr>
        <p:txBody>
          <a:bodyPr>
            <a:normAutofit/>
          </a:bodyPr>
          <a:lstStyle/>
          <a:p>
            <a:r>
              <a:rPr lang="en-US" sz="2900" b="1" dirty="0" err="1"/>
              <a:t>s</a:t>
            </a:r>
            <a:r>
              <a:rPr lang="en-US" sz="2900" b="1" dirty="0" err="1" smtClean="0"/>
              <a:t>td</a:t>
            </a:r>
            <a:r>
              <a:rPr lang="en-US" sz="2900" b="1" dirty="0" smtClean="0"/>
              <a:t>::</a:t>
            </a:r>
            <a:r>
              <a:rPr lang="en-US" sz="2900" b="1" dirty="0" err="1" smtClean="0"/>
              <a:t>shared_ptr</a:t>
            </a:r>
            <a:endParaRPr lang="en-US" sz="2900" b="1" dirty="0"/>
          </a:p>
        </p:txBody>
      </p:sp>
      <p:pic>
        <p:nvPicPr>
          <p:cNvPr id="4" name="Content Placeholder 3" descr="sharedPtr.jpg"/>
          <p:cNvPicPr>
            <a:picLocks noGrp="1" noChangeAspect="1"/>
          </p:cNvPicPr>
          <p:nvPr>
            <p:ph idx="1"/>
          </p:nvPr>
        </p:nvPicPr>
        <p:blipFill>
          <a:blip r:embed="rId2">
            <a:extLst>
              <a:ext uri="{28A0092B-C50C-407E-A947-70E740481C1C}">
                <a14:useLocalDpi xmlns:a14="http://schemas.microsoft.com/office/drawing/2010/main" val="0"/>
              </a:ext>
            </a:extLst>
          </a:blip>
          <a:srcRect l="-36044" r="-36044"/>
          <a:stretch>
            <a:fillRect/>
          </a:stretch>
        </p:blipFill>
        <p:spPr>
          <a:xfrm>
            <a:off x="1342848" y="1268742"/>
            <a:ext cx="6734892" cy="2106926"/>
          </a:xfrm>
        </p:spPr>
      </p:pic>
      <p:sp>
        <p:nvSpPr>
          <p:cNvPr id="5" name="TextBox 4"/>
          <p:cNvSpPr txBox="1"/>
          <p:nvPr/>
        </p:nvSpPr>
        <p:spPr>
          <a:xfrm>
            <a:off x="777120" y="3563667"/>
            <a:ext cx="7909680" cy="2554545"/>
          </a:xfrm>
          <a:prstGeom prst="rect">
            <a:avLst/>
          </a:prstGeom>
          <a:noFill/>
        </p:spPr>
        <p:txBody>
          <a:bodyPr wrap="square" rtlCol="0">
            <a:spAutoFit/>
          </a:bodyPr>
          <a:lstStyle/>
          <a:p>
            <a:pPr marL="342900" indent="-342900">
              <a:buFont typeface="Arial"/>
              <a:buChar char="•"/>
            </a:pPr>
            <a:r>
              <a:rPr lang="en-US" sz="2000" dirty="0" smtClean="0"/>
              <a:t>Use for </a:t>
            </a:r>
            <a:r>
              <a:rPr lang="en-US" sz="2000" b="1" dirty="0" smtClean="0"/>
              <a:t>shared ownership resource management</a:t>
            </a:r>
            <a:r>
              <a:rPr lang="en-US" sz="2000" dirty="0" smtClean="0"/>
              <a:t>. If you copy or assign a </a:t>
            </a:r>
            <a:r>
              <a:rPr lang="en-US" sz="2000" dirty="0" err="1" smtClean="0"/>
              <a:t>std</a:t>
            </a:r>
            <a:r>
              <a:rPr lang="en-US" sz="2000" dirty="0" smtClean="0"/>
              <a:t>::</a:t>
            </a:r>
            <a:r>
              <a:rPr lang="en-US" sz="2000" dirty="0" err="1" smtClean="0"/>
              <a:t>shared_ptr</a:t>
            </a:r>
            <a:r>
              <a:rPr lang="en-US" sz="2000" dirty="0" smtClean="0"/>
              <a:t> the internal reference counter will be increased. </a:t>
            </a:r>
          </a:p>
          <a:p>
            <a:pPr marL="342900" indent="-342900">
              <a:buFont typeface="Arial"/>
              <a:buChar char="•"/>
            </a:pPr>
            <a:r>
              <a:rPr lang="en-US" sz="2000" dirty="0" err="1" smtClean="0"/>
              <a:t>std</a:t>
            </a:r>
            <a:r>
              <a:rPr lang="en-US" sz="2000" dirty="0" smtClean="0"/>
              <a:t>::</a:t>
            </a:r>
            <a:r>
              <a:rPr lang="en-US" sz="2000" dirty="0" err="1" smtClean="0"/>
              <a:t>shared_ptr</a:t>
            </a:r>
            <a:r>
              <a:rPr lang="en-US" sz="2000" dirty="0" smtClean="0"/>
              <a:t> is </a:t>
            </a:r>
            <a:r>
              <a:rPr lang="en-US" sz="2000" dirty="0" err="1" smtClean="0"/>
              <a:t>epxensive</a:t>
            </a:r>
            <a:r>
              <a:rPr lang="en-US" sz="2000" dirty="0" smtClean="0"/>
              <a:t>, twice the size of a raw pointer. Has 2 raw pointers, one to the resource, one to the reference count.</a:t>
            </a:r>
          </a:p>
          <a:p>
            <a:pPr marL="342900" indent="-342900">
              <a:buFont typeface="Arial"/>
              <a:buChar char="•"/>
            </a:pPr>
            <a:r>
              <a:rPr lang="en-US" sz="2000" dirty="0" smtClean="0"/>
              <a:t>Memory to the reference count must be dynamically allocated.</a:t>
            </a:r>
          </a:p>
          <a:p>
            <a:pPr marL="342900" indent="-342900">
              <a:buFont typeface="Arial"/>
              <a:buChar char="•"/>
            </a:pPr>
            <a:r>
              <a:rPr lang="en-US" sz="2000" dirty="0" smtClean="0"/>
              <a:t>Increment and decrement operations of the reference count must be atomic, generally atomic operations are slower.</a:t>
            </a:r>
          </a:p>
          <a:p>
            <a:pPr marL="342900" indent="-342900">
              <a:buFont typeface="Arial"/>
              <a:buChar char="•"/>
            </a:pPr>
            <a:endParaRPr lang="en-US" sz="2000" dirty="0"/>
          </a:p>
        </p:txBody>
      </p:sp>
    </p:spTree>
    <p:extLst>
      <p:ext uri="{BB962C8B-B14F-4D97-AF65-F5344CB8AC3E}">
        <p14:creationId xmlns:p14="http://schemas.microsoft.com/office/powerpoint/2010/main" val="10480234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1500"/>
          </a:xfrm>
        </p:spPr>
        <p:txBody>
          <a:bodyPr>
            <a:normAutofit fontScale="90000"/>
          </a:bodyPr>
          <a:lstStyle/>
          <a:p>
            <a:r>
              <a:rPr lang="en-US" sz="2900" b="1" dirty="0" smtClean="0"/>
              <a:t>Smart pointer core guidelines</a:t>
            </a:r>
            <a:br>
              <a:rPr lang="en-US" sz="2900" b="1" dirty="0" smtClean="0"/>
            </a:br>
            <a:r>
              <a:rPr lang="en-US" sz="2900" b="1" dirty="0" smtClean="0"/>
              <a:t>part I</a:t>
            </a:r>
            <a:endParaRPr lang="en-US" sz="2900" b="1" dirty="0"/>
          </a:p>
        </p:txBody>
      </p:sp>
      <p:sp>
        <p:nvSpPr>
          <p:cNvPr id="3" name="Content Placeholder 2"/>
          <p:cNvSpPr>
            <a:spLocks noGrp="1"/>
          </p:cNvSpPr>
          <p:nvPr>
            <p:ph idx="1"/>
          </p:nvPr>
        </p:nvSpPr>
        <p:spPr/>
        <p:txBody>
          <a:bodyPr>
            <a:normAutofit/>
          </a:bodyPr>
          <a:lstStyle/>
          <a:p>
            <a:r>
              <a:rPr lang="en-US" sz="2000" dirty="0" smtClean="0"/>
              <a:t>R.20: Use </a:t>
            </a:r>
            <a:r>
              <a:rPr lang="en-US" sz="2000" b="1" dirty="0" err="1" smtClean="0"/>
              <a:t>unique_ptr</a:t>
            </a:r>
            <a:r>
              <a:rPr lang="en-US" sz="2000" b="1" dirty="0" smtClean="0"/>
              <a:t> </a:t>
            </a:r>
            <a:r>
              <a:rPr lang="en-US" sz="2000" dirty="0" smtClean="0"/>
              <a:t>or</a:t>
            </a:r>
            <a:r>
              <a:rPr lang="en-US" sz="2000" b="1" dirty="0" smtClean="0"/>
              <a:t> </a:t>
            </a:r>
            <a:r>
              <a:rPr lang="en-US" sz="2000" b="1" dirty="0" err="1" smtClean="0"/>
              <a:t>shared_ptr</a:t>
            </a:r>
            <a:r>
              <a:rPr lang="en-US" sz="2000" dirty="0" smtClean="0"/>
              <a:t> to represent ownership</a:t>
            </a:r>
          </a:p>
          <a:p>
            <a:r>
              <a:rPr lang="en-US" sz="2000" dirty="0" smtClean="0"/>
              <a:t>R.21: Prefer </a:t>
            </a:r>
            <a:r>
              <a:rPr lang="en-US" sz="2000" b="1" dirty="0" err="1" smtClean="0"/>
              <a:t>unique_ptr</a:t>
            </a:r>
            <a:r>
              <a:rPr lang="en-US" sz="2000" b="1" dirty="0" smtClean="0"/>
              <a:t> </a:t>
            </a:r>
            <a:r>
              <a:rPr lang="en-US" sz="2000" dirty="0" smtClean="0"/>
              <a:t>over </a:t>
            </a:r>
            <a:r>
              <a:rPr lang="en-US" sz="2000" b="1" dirty="0" err="1" smtClean="0"/>
              <a:t>shared_ptr</a:t>
            </a:r>
            <a:r>
              <a:rPr lang="en-US" sz="2000" dirty="0" smtClean="0"/>
              <a:t> unless you need to share ownership</a:t>
            </a:r>
          </a:p>
          <a:p>
            <a:r>
              <a:rPr lang="en-US" sz="2000" dirty="0" smtClean="0"/>
              <a:t>R.22: Use </a:t>
            </a:r>
            <a:r>
              <a:rPr lang="en-US" sz="2000" b="1" dirty="0" err="1" smtClean="0"/>
              <a:t>make_shared</a:t>
            </a:r>
            <a:r>
              <a:rPr lang="en-US" sz="2000" b="1" dirty="0" smtClean="0"/>
              <a:t>()</a:t>
            </a:r>
            <a:r>
              <a:rPr lang="en-US" sz="2000" dirty="0" smtClean="0"/>
              <a:t> to make </a:t>
            </a:r>
            <a:r>
              <a:rPr lang="en-US" sz="2000" b="1" dirty="0" err="1" smtClean="0"/>
              <a:t>shared_ptrs</a:t>
            </a:r>
            <a:endParaRPr lang="en-US" sz="2000" b="1" dirty="0" smtClean="0"/>
          </a:p>
          <a:p>
            <a:r>
              <a:rPr lang="en-US" sz="2000" dirty="0" smtClean="0"/>
              <a:t>R.23: Use </a:t>
            </a:r>
            <a:r>
              <a:rPr lang="en-US" sz="2000" b="1" dirty="0" err="1" smtClean="0"/>
              <a:t>make_unique</a:t>
            </a:r>
            <a:r>
              <a:rPr lang="en-US" sz="2000" b="1" dirty="0" smtClean="0"/>
              <a:t>()</a:t>
            </a:r>
            <a:r>
              <a:rPr lang="en-US" sz="2000" dirty="0" smtClean="0"/>
              <a:t> to make </a:t>
            </a:r>
            <a:r>
              <a:rPr lang="en-US" sz="2000" b="1" dirty="0" err="1" smtClean="0"/>
              <a:t>unique_ptrs</a:t>
            </a:r>
            <a:endParaRPr lang="en-US" sz="2000" b="1" dirty="0" smtClean="0"/>
          </a:p>
          <a:p>
            <a:r>
              <a:rPr lang="en-US" sz="2000" dirty="0" smtClean="0"/>
              <a:t>R.24: Use </a:t>
            </a:r>
            <a:r>
              <a:rPr lang="en-US" sz="2000" b="1" dirty="0" err="1" smtClean="0"/>
              <a:t>weak_ptr</a:t>
            </a:r>
            <a:r>
              <a:rPr lang="en-US" sz="2000" b="1" dirty="0" smtClean="0"/>
              <a:t> </a:t>
            </a:r>
            <a:r>
              <a:rPr lang="en-US" sz="2000" dirty="0" smtClean="0"/>
              <a:t>to break cycles of </a:t>
            </a:r>
            <a:r>
              <a:rPr lang="en-US" sz="2000" b="1" dirty="0" err="1" smtClean="0"/>
              <a:t>shared_ptrs</a:t>
            </a:r>
            <a:endParaRPr lang="en-US" sz="2000" b="1" dirty="0" smtClean="0"/>
          </a:p>
          <a:p>
            <a:r>
              <a:rPr lang="en-US" sz="2000" dirty="0" smtClean="0"/>
              <a:t>R.30: Take smart pointers as parameters only to explicitly express lifetime semantics</a:t>
            </a:r>
          </a:p>
          <a:p>
            <a:r>
              <a:rPr lang="en-US" sz="2000" dirty="0" smtClean="0"/>
              <a:t>R.31: If you have non-</a:t>
            </a:r>
            <a:r>
              <a:rPr lang="en-US" sz="2000" dirty="0" err="1" smtClean="0"/>
              <a:t>std</a:t>
            </a:r>
            <a:r>
              <a:rPr lang="en-US" sz="2000" dirty="0" smtClean="0"/>
              <a:t> smart pointers, follow the basic pattern from </a:t>
            </a:r>
            <a:r>
              <a:rPr lang="en-US" sz="2000" dirty="0" err="1" smtClean="0"/>
              <a:t>std</a:t>
            </a:r>
            <a:endParaRPr lang="en-US" sz="2000" dirty="0" smtClean="0"/>
          </a:p>
        </p:txBody>
      </p:sp>
    </p:spTree>
    <p:extLst>
      <p:ext uri="{BB962C8B-B14F-4D97-AF65-F5344CB8AC3E}">
        <p14:creationId xmlns:p14="http://schemas.microsoft.com/office/powerpoint/2010/main" val="28847379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0259"/>
          </a:xfrm>
        </p:spPr>
        <p:txBody>
          <a:bodyPr>
            <a:normAutofit fontScale="90000"/>
          </a:bodyPr>
          <a:lstStyle/>
          <a:p>
            <a:r>
              <a:rPr lang="en-US" sz="2900" b="1" dirty="0" smtClean="0"/>
              <a:t>Smart pointer core guidelines</a:t>
            </a:r>
            <a:br>
              <a:rPr lang="en-US" sz="2900" b="1" dirty="0" smtClean="0"/>
            </a:br>
            <a:r>
              <a:rPr lang="en-US" sz="2900" b="1" dirty="0" smtClean="0"/>
              <a:t>part II</a:t>
            </a:r>
            <a:endParaRPr lang="en-US" sz="2900" dirty="0"/>
          </a:p>
        </p:txBody>
      </p:sp>
      <p:sp>
        <p:nvSpPr>
          <p:cNvPr id="3" name="Content Placeholder 2"/>
          <p:cNvSpPr>
            <a:spLocks noGrp="1"/>
          </p:cNvSpPr>
          <p:nvPr>
            <p:ph idx="1"/>
          </p:nvPr>
        </p:nvSpPr>
        <p:spPr/>
        <p:txBody>
          <a:bodyPr>
            <a:normAutofit/>
          </a:bodyPr>
          <a:lstStyle/>
          <a:p>
            <a:r>
              <a:rPr lang="en-US" sz="2000" dirty="0" smtClean="0"/>
              <a:t>R.32: Take a </a:t>
            </a:r>
            <a:r>
              <a:rPr lang="en-US" sz="2000" dirty="0" err="1" smtClean="0"/>
              <a:t>unique_ptr</a:t>
            </a:r>
            <a:r>
              <a:rPr lang="en-US" sz="2000" dirty="0" smtClean="0"/>
              <a:t>&lt;widget&gt; parameter to express that a function assumes ownership of a widget</a:t>
            </a:r>
          </a:p>
          <a:p>
            <a:r>
              <a:rPr lang="en-US" sz="2000" dirty="0" smtClean="0"/>
              <a:t>R.33: Take a </a:t>
            </a:r>
            <a:r>
              <a:rPr lang="en-US" sz="2000" dirty="0" err="1" smtClean="0"/>
              <a:t>unique_ptr</a:t>
            </a:r>
            <a:r>
              <a:rPr lang="en-US" sz="2000" dirty="0" smtClean="0"/>
              <a:t>&lt;widget&gt;&amp; parameter to express that a function reseats the widget</a:t>
            </a:r>
          </a:p>
          <a:p>
            <a:r>
              <a:rPr lang="en-US" sz="2000" dirty="0" smtClean="0"/>
              <a:t>R.34: Take a </a:t>
            </a:r>
            <a:r>
              <a:rPr lang="en-US" sz="2000" dirty="0" err="1" smtClean="0"/>
              <a:t>shared_ptr</a:t>
            </a:r>
            <a:r>
              <a:rPr lang="en-US" sz="2000" dirty="0" smtClean="0"/>
              <a:t>&lt;widget&gt; parameter to express that a function is part owner</a:t>
            </a:r>
          </a:p>
          <a:p>
            <a:r>
              <a:rPr lang="en-US" sz="2000" dirty="0" smtClean="0"/>
              <a:t>R.35: Take a </a:t>
            </a:r>
            <a:r>
              <a:rPr lang="en-US" sz="2000" dirty="0" err="1" smtClean="0"/>
              <a:t>shared_ptr</a:t>
            </a:r>
            <a:r>
              <a:rPr lang="en-US" sz="2000" dirty="0" smtClean="0"/>
              <a:t>&lt;widget&gt;&amp; parameter to express that a function might reseat the shared pointer</a:t>
            </a:r>
          </a:p>
          <a:p>
            <a:r>
              <a:rPr lang="en-US" sz="2000" dirty="0" smtClean="0"/>
              <a:t>R.36: Take a </a:t>
            </a:r>
            <a:r>
              <a:rPr lang="en-US" sz="2000" dirty="0" err="1" smtClean="0"/>
              <a:t>const</a:t>
            </a:r>
            <a:r>
              <a:rPr lang="en-US" sz="2000" dirty="0" smtClean="0"/>
              <a:t> </a:t>
            </a:r>
            <a:r>
              <a:rPr lang="en-US" sz="2000" dirty="0" err="1" smtClean="0"/>
              <a:t>shared_ptr</a:t>
            </a:r>
            <a:r>
              <a:rPr lang="en-US" sz="2000" dirty="0" smtClean="0"/>
              <a:t>&lt;widget&gt;&amp; parameter to express that it might retain a reference count to the object ???</a:t>
            </a:r>
          </a:p>
          <a:p>
            <a:r>
              <a:rPr lang="en-US" sz="2000" dirty="0" smtClean="0"/>
              <a:t>R.37: Do not pass a pointer or reference obtained from an aliased smart pointer</a:t>
            </a:r>
          </a:p>
          <a:p>
            <a:endParaRPr lang="en-US" sz="2000" dirty="0"/>
          </a:p>
        </p:txBody>
      </p:sp>
    </p:spTree>
    <p:extLst>
      <p:ext uri="{BB962C8B-B14F-4D97-AF65-F5344CB8AC3E}">
        <p14:creationId xmlns:p14="http://schemas.microsoft.com/office/powerpoint/2010/main" val="7689435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919"/>
            <a:ext cx="8229600" cy="1070016"/>
          </a:xfrm>
        </p:spPr>
        <p:txBody>
          <a:bodyPr>
            <a:normAutofit/>
          </a:bodyPr>
          <a:lstStyle/>
          <a:p>
            <a:r>
              <a:rPr lang="en-US" sz="2900" b="1" dirty="0" smtClean="0"/>
              <a:t>Ownership semantic, who is the owner? Rules to resource management.</a:t>
            </a:r>
            <a:endParaRPr lang="en-US" sz="2900" b="1" dirty="0"/>
          </a:p>
        </p:txBody>
      </p:sp>
      <p:sp>
        <p:nvSpPr>
          <p:cNvPr id="3" name="Content Placeholder 2"/>
          <p:cNvSpPr>
            <a:spLocks noGrp="1"/>
          </p:cNvSpPr>
          <p:nvPr>
            <p:ph idx="1"/>
          </p:nvPr>
        </p:nvSpPr>
        <p:spPr>
          <a:xfrm>
            <a:off x="457200" y="1867573"/>
            <a:ext cx="8229600" cy="4759647"/>
          </a:xfrm>
        </p:spPr>
        <p:txBody>
          <a:bodyPr>
            <a:normAutofit/>
          </a:bodyPr>
          <a:lstStyle/>
          <a:p>
            <a:r>
              <a:rPr lang="en-US" sz="2000" b="1" dirty="0" smtClean="0"/>
              <a:t>Local objects.</a:t>
            </a:r>
            <a:r>
              <a:rPr lang="en-US" sz="2000" dirty="0" smtClean="0"/>
              <a:t> The </a:t>
            </a:r>
            <a:r>
              <a:rPr lang="en-US" sz="2000" dirty="0" err="1" smtClean="0"/>
              <a:t>c++</a:t>
            </a:r>
            <a:r>
              <a:rPr lang="en-US" sz="2000" dirty="0" smtClean="0"/>
              <a:t> runtime as the owner automatically manages the lifetime of these resources.</a:t>
            </a:r>
          </a:p>
          <a:p>
            <a:r>
              <a:rPr lang="en-US" sz="2000" b="1" dirty="0" smtClean="0"/>
              <a:t>References. </a:t>
            </a:r>
            <a:r>
              <a:rPr lang="en-US" sz="2000" dirty="0" smtClean="0"/>
              <a:t>I’m not the owner. I only borrowed a non empty resource that I can use.</a:t>
            </a:r>
            <a:endParaRPr lang="en-US" sz="2000" b="1" dirty="0" smtClean="0"/>
          </a:p>
          <a:p>
            <a:r>
              <a:rPr lang="en-US" sz="2000" b="1" dirty="0" smtClean="0"/>
              <a:t>Raw pointers. </a:t>
            </a:r>
            <a:r>
              <a:rPr lang="en-US" sz="2000" dirty="0" smtClean="0"/>
              <a:t>I’m not the owner. I only borrowed a resource that can be empty. I must not delete.</a:t>
            </a:r>
            <a:endParaRPr lang="en-US" sz="2000" b="1" dirty="0" smtClean="0"/>
          </a:p>
          <a:p>
            <a:r>
              <a:rPr lang="en-US" sz="2000" b="1" dirty="0" err="1"/>
              <a:t>s</a:t>
            </a:r>
            <a:r>
              <a:rPr lang="en-US" sz="2000" b="1" dirty="0" err="1" smtClean="0"/>
              <a:t>td</a:t>
            </a:r>
            <a:r>
              <a:rPr lang="en-US" sz="2000" b="1" dirty="0" smtClean="0"/>
              <a:t>::</a:t>
            </a:r>
            <a:r>
              <a:rPr lang="en-US" sz="2000" b="1" dirty="0" err="1" smtClean="0"/>
              <a:t>unique_ptr</a:t>
            </a:r>
            <a:r>
              <a:rPr lang="en-US" sz="2000" b="1" dirty="0" smtClean="0"/>
              <a:t>. </a:t>
            </a:r>
            <a:r>
              <a:rPr lang="en-US" sz="2000" dirty="0" smtClean="0"/>
              <a:t>I’m the exclusive owner the resource. I may explicitly release it.</a:t>
            </a:r>
          </a:p>
          <a:p>
            <a:r>
              <a:rPr lang="en-US" sz="2000" b="1" dirty="0" err="1"/>
              <a:t>s</a:t>
            </a:r>
            <a:r>
              <a:rPr lang="en-US" sz="2000" b="1" dirty="0" err="1" smtClean="0"/>
              <a:t>td</a:t>
            </a:r>
            <a:r>
              <a:rPr lang="en-US" sz="2000" b="1" dirty="0" smtClean="0"/>
              <a:t>::</a:t>
            </a:r>
            <a:r>
              <a:rPr lang="en-US" sz="2000" b="1" dirty="0" err="1" smtClean="0"/>
              <a:t>shared_ptr</a:t>
            </a:r>
            <a:r>
              <a:rPr lang="en-US" sz="2000" b="1" dirty="0" smtClean="0"/>
              <a:t>. </a:t>
            </a:r>
            <a:r>
              <a:rPr lang="en-US" sz="2000" dirty="0" smtClean="0"/>
              <a:t>I share the ownership with other </a:t>
            </a:r>
            <a:r>
              <a:rPr lang="en-US" sz="2000" dirty="0" err="1" smtClean="0"/>
              <a:t>shared_ptr</a:t>
            </a:r>
            <a:r>
              <a:rPr lang="en-US" sz="2000" dirty="0" smtClean="0"/>
              <a:t>. I may explicitly release my shared ownership.</a:t>
            </a:r>
          </a:p>
          <a:p>
            <a:r>
              <a:rPr lang="en-US" sz="2000" b="1" dirty="0" err="1"/>
              <a:t>s</a:t>
            </a:r>
            <a:r>
              <a:rPr lang="en-US" sz="2000" b="1" dirty="0" err="1" smtClean="0"/>
              <a:t>td</a:t>
            </a:r>
            <a:r>
              <a:rPr lang="en-US" sz="2000" b="1" dirty="0" smtClean="0"/>
              <a:t>::</a:t>
            </a:r>
            <a:r>
              <a:rPr lang="en-US" sz="2000" b="1" dirty="0" err="1" smtClean="0"/>
              <a:t>weak_ptr</a:t>
            </a:r>
            <a:r>
              <a:rPr lang="en-US" sz="2000" b="1" dirty="0" smtClean="0"/>
              <a:t>. </a:t>
            </a:r>
            <a:r>
              <a:rPr lang="en-US" sz="2000" dirty="0" smtClean="0"/>
              <a:t>I’m not the owner of the resource but I may become temporarily the shared owner the resource by using the method </a:t>
            </a:r>
            <a:r>
              <a:rPr lang="en-US" sz="2000" dirty="0" err="1" smtClean="0"/>
              <a:t>std</a:t>
            </a:r>
            <a:r>
              <a:rPr lang="en-US" sz="2000" dirty="0" smtClean="0"/>
              <a:t>::</a:t>
            </a:r>
            <a:r>
              <a:rPr lang="en-US" sz="2000" dirty="0" err="1" smtClean="0"/>
              <a:t>weak_ptr.lock</a:t>
            </a:r>
            <a:r>
              <a:rPr lang="en-US" sz="2000" dirty="0" smtClean="0"/>
              <a:t>()</a:t>
            </a:r>
            <a:endParaRPr lang="en-US" sz="2000" dirty="0"/>
          </a:p>
        </p:txBody>
      </p:sp>
    </p:spTree>
    <p:extLst>
      <p:ext uri="{BB962C8B-B14F-4D97-AF65-F5344CB8AC3E}">
        <p14:creationId xmlns:p14="http://schemas.microsoft.com/office/powerpoint/2010/main" val="434095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128831"/>
          </a:xfrm>
        </p:spPr>
        <p:txBody>
          <a:bodyPr>
            <a:noAutofit/>
          </a:bodyPr>
          <a:lstStyle/>
          <a:p>
            <a:r>
              <a:rPr lang="en-US" sz="7000" b="1" dirty="0" smtClean="0"/>
              <a:t>	</a:t>
            </a:r>
            <a:r>
              <a:rPr lang="en-US" sz="7000" b="1" dirty="0" smtClean="0"/>
              <a:t>Performance and memory overhead concerns</a:t>
            </a:r>
            <a:endParaRPr lang="en-US" sz="7000" b="1" dirty="0"/>
          </a:p>
        </p:txBody>
      </p:sp>
      <p:sp>
        <p:nvSpPr>
          <p:cNvPr id="3" name="Content Placeholder 2"/>
          <p:cNvSpPr>
            <a:spLocks noGrp="1"/>
          </p:cNvSpPr>
          <p:nvPr>
            <p:ph idx="1"/>
          </p:nvPr>
        </p:nvSpPr>
        <p:spPr>
          <a:xfrm>
            <a:off x="457200" y="5533049"/>
            <a:ext cx="8229600" cy="593114"/>
          </a:xfrm>
        </p:spPr>
        <p:txBody>
          <a:bodyPr/>
          <a:lstStyle/>
          <a:p>
            <a:endParaRPr lang="en-US" dirty="0"/>
          </a:p>
        </p:txBody>
      </p:sp>
    </p:spTree>
    <p:extLst>
      <p:ext uri="{BB962C8B-B14F-4D97-AF65-F5344CB8AC3E}">
        <p14:creationId xmlns:p14="http://schemas.microsoft.com/office/powerpoint/2010/main" val="24191139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Performance analysis of smart pointers</a:t>
            </a:r>
            <a:endParaRPr lang="en-US" b="1" dirty="0"/>
          </a:p>
        </p:txBody>
      </p:sp>
      <p:pic>
        <p:nvPicPr>
          <p:cNvPr id="4" name="Content Placeholder 3" descr="Screen Shot 2019-03-25 at 7.52.51 AM.png"/>
          <p:cNvPicPr>
            <a:picLocks noGrp="1" noChangeAspect="1"/>
          </p:cNvPicPr>
          <p:nvPr>
            <p:ph idx="1"/>
          </p:nvPr>
        </p:nvPicPr>
        <p:blipFill>
          <a:blip r:embed="rId2">
            <a:extLst>
              <a:ext uri="{28A0092B-C50C-407E-A947-70E740481C1C}">
                <a14:useLocalDpi xmlns:a14="http://schemas.microsoft.com/office/drawing/2010/main" val="0"/>
              </a:ext>
            </a:extLst>
          </a:blip>
          <a:srcRect l="-17587" r="-17587"/>
          <a:stretch>
            <a:fillRect/>
          </a:stretch>
        </p:blipFill>
        <p:spPr>
          <a:xfrm>
            <a:off x="457200" y="1600201"/>
            <a:ext cx="8229600" cy="2841624"/>
          </a:xfrm>
        </p:spPr>
      </p:pic>
      <p:pic>
        <p:nvPicPr>
          <p:cNvPr id="5" name="Picture 4" descr="comparisonE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 y="4441825"/>
            <a:ext cx="8582025" cy="2028825"/>
          </a:xfrm>
          <a:prstGeom prst="rect">
            <a:avLst/>
          </a:prstGeom>
        </p:spPr>
      </p:pic>
      <p:sp>
        <p:nvSpPr>
          <p:cNvPr id="6" name="TextBox 5"/>
          <p:cNvSpPr txBox="1"/>
          <p:nvPr/>
        </p:nvSpPr>
        <p:spPr>
          <a:xfrm>
            <a:off x="1218120" y="6496566"/>
            <a:ext cx="6790290" cy="276999"/>
          </a:xfrm>
          <a:prstGeom prst="rect">
            <a:avLst/>
          </a:prstGeom>
          <a:noFill/>
        </p:spPr>
        <p:txBody>
          <a:bodyPr wrap="none" rtlCol="0">
            <a:spAutoFit/>
          </a:bodyPr>
          <a:lstStyle/>
          <a:p>
            <a:r>
              <a:rPr lang="en-US" sz="1200" dirty="0" smtClean="0"/>
              <a:t>Source: http://</a:t>
            </a:r>
            <a:r>
              <a:rPr lang="en-US" sz="1200" dirty="0" err="1" smtClean="0"/>
              <a:t>www.modernescpp.com</a:t>
            </a:r>
            <a:r>
              <a:rPr lang="en-US" sz="1200" dirty="0" smtClean="0"/>
              <a:t>/</a:t>
            </a:r>
            <a:r>
              <a:rPr lang="en-US" sz="1200" dirty="0" err="1" smtClean="0"/>
              <a:t>index.php</a:t>
            </a:r>
            <a:r>
              <a:rPr lang="en-US" sz="1200" dirty="0" smtClean="0"/>
              <a:t>/memory-and-performance-overhead-of-smart-pointer</a:t>
            </a:r>
            <a:endParaRPr lang="en-US" sz="1200" dirty="0"/>
          </a:p>
        </p:txBody>
      </p:sp>
    </p:spTree>
    <p:extLst>
      <p:ext uri="{BB962C8B-B14F-4D97-AF65-F5344CB8AC3E}">
        <p14:creationId xmlns:p14="http://schemas.microsoft.com/office/powerpoint/2010/main" val="36476967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overhead</a:t>
            </a:r>
            <a:endParaRPr lang="en-US" b="1" dirty="0"/>
          </a:p>
        </p:txBody>
      </p:sp>
      <p:sp>
        <p:nvSpPr>
          <p:cNvPr id="3" name="Content Placeholder 2"/>
          <p:cNvSpPr>
            <a:spLocks noGrp="1"/>
          </p:cNvSpPr>
          <p:nvPr>
            <p:ph idx="1"/>
          </p:nvPr>
        </p:nvSpPr>
        <p:spPr/>
        <p:txBody>
          <a:bodyPr/>
          <a:lstStyle/>
          <a:p>
            <a:r>
              <a:rPr lang="en-US" b="1" dirty="0" err="1" smtClean="0"/>
              <a:t>std</a:t>
            </a:r>
            <a:r>
              <a:rPr lang="en-US" b="1" dirty="0" smtClean="0"/>
              <a:t>::</a:t>
            </a:r>
            <a:r>
              <a:rPr lang="en-US" b="1" dirty="0" err="1" smtClean="0"/>
              <a:t>unique_ptr</a:t>
            </a:r>
            <a:r>
              <a:rPr lang="en-US" dirty="0" smtClean="0"/>
              <a:t> needs by default no additional memory. Is as large as the underlying raw pointer.</a:t>
            </a:r>
          </a:p>
          <a:p>
            <a:endParaRPr lang="en-US" dirty="0"/>
          </a:p>
          <a:p>
            <a:r>
              <a:rPr lang="en-US" b="1" dirty="0" err="1" smtClean="0"/>
              <a:t>std</a:t>
            </a:r>
            <a:r>
              <a:rPr lang="en-US" b="1" dirty="0" smtClean="0"/>
              <a:t>::</a:t>
            </a:r>
            <a:r>
              <a:rPr lang="en-US" b="1" dirty="0" err="1" smtClean="0"/>
              <a:t>shared_ptr</a:t>
            </a:r>
            <a:r>
              <a:rPr lang="en-US" b="1" dirty="0"/>
              <a:t> </a:t>
            </a:r>
            <a:r>
              <a:rPr lang="en-US" dirty="0" smtClean="0"/>
              <a:t>share a resource. They internally use a reference counter. The reference counter is usually another pointer pointing to the controller.</a:t>
            </a:r>
            <a:endParaRPr lang="en-US" dirty="0"/>
          </a:p>
        </p:txBody>
      </p:sp>
    </p:spTree>
    <p:extLst>
      <p:ext uri="{BB962C8B-B14F-4D97-AF65-F5344CB8AC3E}">
        <p14:creationId xmlns:p14="http://schemas.microsoft.com/office/powerpoint/2010/main" val="14685413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Atomic smart pointers or smart pointers in concurrency</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C++20 will have </a:t>
            </a:r>
            <a:r>
              <a:rPr lang="en-US" dirty="0" err="1" smtClean="0"/>
              <a:t>std</a:t>
            </a:r>
            <a:r>
              <a:rPr lang="en-US" dirty="0" smtClean="0"/>
              <a:t>::</a:t>
            </a:r>
            <a:r>
              <a:rPr lang="en-US" dirty="0" err="1" smtClean="0"/>
              <a:t>atomic_shared_ptr</a:t>
            </a:r>
            <a:r>
              <a:rPr lang="en-US" dirty="0" smtClean="0"/>
              <a:t> and </a:t>
            </a:r>
            <a:r>
              <a:rPr lang="en-US" dirty="0" err="1" smtClean="0"/>
              <a:t>std</a:t>
            </a:r>
            <a:r>
              <a:rPr lang="en-US" dirty="0" smtClean="0"/>
              <a:t>::</a:t>
            </a:r>
            <a:r>
              <a:rPr lang="en-US" dirty="0" err="1" smtClean="0"/>
              <a:t>atomic_weak_ptr</a:t>
            </a:r>
            <a:endParaRPr lang="en-US" dirty="0" smtClean="0"/>
          </a:p>
          <a:p>
            <a:r>
              <a:rPr lang="en-US" dirty="0" err="1" smtClean="0"/>
              <a:t>std</a:t>
            </a:r>
            <a:r>
              <a:rPr lang="en-US" dirty="0" smtClean="0"/>
              <a:t>::</a:t>
            </a:r>
            <a:r>
              <a:rPr lang="en-US" dirty="0" err="1" smtClean="0"/>
              <a:t>shared_ptr</a:t>
            </a:r>
            <a:r>
              <a:rPr lang="en-US" dirty="0" smtClean="0"/>
              <a:t> is half thread safe. The access to the control block is thread-safe but to the resource it is not.</a:t>
            </a:r>
          </a:p>
          <a:p>
            <a:pPr marL="0" indent="0">
              <a:buNone/>
            </a:pPr>
            <a:endParaRPr lang="en-US" sz="2200" dirty="0" smtClean="0"/>
          </a:p>
          <a:p>
            <a:pPr marL="0" indent="0">
              <a:buNone/>
            </a:pPr>
            <a:endParaRPr lang="en-US" sz="2200" dirty="0" smtClean="0"/>
          </a:p>
          <a:p>
            <a:pPr marL="400050" lvl="1" indent="0">
              <a:buNone/>
            </a:pPr>
            <a:r>
              <a:rPr lang="mr-IN" sz="2300" dirty="0" smtClean="0">
                <a:latin typeface="Consolas"/>
                <a:cs typeface="Consolas"/>
              </a:rPr>
              <a:t>std::shared_ptr&lt;int&gt; ptr = std::make_shared&lt;int&gt;(201</a:t>
            </a:r>
            <a:r>
              <a:rPr lang="en-US" sz="2300" dirty="0" smtClean="0">
                <a:latin typeface="Consolas"/>
                <a:cs typeface="Consolas"/>
              </a:rPr>
              <a:t>8</a:t>
            </a:r>
            <a:r>
              <a:rPr lang="mr-IN" sz="2300" dirty="0" smtClean="0">
                <a:latin typeface="Consolas"/>
                <a:cs typeface="Consolas"/>
              </a:rPr>
              <a:t>);  </a:t>
            </a:r>
          </a:p>
          <a:p>
            <a:pPr marL="400050" lvl="1" indent="0">
              <a:buNone/>
            </a:pPr>
            <a:endParaRPr lang="mr-IN" sz="2300" dirty="0" smtClean="0"/>
          </a:p>
          <a:p>
            <a:pPr marL="400050" lvl="1" indent="0">
              <a:buNone/>
            </a:pPr>
            <a:r>
              <a:rPr lang="mr-IN" sz="2300" dirty="0" smtClean="0">
                <a:latin typeface="Consolas"/>
                <a:cs typeface="Consolas"/>
              </a:rPr>
              <a:t>for (auto i= 0; i&lt;10; i++){</a:t>
            </a:r>
          </a:p>
          <a:p>
            <a:pPr marL="400050" lvl="1" indent="0">
              <a:buNone/>
            </a:pPr>
            <a:r>
              <a:rPr lang="mr-IN" sz="2300" dirty="0" smtClean="0">
                <a:latin typeface="Consolas"/>
                <a:cs typeface="Consolas"/>
              </a:rPr>
              <a:t>   std::thread([&amp;ptr]{                         (1)</a:t>
            </a:r>
          </a:p>
          <a:p>
            <a:pPr marL="400050" lvl="1" indent="0">
              <a:buNone/>
            </a:pPr>
            <a:r>
              <a:rPr lang="mr-IN" sz="2300" dirty="0" smtClean="0">
                <a:latin typeface="Consolas"/>
                <a:cs typeface="Consolas"/>
              </a:rPr>
              <a:t>     ptr</a:t>
            </a:r>
            <a:r>
              <a:rPr lang="en-US" sz="2300" dirty="0" smtClean="0">
                <a:latin typeface="Consolas"/>
                <a:cs typeface="Consolas"/>
              </a:rPr>
              <a:t> </a:t>
            </a:r>
            <a:r>
              <a:rPr lang="mr-IN" sz="2300" dirty="0" smtClean="0">
                <a:latin typeface="Consolas"/>
                <a:cs typeface="Consolas"/>
              </a:rPr>
              <a:t>= std::make_shared&lt;int&gt;(201</a:t>
            </a:r>
            <a:r>
              <a:rPr lang="en-US" sz="2300" dirty="0" smtClean="0">
                <a:latin typeface="Consolas"/>
                <a:cs typeface="Consolas"/>
              </a:rPr>
              <a:t>9</a:t>
            </a:r>
            <a:r>
              <a:rPr lang="mr-IN" sz="2300" dirty="0" smtClean="0">
                <a:latin typeface="Consolas"/>
                <a:cs typeface="Consolas"/>
              </a:rPr>
              <a:t>);         (2)</a:t>
            </a:r>
          </a:p>
          <a:p>
            <a:pPr marL="400050" lvl="1" indent="0">
              <a:buNone/>
            </a:pPr>
            <a:r>
              <a:rPr lang="mr-IN" sz="2300" dirty="0" smtClean="0">
                <a:latin typeface="Consolas"/>
                <a:cs typeface="Consolas"/>
              </a:rPr>
              <a:t>   }).detach(); </a:t>
            </a:r>
          </a:p>
          <a:p>
            <a:pPr marL="400050" lvl="1" indent="0">
              <a:buNone/>
            </a:pPr>
            <a:r>
              <a:rPr lang="mr-IN" sz="2300" dirty="0" smtClean="0">
                <a:latin typeface="Consolas"/>
                <a:cs typeface="Consolas"/>
              </a:rPr>
              <a:t>}</a:t>
            </a:r>
            <a:endParaRPr lang="en-US" sz="2300" dirty="0" smtClean="0">
              <a:latin typeface="Consolas"/>
              <a:cs typeface="Consolas"/>
            </a:endParaRPr>
          </a:p>
          <a:p>
            <a:pPr marL="400050" lvl="1" indent="0">
              <a:buNone/>
            </a:pPr>
            <a:endParaRPr lang="en-US" sz="2500" dirty="0" smtClean="0"/>
          </a:p>
          <a:p>
            <a:pPr marL="0" indent="0">
              <a:buNone/>
            </a:pPr>
            <a:endParaRPr lang="en-US" sz="2900" dirty="0" smtClean="0"/>
          </a:p>
          <a:p>
            <a:pPr marL="0" indent="0">
              <a:buNone/>
            </a:pPr>
            <a:r>
              <a:rPr lang="en-US" dirty="0" smtClean="0"/>
              <a:t>(2) Is a race condition on the resource and the code is undefined behavior</a:t>
            </a:r>
            <a:endParaRPr lang="en-US" dirty="0"/>
          </a:p>
        </p:txBody>
      </p:sp>
    </p:spTree>
    <p:extLst>
      <p:ext uri="{BB962C8B-B14F-4D97-AF65-F5344CB8AC3E}">
        <p14:creationId xmlns:p14="http://schemas.microsoft.com/office/powerpoint/2010/main" val="26966493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264277"/>
          </a:xfrm>
        </p:spPr>
        <p:txBody>
          <a:bodyPr>
            <a:normAutofit/>
          </a:bodyPr>
          <a:lstStyle/>
          <a:p>
            <a:r>
              <a:rPr lang="en-US" sz="7000" b="1" dirty="0"/>
              <a:t>E</a:t>
            </a:r>
            <a:r>
              <a:rPr lang="en-US" sz="7000" b="1" dirty="0" smtClean="0"/>
              <a:t>rrors and gotchas to watch out for</a:t>
            </a:r>
            <a:endParaRPr lang="en-US" sz="7000" b="1"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35935356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Pointers, dumb and smart</a:t>
            </a:r>
            <a:endParaRPr lang="en-US" b="1" dirty="0"/>
          </a:p>
        </p:txBody>
      </p:sp>
      <p:pic>
        <p:nvPicPr>
          <p:cNvPr id="6" name="Content Placeholder 5" descr="pointers-e1454593894115.png"/>
          <p:cNvPicPr>
            <a:picLocks noGrp="1" noChangeAspect="1"/>
          </p:cNvPicPr>
          <p:nvPr>
            <p:ph idx="1"/>
          </p:nvPr>
        </p:nvPicPr>
        <p:blipFill>
          <a:blip r:embed="rId2">
            <a:extLst>
              <a:ext uri="{28A0092B-C50C-407E-A947-70E740481C1C}">
                <a14:useLocalDpi xmlns:a14="http://schemas.microsoft.com/office/drawing/2010/main" val="0"/>
              </a:ext>
            </a:extLst>
          </a:blip>
          <a:srcRect l="-29516" r="-29516"/>
          <a:stretch>
            <a:fillRect/>
          </a:stretch>
        </p:blipFill>
        <p:spPr>
          <a:xfrm>
            <a:off x="457200" y="2157573"/>
            <a:ext cx="8229600" cy="3968590"/>
          </a:xfrm>
        </p:spPr>
      </p:pic>
    </p:spTree>
    <p:extLst>
      <p:ext uri="{BB962C8B-B14F-4D97-AF65-F5344CB8AC3E}">
        <p14:creationId xmlns:p14="http://schemas.microsoft.com/office/powerpoint/2010/main" val="25504507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9672"/>
          </a:xfrm>
        </p:spPr>
        <p:txBody>
          <a:bodyPr>
            <a:normAutofit fontScale="90000"/>
          </a:bodyPr>
          <a:lstStyle/>
          <a:p>
            <a:r>
              <a:rPr lang="en-US" sz="2900" b="1" dirty="0" smtClean="0"/>
              <a:t>Errors and gotchas #1</a:t>
            </a:r>
            <a:br>
              <a:rPr lang="en-US" sz="2900" b="1" dirty="0" smtClean="0"/>
            </a:br>
            <a:r>
              <a:rPr lang="en-US" sz="2400" b="1" dirty="0" smtClean="0"/>
              <a:t>Too many shared pointers</a:t>
            </a:r>
            <a:endParaRPr lang="en-US" sz="2400" b="1" dirty="0"/>
          </a:p>
        </p:txBody>
      </p:sp>
      <p:sp>
        <p:nvSpPr>
          <p:cNvPr id="3" name="Content Placeholder 2"/>
          <p:cNvSpPr>
            <a:spLocks noGrp="1"/>
          </p:cNvSpPr>
          <p:nvPr>
            <p:ph idx="1"/>
          </p:nvPr>
        </p:nvSpPr>
        <p:spPr/>
        <p:txBody>
          <a:bodyPr>
            <a:normAutofit/>
          </a:bodyPr>
          <a:lstStyle/>
          <a:p>
            <a:r>
              <a:rPr lang="en-US" sz="2000" dirty="0" smtClean="0"/>
              <a:t>Overuse of </a:t>
            </a:r>
            <a:r>
              <a:rPr lang="en-US" sz="2000" dirty="0" err="1" smtClean="0"/>
              <a:t>shared_ptr</a:t>
            </a:r>
            <a:r>
              <a:rPr lang="en-US" sz="2000" dirty="0" smtClean="0"/>
              <a:t> can be a problem. </a:t>
            </a:r>
          </a:p>
          <a:p>
            <a:r>
              <a:rPr lang="en-US" sz="2000" b="1" dirty="0" smtClean="0"/>
              <a:t>Subtle bugs.</a:t>
            </a:r>
            <a:r>
              <a:rPr lang="en-US" sz="2000" dirty="0" smtClean="0"/>
              <a:t> For example the resource is shared out through a pointer and some other part of the code inadvertently modifies the resource.</a:t>
            </a:r>
            <a:endParaRPr lang="en-US" sz="2000" b="1" dirty="0" smtClean="0"/>
          </a:p>
          <a:p>
            <a:r>
              <a:rPr lang="en-US" sz="2000" b="1" dirty="0" smtClean="0"/>
              <a:t>Unnecessary </a:t>
            </a:r>
            <a:r>
              <a:rPr lang="en-US" sz="2000" b="1" dirty="0"/>
              <a:t>r</a:t>
            </a:r>
            <a:r>
              <a:rPr lang="en-US" sz="2000" b="1" dirty="0" smtClean="0"/>
              <a:t>esource usage.</a:t>
            </a:r>
            <a:r>
              <a:rPr lang="en-US" sz="2000" dirty="0" smtClean="0"/>
              <a:t> Even if the pointer does not modify the shared resource, it might use the memory far longer than necessary even after the original </a:t>
            </a:r>
            <a:r>
              <a:rPr lang="en-US" sz="2000" dirty="0" err="1" smtClean="0"/>
              <a:t>shared_ptr</a:t>
            </a:r>
            <a:r>
              <a:rPr lang="en-US" sz="2000" dirty="0" smtClean="0"/>
              <a:t> goes out of scope. Creating a </a:t>
            </a:r>
            <a:r>
              <a:rPr lang="en-US" sz="2000" dirty="0" err="1" smtClean="0"/>
              <a:t>shared_ptr</a:t>
            </a:r>
            <a:r>
              <a:rPr lang="en-US" sz="2000" dirty="0" smtClean="0"/>
              <a:t> is more resource intensive than creating a </a:t>
            </a:r>
            <a:r>
              <a:rPr lang="en-US" sz="2000" dirty="0" err="1" smtClean="0"/>
              <a:t>unique_ptr</a:t>
            </a:r>
            <a:r>
              <a:rPr lang="en-US" sz="2000" dirty="0" smtClean="0"/>
              <a:t>.</a:t>
            </a:r>
          </a:p>
          <a:p>
            <a:endParaRPr lang="en-US" sz="2000" dirty="0" smtClean="0"/>
          </a:p>
          <a:p>
            <a:endParaRPr lang="en-US" sz="2000" dirty="0"/>
          </a:p>
          <a:p>
            <a:endParaRPr lang="en-US" sz="2000" dirty="0"/>
          </a:p>
          <a:p>
            <a:pPr marL="0" indent="0">
              <a:buNone/>
            </a:pPr>
            <a:r>
              <a:rPr lang="en-US" sz="2000" b="1" dirty="0" smtClean="0"/>
              <a:t>Advice </a:t>
            </a:r>
            <a:r>
              <a:rPr lang="mr-IN" sz="2000" dirty="0" smtClean="0"/>
              <a:t>–</a:t>
            </a:r>
            <a:r>
              <a:rPr lang="en-US" sz="2000" dirty="0" smtClean="0"/>
              <a:t> By default use </a:t>
            </a:r>
            <a:r>
              <a:rPr lang="en-US" sz="2000" dirty="0" err="1" smtClean="0"/>
              <a:t>unique_ptr</a:t>
            </a:r>
            <a:endParaRPr lang="en-US" sz="2000" dirty="0" smtClean="0"/>
          </a:p>
        </p:txBody>
      </p:sp>
    </p:spTree>
    <p:extLst>
      <p:ext uri="{BB962C8B-B14F-4D97-AF65-F5344CB8AC3E}">
        <p14:creationId xmlns:p14="http://schemas.microsoft.com/office/powerpoint/2010/main" val="11723358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69673"/>
          </a:xfrm>
        </p:spPr>
        <p:txBody>
          <a:bodyPr>
            <a:normAutofit fontScale="90000"/>
          </a:bodyPr>
          <a:lstStyle/>
          <a:p>
            <a:r>
              <a:rPr lang="en-US" sz="2900" b="1" dirty="0" smtClean="0"/>
              <a:t>Errors and gotchas #2</a:t>
            </a:r>
            <a:br>
              <a:rPr lang="en-US" sz="2900" b="1" dirty="0" smtClean="0"/>
            </a:br>
            <a:r>
              <a:rPr lang="en-US" sz="2400" b="1" dirty="0" smtClean="0"/>
              <a:t>Resources shared by </a:t>
            </a:r>
            <a:r>
              <a:rPr lang="en-US" sz="2400" b="1" dirty="0" err="1" smtClean="0"/>
              <a:t>shared_ptr</a:t>
            </a:r>
            <a:r>
              <a:rPr lang="en-US" sz="2400" b="1" dirty="0" smtClean="0"/>
              <a:t> are not thread safe</a:t>
            </a:r>
            <a:endParaRPr lang="en-US" sz="2400" b="1" dirty="0"/>
          </a:p>
        </p:txBody>
      </p:sp>
      <p:sp>
        <p:nvSpPr>
          <p:cNvPr id="3" name="Content Placeholder 2"/>
          <p:cNvSpPr>
            <a:spLocks noGrp="1"/>
          </p:cNvSpPr>
          <p:nvPr>
            <p:ph idx="1"/>
          </p:nvPr>
        </p:nvSpPr>
        <p:spPr>
          <a:xfrm>
            <a:off x="457200" y="1534130"/>
            <a:ext cx="8229600" cy="4592033"/>
          </a:xfrm>
        </p:spPr>
        <p:txBody>
          <a:bodyPr>
            <a:normAutofit/>
          </a:bodyPr>
          <a:lstStyle/>
          <a:p>
            <a:pPr marL="0" indent="0">
              <a:buNone/>
            </a:pPr>
            <a:r>
              <a:rPr lang="en-US" sz="2400" b="1" dirty="0" err="1"/>
              <a:t>s</a:t>
            </a:r>
            <a:r>
              <a:rPr lang="en-US" sz="2400" b="1" dirty="0" err="1" smtClean="0"/>
              <a:t>td</a:t>
            </a:r>
            <a:r>
              <a:rPr lang="en-US" sz="2400" b="1" dirty="0" smtClean="0"/>
              <a:t>::</a:t>
            </a:r>
            <a:r>
              <a:rPr lang="en-US" sz="2400" b="1" dirty="0" err="1" smtClean="0"/>
              <a:t>shared_ptr</a:t>
            </a:r>
            <a:r>
              <a:rPr lang="en-US" sz="2400" dirty="0" smtClean="0"/>
              <a:t> allows to share the resource using multiple shared pointers and those can be used from multiple threads. It’s a common mistake to think that wrapping an object into a </a:t>
            </a:r>
            <a:r>
              <a:rPr lang="en-US" sz="2400" dirty="0" err="1" smtClean="0"/>
              <a:t>shred_ptr</a:t>
            </a:r>
            <a:r>
              <a:rPr lang="en-US" sz="2400" dirty="0" smtClean="0"/>
              <a:t> is inherently thread safe. You still need to use synchronization primitives around the resource to which the pointer points to. The control block is thread safe while the resource is not. (C++20 will have atomic smart pointers)</a:t>
            </a:r>
          </a:p>
          <a:p>
            <a:pPr marL="0" indent="0">
              <a:buNone/>
            </a:pPr>
            <a:endParaRPr lang="en-US" dirty="0" smtClean="0"/>
          </a:p>
          <a:p>
            <a:pPr marL="0" indent="0">
              <a:buNone/>
            </a:pPr>
            <a:endParaRPr lang="en-US" dirty="0" smtClean="0"/>
          </a:p>
          <a:p>
            <a:pPr marL="0" indent="0">
              <a:buNone/>
            </a:pPr>
            <a:r>
              <a:rPr lang="en-US" sz="2200" b="1" dirty="0" smtClean="0"/>
              <a:t>Advice </a:t>
            </a:r>
            <a:r>
              <a:rPr lang="mr-IN" sz="2200" dirty="0" smtClean="0"/>
              <a:t>–</a:t>
            </a:r>
            <a:r>
              <a:rPr lang="en-US" sz="2200" dirty="0" smtClean="0"/>
              <a:t> think about ownership, if you do not plan to share the resource use </a:t>
            </a:r>
            <a:r>
              <a:rPr lang="en-US" sz="2200" b="1" dirty="0" err="1" smtClean="0"/>
              <a:t>unique_ptr</a:t>
            </a:r>
            <a:r>
              <a:rPr lang="en-US" sz="2200" dirty="0" smtClean="0"/>
              <a:t>. Period.</a:t>
            </a:r>
            <a:endParaRPr lang="en-US" sz="2200" dirty="0"/>
          </a:p>
        </p:txBody>
      </p:sp>
    </p:spTree>
    <p:extLst>
      <p:ext uri="{BB962C8B-B14F-4D97-AF65-F5344CB8AC3E}">
        <p14:creationId xmlns:p14="http://schemas.microsoft.com/office/powerpoint/2010/main" val="929159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9672"/>
          </a:xfrm>
        </p:spPr>
        <p:txBody>
          <a:bodyPr>
            <a:noAutofit/>
          </a:bodyPr>
          <a:lstStyle/>
          <a:p>
            <a:r>
              <a:rPr lang="en-US" sz="2900" b="1" dirty="0" smtClean="0"/>
              <a:t>Errors and gotchas #3</a:t>
            </a:r>
            <a:br>
              <a:rPr lang="en-US" sz="2900" b="1" dirty="0" smtClean="0"/>
            </a:br>
            <a:r>
              <a:rPr lang="en-US" sz="2400" b="1" dirty="0" smtClean="0"/>
              <a:t>Using </a:t>
            </a:r>
            <a:r>
              <a:rPr lang="en-US" sz="2400" b="1" dirty="0" err="1" smtClean="0"/>
              <a:t>auto_ptr</a:t>
            </a:r>
            <a:endParaRPr lang="en-US" sz="2400" b="1"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The </a:t>
            </a:r>
            <a:r>
              <a:rPr lang="en-US" sz="2400" b="1" dirty="0" err="1" smtClean="0"/>
              <a:t>auto_ptr</a:t>
            </a:r>
            <a:r>
              <a:rPr lang="en-US" sz="2400" dirty="0" smtClean="0"/>
              <a:t> has been deprecated, do not use it. The transfer of ownership executed by the copy constructor when the pointer is passed by value can cause crashes when the original pointer gets dereferenced again. When you copy you essentially move leading to unexpected results.</a:t>
            </a:r>
          </a:p>
          <a:p>
            <a:endParaRPr lang="en-US" dirty="0" smtClean="0"/>
          </a:p>
          <a:p>
            <a:endParaRPr lang="en-US" dirty="0"/>
          </a:p>
          <a:p>
            <a:pPr marL="0" indent="0">
              <a:buNone/>
            </a:pPr>
            <a:endParaRPr lang="en-US" dirty="0"/>
          </a:p>
          <a:p>
            <a:pPr marL="0" indent="0">
              <a:buNone/>
            </a:pPr>
            <a:r>
              <a:rPr lang="en-US" sz="2400" b="1" dirty="0" smtClean="0"/>
              <a:t>Advice </a:t>
            </a:r>
            <a:r>
              <a:rPr lang="mr-IN" sz="2400" dirty="0" smtClean="0"/>
              <a:t>–</a:t>
            </a:r>
            <a:r>
              <a:rPr lang="en-US" sz="2400" dirty="0" smtClean="0"/>
              <a:t> </a:t>
            </a:r>
            <a:r>
              <a:rPr lang="en-US" sz="2400" b="1" dirty="0" err="1" smtClean="0"/>
              <a:t>unique_ptr</a:t>
            </a:r>
            <a:r>
              <a:rPr lang="en-US" sz="2400" dirty="0" smtClean="0"/>
              <a:t> does what </a:t>
            </a:r>
            <a:r>
              <a:rPr lang="en-US" sz="2400" dirty="0" err="1" smtClean="0"/>
              <a:t>auto_ptr</a:t>
            </a:r>
            <a:r>
              <a:rPr lang="en-US" sz="2400" dirty="0" smtClean="0"/>
              <a:t> was intended to do, but is much better. </a:t>
            </a:r>
            <a:r>
              <a:rPr lang="en-US" sz="2400" dirty="0" err="1" smtClean="0"/>
              <a:t>unique_ptr</a:t>
            </a:r>
            <a:r>
              <a:rPr lang="en-US" sz="2400" dirty="0" smtClean="0"/>
              <a:t> has move semantics. Use </a:t>
            </a:r>
            <a:r>
              <a:rPr lang="en-US" sz="2400" dirty="0" err="1" smtClean="0"/>
              <a:t>unique_ptr</a:t>
            </a:r>
            <a:r>
              <a:rPr lang="en-US" sz="2400" dirty="0" smtClean="0"/>
              <a:t> instead.</a:t>
            </a:r>
            <a:endParaRPr lang="en-US" sz="2400" dirty="0"/>
          </a:p>
        </p:txBody>
      </p:sp>
      <p:pic>
        <p:nvPicPr>
          <p:cNvPr id="4" name="Picture 3" descr="prohibition-forbidden-sign-vector-8633584.jpg"/>
          <p:cNvPicPr>
            <a:picLocks noChangeAspect="1"/>
          </p:cNvPicPr>
          <p:nvPr/>
        </p:nvPicPr>
        <p:blipFill rotWithShape="1">
          <a:blip r:embed="rId2">
            <a:extLst>
              <a:ext uri="{28A0092B-C50C-407E-A947-70E740481C1C}">
                <a14:useLocalDpi xmlns:a14="http://schemas.microsoft.com/office/drawing/2010/main" val="0"/>
              </a:ext>
            </a:extLst>
          </a:blip>
          <a:srcRect b="7992"/>
          <a:stretch/>
        </p:blipFill>
        <p:spPr>
          <a:xfrm>
            <a:off x="6902793" y="0"/>
            <a:ext cx="1634540" cy="1626460"/>
          </a:xfrm>
          <a:prstGeom prst="rect">
            <a:avLst/>
          </a:prstGeom>
        </p:spPr>
      </p:pic>
    </p:spTree>
    <p:extLst>
      <p:ext uri="{BB962C8B-B14F-4D97-AF65-F5344CB8AC3E}">
        <p14:creationId xmlns:p14="http://schemas.microsoft.com/office/powerpoint/2010/main" val="41495765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9672"/>
          </a:xfrm>
        </p:spPr>
        <p:txBody>
          <a:bodyPr>
            <a:normAutofit fontScale="90000"/>
          </a:bodyPr>
          <a:lstStyle/>
          <a:p>
            <a:r>
              <a:rPr lang="en-US" sz="2900" b="1" dirty="0" smtClean="0"/>
              <a:t>Errors and gotchas #4</a:t>
            </a:r>
            <a:br>
              <a:rPr lang="en-US" sz="2900" b="1" dirty="0" smtClean="0"/>
            </a:br>
            <a:r>
              <a:rPr lang="en-US" sz="2500" b="1" dirty="0" smtClean="0"/>
              <a:t>Not using </a:t>
            </a:r>
            <a:r>
              <a:rPr lang="en-US" sz="2500" b="1" dirty="0" err="1" smtClean="0"/>
              <a:t>make_shared</a:t>
            </a:r>
            <a:r>
              <a:rPr lang="en-US" sz="2500" b="1" dirty="0" smtClean="0"/>
              <a:t> to initialize </a:t>
            </a:r>
            <a:r>
              <a:rPr lang="en-US" sz="2500" b="1" dirty="0" err="1" smtClean="0"/>
              <a:t>shared_ptr</a:t>
            </a:r>
            <a:r>
              <a:rPr lang="en-US" sz="2500" b="1" dirty="0" smtClean="0"/>
              <a:t>!</a:t>
            </a:r>
            <a:endParaRPr lang="en-US" sz="2500" b="1" dirty="0"/>
          </a:p>
        </p:txBody>
      </p:sp>
      <p:sp>
        <p:nvSpPr>
          <p:cNvPr id="3" name="Content Placeholder 2"/>
          <p:cNvSpPr>
            <a:spLocks noGrp="1"/>
          </p:cNvSpPr>
          <p:nvPr>
            <p:ph idx="1"/>
          </p:nvPr>
        </p:nvSpPr>
        <p:spPr>
          <a:xfrm>
            <a:off x="457200" y="1483830"/>
            <a:ext cx="8229600" cy="4642333"/>
          </a:xfrm>
        </p:spPr>
        <p:txBody>
          <a:bodyPr>
            <a:normAutofit fontScale="92500"/>
          </a:bodyPr>
          <a:lstStyle/>
          <a:p>
            <a:pPr marL="0" indent="0">
              <a:buNone/>
            </a:pPr>
            <a:r>
              <a:rPr lang="en-US" sz="2400" b="1" dirty="0" smtClean="0"/>
              <a:t>Performance problem!</a:t>
            </a:r>
            <a:r>
              <a:rPr lang="en-US" sz="2400" dirty="0" smtClean="0"/>
              <a:t> Basically when you create an object using </a:t>
            </a:r>
            <a:r>
              <a:rPr lang="en-US" sz="2400" b="1" dirty="0" smtClean="0"/>
              <a:t>new</a:t>
            </a:r>
            <a:r>
              <a:rPr lang="en-US" sz="2400" dirty="0" smtClean="0"/>
              <a:t>, and then create a </a:t>
            </a:r>
            <a:r>
              <a:rPr lang="en-US" sz="2400" b="1" dirty="0" err="1" smtClean="0"/>
              <a:t>shared_ptr</a:t>
            </a:r>
            <a:r>
              <a:rPr lang="en-US" sz="2400" dirty="0" smtClean="0"/>
              <a:t>, there are </a:t>
            </a:r>
            <a:r>
              <a:rPr lang="en-US" sz="2400" b="1" dirty="0" smtClean="0"/>
              <a:t>two dynamic allocations</a:t>
            </a:r>
            <a:r>
              <a:rPr lang="en-US" sz="2400" dirty="0" smtClean="0"/>
              <a:t> that happen. One for the object itself from the new and one for the managed object created by the </a:t>
            </a:r>
            <a:r>
              <a:rPr lang="en-US" sz="2400" dirty="0" err="1" smtClean="0"/>
              <a:t>shared_ptr</a:t>
            </a:r>
            <a:r>
              <a:rPr lang="en-US" sz="2400" dirty="0" smtClean="0"/>
              <a:t> constructor. </a:t>
            </a:r>
          </a:p>
          <a:p>
            <a:pPr marL="0" indent="0">
              <a:buNone/>
            </a:pPr>
            <a:endParaRPr lang="en-US" sz="2400" dirty="0" smtClean="0"/>
          </a:p>
          <a:p>
            <a:pPr marL="0" indent="0">
              <a:buNone/>
            </a:pPr>
            <a:r>
              <a:rPr lang="en-US" sz="2400" dirty="0" smtClean="0"/>
              <a:t>(Note: if you do need to allocate an array, alternatively you can do: </a:t>
            </a:r>
            <a:endParaRPr lang="en-US" sz="1600" dirty="0" smtClean="0">
              <a:latin typeface="Consolas"/>
              <a:cs typeface="Consolas"/>
            </a:endParaRPr>
          </a:p>
          <a:p>
            <a:pPr marL="400050" lvl="1" indent="0">
              <a:buNone/>
            </a:pPr>
            <a:r>
              <a:rPr lang="en-US" sz="1600" dirty="0" smtClean="0">
                <a:latin typeface="Consolas"/>
                <a:cs typeface="Consolas"/>
              </a:rPr>
              <a:t>auto buffer = </a:t>
            </a:r>
            <a:r>
              <a:rPr lang="en-US" sz="1600" dirty="0" err="1" smtClean="0">
                <a:latin typeface="Consolas"/>
                <a:cs typeface="Consolas"/>
              </a:rPr>
              <a:t>std</a:t>
            </a:r>
            <a:r>
              <a:rPr lang="en-US" sz="1600" dirty="0" smtClean="0">
                <a:latin typeface="Consolas"/>
                <a:cs typeface="Consolas"/>
              </a:rPr>
              <a:t>::</a:t>
            </a:r>
            <a:r>
              <a:rPr lang="en-US" sz="1600" dirty="0" err="1" smtClean="0">
                <a:latin typeface="Consolas"/>
                <a:cs typeface="Consolas"/>
              </a:rPr>
              <a:t>make_shared</a:t>
            </a:r>
            <a:r>
              <a:rPr lang="en-US" sz="1600" dirty="0" smtClean="0">
                <a:latin typeface="Consolas"/>
                <a:cs typeface="Consolas"/>
              </a:rPr>
              <a:t>&lt;</a:t>
            </a:r>
            <a:r>
              <a:rPr lang="en-US" sz="1600" dirty="0" err="1" smtClean="0">
                <a:latin typeface="Consolas"/>
                <a:cs typeface="Consolas"/>
              </a:rPr>
              <a:t>std</a:t>
            </a:r>
            <a:r>
              <a:rPr lang="en-US" sz="1600" dirty="0" smtClean="0">
                <a:latin typeface="Consolas"/>
                <a:cs typeface="Consolas"/>
              </a:rPr>
              <a:t>::array&lt;char, 64&gt;&gt;();</a:t>
            </a:r>
            <a:endParaRPr lang="en-US" sz="1800" dirty="0">
              <a:latin typeface="Consolas"/>
              <a:cs typeface="Consolas"/>
            </a:endParaRPr>
          </a:p>
          <a:p>
            <a:pPr marL="0" indent="0">
              <a:buNone/>
            </a:pPr>
            <a:r>
              <a:rPr lang="en-US" sz="2400" dirty="0" smtClean="0"/>
              <a:t>)</a:t>
            </a:r>
          </a:p>
          <a:p>
            <a:pPr marL="0" indent="0">
              <a:buNone/>
            </a:pPr>
            <a:endParaRPr lang="en-US" sz="2400" dirty="0"/>
          </a:p>
          <a:p>
            <a:pPr marL="0" indent="0">
              <a:buNone/>
            </a:pPr>
            <a:endParaRPr lang="en-US" sz="2400" dirty="0" smtClean="0"/>
          </a:p>
          <a:p>
            <a:pPr marL="0" indent="0">
              <a:buNone/>
            </a:pPr>
            <a:r>
              <a:rPr lang="en-US" sz="2400" b="1" dirty="0" smtClean="0"/>
              <a:t>Advice </a:t>
            </a:r>
            <a:r>
              <a:rPr lang="mr-IN" sz="2400" dirty="0" smtClean="0"/>
              <a:t>–</a:t>
            </a:r>
            <a:r>
              <a:rPr lang="en-US" sz="2400" dirty="0" smtClean="0"/>
              <a:t> use </a:t>
            </a:r>
            <a:r>
              <a:rPr lang="en-US" sz="2400" dirty="0" err="1" smtClean="0"/>
              <a:t>make_shared</a:t>
            </a:r>
            <a:r>
              <a:rPr lang="en-US" sz="2400" dirty="0" smtClean="0"/>
              <a:t> to create shared pointers, also use </a:t>
            </a:r>
            <a:r>
              <a:rPr lang="en-US" sz="2400" dirty="0" err="1" smtClean="0"/>
              <a:t>make_unique</a:t>
            </a:r>
            <a:r>
              <a:rPr lang="en-US" sz="2400" dirty="0" smtClean="0"/>
              <a:t> to create unique pointers</a:t>
            </a:r>
            <a:endParaRPr lang="en-US" sz="2400" dirty="0"/>
          </a:p>
        </p:txBody>
      </p:sp>
    </p:spTree>
    <p:extLst>
      <p:ext uri="{BB962C8B-B14F-4D97-AF65-F5344CB8AC3E}">
        <p14:creationId xmlns:p14="http://schemas.microsoft.com/office/powerpoint/2010/main" val="251144045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88" y="170974"/>
            <a:ext cx="8229600" cy="872737"/>
          </a:xfrm>
        </p:spPr>
        <p:txBody>
          <a:bodyPr>
            <a:normAutofit fontScale="90000"/>
          </a:bodyPr>
          <a:lstStyle/>
          <a:p>
            <a:r>
              <a:rPr lang="en-US" sz="2900" b="1" dirty="0" smtClean="0"/>
              <a:t>Errors and gotchas #5</a:t>
            </a:r>
            <a:br>
              <a:rPr lang="en-US" sz="2900" b="1" dirty="0" smtClean="0"/>
            </a:br>
            <a:r>
              <a:rPr lang="en-US" sz="2400" b="1" dirty="0" smtClean="0"/>
              <a:t>Failing to assign a raw pointer to a </a:t>
            </a:r>
            <a:r>
              <a:rPr lang="en-US" sz="2400" b="1" dirty="0" err="1" smtClean="0"/>
              <a:t>shared_ptr</a:t>
            </a:r>
            <a:r>
              <a:rPr lang="en-US" sz="2400" b="1" dirty="0" smtClean="0"/>
              <a:t> as soon as it is created</a:t>
            </a:r>
            <a:endParaRPr lang="en-US" sz="2400" b="1" dirty="0"/>
          </a:p>
        </p:txBody>
      </p:sp>
      <p:sp>
        <p:nvSpPr>
          <p:cNvPr id="3" name="Content Placeholder 2"/>
          <p:cNvSpPr>
            <a:spLocks noGrp="1"/>
          </p:cNvSpPr>
          <p:nvPr>
            <p:ph idx="1"/>
          </p:nvPr>
        </p:nvSpPr>
        <p:spPr>
          <a:xfrm>
            <a:off x="586788" y="1334669"/>
            <a:ext cx="8229600" cy="5247974"/>
          </a:xfrm>
        </p:spPr>
        <p:txBody>
          <a:bodyPr>
            <a:normAutofit fontScale="25000" lnSpcReduction="20000"/>
          </a:bodyPr>
          <a:lstStyle/>
          <a:p>
            <a:pPr marL="0" indent="0">
              <a:buNone/>
            </a:pPr>
            <a:r>
              <a:rPr lang="en-US" sz="8000" dirty="0" smtClean="0"/>
              <a:t>A raw pointer should be assigned to a </a:t>
            </a:r>
            <a:r>
              <a:rPr lang="en-US" sz="8000" dirty="0" err="1" smtClean="0"/>
              <a:t>shared_ptr</a:t>
            </a:r>
            <a:r>
              <a:rPr lang="en-US" sz="8000" dirty="0" smtClean="0"/>
              <a:t> as soon as it is created. The raw 	pointer should never be used again.</a:t>
            </a:r>
          </a:p>
          <a:p>
            <a:endParaRPr lang="en-US" dirty="0" smtClean="0"/>
          </a:p>
          <a:p>
            <a:endParaRPr lang="en-US" dirty="0" smtClean="0"/>
          </a:p>
          <a:p>
            <a:pPr marL="400050" lvl="1" indent="0">
              <a:buNone/>
            </a:pPr>
            <a:r>
              <a:rPr lang="en-US" sz="5600" dirty="0" err="1" smtClean="0">
                <a:latin typeface="Consolas"/>
                <a:cs typeface="Consolas"/>
              </a:rPr>
              <a:t>int</a:t>
            </a:r>
            <a:r>
              <a:rPr lang="en-US" sz="5600" dirty="0" smtClean="0">
                <a:latin typeface="Consolas"/>
                <a:cs typeface="Consolas"/>
              </a:rPr>
              <a:t> main()</a:t>
            </a:r>
          </a:p>
          <a:p>
            <a:pPr marL="400050" lvl="1" indent="0">
              <a:buNone/>
            </a:pPr>
            <a:r>
              <a:rPr lang="en-US" sz="5600" dirty="0" smtClean="0">
                <a:latin typeface="Consolas"/>
                <a:cs typeface="Consolas"/>
              </a:rPr>
              <a:t>{</a:t>
            </a:r>
          </a:p>
          <a:p>
            <a:pPr marL="800100" lvl="2" indent="0">
              <a:buNone/>
            </a:pPr>
            <a:r>
              <a:rPr lang="en-US" sz="5200" dirty="0">
                <a:latin typeface="Consolas"/>
                <a:cs typeface="Consolas"/>
              </a:rPr>
              <a:t>	</a:t>
            </a:r>
            <a:r>
              <a:rPr lang="en-US" sz="5200" dirty="0" smtClean="0">
                <a:latin typeface="Consolas"/>
                <a:cs typeface="Consolas"/>
              </a:rPr>
              <a:t>Parrot* </a:t>
            </a:r>
            <a:r>
              <a:rPr lang="en-US" sz="5200" dirty="0" err="1" smtClean="0">
                <a:latin typeface="Consolas"/>
                <a:cs typeface="Consolas"/>
              </a:rPr>
              <a:t>georgeParrot</a:t>
            </a:r>
            <a:r>
              <a:rPr lang="en-US" sz="5200" dirty="0" smtClean="0">
                <a:latin typeface="Consolas"/>
                <a:cs typeface="Consolas"/>
              </a:rPr>
              <a:t> = new Parrot("George");</a:t>
            </a:r>
          </a:p>
          <a:p>
            <a:pPr marL="800100" lvl="2" indent="0">
              <a:buNone/>
            </a:pPr>
            <a:r>
              <a:rPr lang="en-US" sz="5200" dirty="0" smtClean="0">
                <a:latin typeface="Consolas"/>
                <a:cs typeface="Consolas"/>
              </a:rPr>
              <a:t>	</a:t>
            </a:r>
            <a:r>
              <a:rPr lang="en-US" sz="5200" dirty="0" err="1" smtClean="0">
                <a:latin typeface="Consolas"/>
                <a:cs typeface="Consolas"/>
              </a:rPr>
              <a:t>shared_ptr</a:t>
            </a:r>
            <a:r>
              <a:rPr lang="en-US" sz="5200" dirty="0" smtClean="0">
                <a:latin typeface="Consolas"/>
                <a:cs typeface="Consolas"/>
              </a:rPr>
              <a:t> </a:t>
            </a:r>
            <a:r>
              <a:rPr lang="en-US" sz="5200" dirty="0" err="1" smtClean="0">
                <a:latin typeface="Consolas"/>
                <a:cs typeface="Consolas"/>
              </a:rPr>
              <a:t>pParrot</a:t>
            </a:r>
            <a:r>
              <a:rPr lang="en-US" sz="5200" dirty="0" smtClean="0">
                <a:latin typeface="Consolas"/>
                <a:cs typeface="Consolas"/>
              </a:rPr>
              <a:t>(</a:t>
            </a:r>
            <a:r>
              <a:rPr lang="en-US" sz="5200" dirty="0" err="1" smtClean="0">
                <a:latin typeface="Consolas"/>
                <a:cs typeface="Consolas"/>
              </a:rPr>
              <a:t>georgeParrot</a:t>
            </a:r>
            <a:r>
              <a:rPr lang="en-US" sz="5200" dirty="0" smtClean="0">
                <a:latin typeface="Consolas"/>
                <a:cs typeface="Consolas"/>
              </a:rPr>
              <a:t>);</a:t>
            </a:r>
          </a:p>
          <a:p>
            <a:pPr marL="800100" lvl="2" indent="0">
              <a:buNone/>
            </a:pPr>
            <a:r>
              <a:rPr lang="en-US" sz="5200" dirty="0" smtClean="0">
                <a:latin typeface="Consolas"/>
                <a:cs typeface="Consolas"/>
              </a:rPr>
              <a:t>	</a:t>
            </a:r>
            <a:r>
              <a:rPr lang="en-US" sz="5200" dirty="0" err="1" smtClean="0">
                <a:latin typeface="Consolas"/>
                <a:cs typeface="Consolas"/>
              </a:rPr>
              <a:t>cout</a:t>
            </a:r>
            <a:r>
              <a:rPr lang="en-US" sz="5200" dirty="0" smtClean="0">
                <a:latin typeface="Consolas"/>
                <a:cs typeface="Consolas"/>
              </a:rPr>
              <a:t> &lt;&lt; </a:t>
            </a:r>
            <a:r>
              <a:rPr lang="en-US" sz="5200" dirty="0" err="1" smtClean="0">
                <a:latin typeface="Consolas"/>
                <a:cs typeface="Consolas"/>
              </a:rPr>
              <a:t>pParrot.use_count</a:t>
            </a:r>
            <a:r>
              <a:rPr lang="en-US" sz="5200" dirty="0" smtClean="0">
                <a:latin typeface="Consolas"/>
                <a:cs typeface="Consolas"/>
              </a:rPr>
              <a:t>() &lt;&lt; </a:t>
            </a:r>
            <a:r>
              <a:rPr lang="en-US" sz="5200" dirty="0" err="1" smtClean="0">
                <a:latin typeface="Consolas"/>
                <a:cs typeface="Consolas"/>
              </a:rPr>
              <a:t>endl</a:t>
            </a:r>
            <a:r>
              <a:rPr lang="en-US" sz="5200" dirty="0" smtClean="0">
                <a:latin typeface="Consolas"/>
                <a:cs typeface="Consolas"/>
              </a:rPr>
              <a:t>; // ref-count is 1</a:t>
            </a:r>
          </a:p>
          <a:p>
            <a:pPr marL="800100" lvl="2" indent="0">
              <a:buNone/>
            </a:pPr>
            <a:r>
              <a:rPr lang="en-US" sz="5200" dirty="0" smtClean="0">
                <a:latin typeface="Consolas"/>
                <a:cs typeface="Consolas"/>
              </a:rPr>
              <a:t>	</a:t>
            </a:r>
            <a:r>
              <a:rPr lang="en-US" sz="5200" dirty="0" err="1" smtClean="0">
                <a:latin typeface="Consolas"/>
                <a:cs typeface="Consolas"/>
              </a:rPr>
              <a:t>shared_ptr</a:t>
            </a:r>
            <a:r>
              <a:rPr lang="en-US" sz="5200" dirty="0" smtClean="0">
                <a:latin typeface="Consolas"/>
                <a:cs typeface="Consolas"/>
              </a:rPr>
              <a:t> pParrot2(</a:t>
            </a:r>
            <a:r>
              <a:rPr lang="en-US" sz="5200" dirty="0" err="1" smtClean="0">
                <a:latin typeface="Consolas"/>
                <a:cs typeface="Consolas"/>
              </a:rPr>
              <a:t>georgeParrot</a:t>
            </a:r>
            <a:r>
              <a:rPr lang="en-US" sz="5200" dirty="0" smtClean="0">
                <a:latin typeface="Consolas"/>
                <a:cs typeface="Consolas"/>
              </a:rPr>
              <a:t>);</a:t>
            </a:r>
          </a:p>
          <a:p>
            <a:pPr marL="800100" lvl="2" indent="0">
              <a:buNone/>
            </a:pPr>
            <a:r>
              <a:rPr lang="en-US" sz="5200" dirty="0" smtClean="0">
                <a:latin typeface="Consolas"/>
                <a:cs typeface="Consolas"/>
              </a:rPr>
              <a:t>	</a:t>
            </a:r>
            <a:r>
              <a:rPr lang="en-US" sz="5200" dirty="0" err="1" smtClean="0">
                <a:latin typeface="Consolas"/>
                <a:cs typeface="Consolas"/>
              </a:rPr>
              <a:t>cout</a:t>
            </a:r>
            <a:r>
              <a:rPr lang="en-US" sz="5200" dirty="0" smtClean="0">
                <a:latin typeface="Consolas"/>
                <a:cs typeface="Consolas"/>
              </a:rPr>
              <a:t> &lt;&lt; pParrot2.use_count() &lt;&lt; </a:t>
            </a:r>
            <a:r>
              <a:rPr lang="en-US" sz="5200" dirty="0" err="1" smtClean="0">
                <a:latin typeface="Consolas"/>
                <a:cs typeface="Consolas"/>
              </a:rPr>
              <a:t>endl</a:t>
            </a:r>
            <a:r>
              <a:rPr lang="en-US" sz="5200" dirty="0" smtClean="0">
                <a:latin typeface="Consolas"/>
                <a:cs typeface="Consolas"/>
              </a:rPr>
              <a:t>; // ref-count is 1</a:t>
            </a:r>
          </a:p>
          <a:p>
            <a:pPr marL="800100" lvl="2" indent="0">
              <a:buNone/>
            </a:pPr>
            <a:r>
              <a:rPr lang="en-US" sz="5200" dirty="0" smtClean="0">
                <a:latin typeface="Consolas"/>
                <a:cs typeface="Consolas"/>
              </a:rPr>
              <a:t>	return 0;</a:t>
            </a:r>
          </a:p>
          <a:p>
            <a:pPr marL="400050" lvl="1" indent="0">
              <a:buNone/>
            </a:pPr>
            <a:r>
              <a:rPr lang="en-US" sz="5600" dirty="0" smtClean="0">
                <a:latin typeface="Consolas"/>
                <a:cs typeface="Consolas"/>
              </a:rPr>
              <a:t>}</a:t>
            </a:r>
          </a:p>
          <a:p>
            <a:pPr marL="0" indent="0">
              <a:buNone/>
            </a:pPr>
            <a:endParaRPr lang="en-US" sz="8800" dirty="0">
              <a:latin typeface="Consolas"/>
              <a:cs typeface="Consolas"/>
            </a:endParaRPr>
          </a:p>
          <a:p>
            <a:pPr marL="0" indent="0">
              <a:buNone/>
            </a:pPr>
            <a:r>
              <a:rPr lang="en-US" sz="8000" dirty="0" smtClean="0">
                <a:cs typeface="Consolas"/>
              </a:rPr>
              <a:t>The above code will cause </a:t>
            </a:r>
            <a:r>
              <a:rPr lang="en-US" sz="8000" b="1" dirty="0" smtClean="0">
                <a:cs typeface="Consolas"/>
              </a:rPr>
              <a:t>ACCESS VIOLATION </a:t>
            </a:r>
            <a:r>
              <a:rPr lang="en-US" sz="8000" dirty="0" smtClean="0">
                <a:cs typeface="Consolas"/>
              </a:rPr>
              <a:t>and crash the program. When the first </a:t>
            </a:r>
            <a:r>
              <a:rPr lang="en-US" sz="8000" dirty="0" err="1" smtClean="0">
                <a:cs typeface="Consolas"/>
              </a:rPr>
              <a:t>shared_ptr</a:t>
            </a:r>
            <a:r>
              <a:rPr lang="en-US" sz="8000" dirty="0" smtClean="0">
                <a:cs typeface="Consolas"/>
              </a:rPr>
              <a:t> goes out of scope  </a:t>
            </a:r>
            <a:r>
              <a:rPr lang="en-US" sz="8000" dirty="0" err="1" smtClean="0">
                <a:cs typeface="Consolas"/>
              </a:rPr>
              <a:t>georgeParrot</a:t>
            </a:r>
            <a:r>
              <a:rPr lang="en-US" sz="8000" dirty="0" smtClean="0">
                <a:cs typeface="Consolas"/>
              </a:rPr>
              <a:t> is destructed. Then when the second goes out of scope it is destructed the second time. </a:t>
            </a:r>
          </a:p>
          <a:p>
            <a:pPr marL="0" indent="0">
              <a:buNone/>
            </a:pPr>
            <a:r>
              <a:rPr lang="en-US" sz="8000" b="1" dirty="0" smtClean="0">
                <a:cs typeface="Consolas"/>
              </a:rPr>
              <a:t>Advice</a:t>
            </a:r>
            <a:r>
              <a:rPr lang="en-US" sz="8000" dirty="0" smtClean="0">
                <a:cs typeface="Consolas"/>
              </a:rPr>
              <a:t> </a:t>
            </a:r>
            <a:r>
              <a:rPr lang="mr-IN" sz="8000" dirty="0" smtClean="0">
                <a:cs typeface="Consolas"/>
              </a:rPr>
              <a:t>–</a:t>
            </a:r>
            <a:r>
              <a:rPr lang="en-US" sz="8000" dirty="0" smtClean="0">
                <a:cs typeface="Consolas"/>
              </a:rPr>
              <a:t> Use </a:t>
            </a:r>
            <a:r>
              <a:rPr lang="en-US" sz="8000" i="1" dirty="0" err="1" smtClean="0">
                <a:cs typeface="Consolas"/>
              </a:rPr>
              <a:t>std</a:t>
            </a:r>
            <a:r>
              <a:rPr lang="en-US" sz="8000" i="1" dirty="0" smtClean="0">
                <a:cs typeface="Consolas"/>
              </a:rPr>
              <a:t>::</a:t>
            </a:r>
            <a:r>
              <a:rPr lang="en-US" sz="8000" i="1" dirty="0" err="1" smtClean="0">
                <a:cs typeface="Consolas"/>
              </a:rPr>
              <a:t>make_shared</a:t>
            </a:r>
            <a:r>
              <a:rPr lang="en-US" sz="8000" i="1" dirty="0" smtClean="0">
                <a:cs typeface="Consolas"/>
              </a:rPr>
              <a:t>,</a:t>
            </a:r>
            <a:r>
              <a:rPr lang="en-US" sz="8000" dirty="0" smtClean="0">
                <a:cs typeface="Consolas"/>
              </a:rPr>
              <a:t> if it is not possible then create the shared pointer and the object on one line:</a:t>
            </a:r>
            <a:r>
              <a:rPr lang="en-US" sz="8000" dirty="0" smtClean="0">
                <a:latin typeface="Consolas"/>
                <a:cs typeface="Consolas"/>
              </a:rPr>
              <a:t> </a:t>
            </a:r>
          </a:p>
          <a:p>
            <a:pPr marL="0" indent="0">
              <a:buNone/>
            </a:pPr>
            <a:r>
              <a:rPr lang="en-US" sz="5600" dirty="0" smtClean="0">
                <a:latin typeface="Consolas"/>
                <a:cs typeface="Consolas"/>
              </a:rPr>
              <a:t>	</a:t>
            </a:r>
          </a:p>
          <a:p>
            <a:pPr marL="0" indent="0">
              <a:buNone/>
            </a:pPr>
            <a:r>
              <a:rPr lang="en-US" sz="5600" dirty="0" smtClean="0">
                <a:latin typeface="Consolas"/>
                <a:cs typeface="Consolas"/>
              </a:rPr>
              <a:t>	</a:t>
            </a:r>
            <a:r>
              <a:rPr lang="en-US" sz="5600" dirty="0" err="1" smtClean="0">
                <a:latin typeface="Consolas"/>
                <a:cs typeface="Consolas"/>
              </a:rPr>
              <a:t>shared_ptr</a:t>
            </a:r>
            <a:r>
              <a:rPr lang="en-US" sz="5600" dirty="0" smtClean="0">
                <a:latin typeface="Consolas"/>
                <a:cs typeface="Consolas"/>
              </a:rPr>
              <a:t> </a:t>
            </a:r>
            <a:r>
              <a:rPr lang="en-US" sz="5600" dirty="0" err="1" smtClean="0">
                <a:latin typeface="Consolas"/>
                <a:cs typeface="Consolas"/>
              </a:rPr>
              <a:t>pParrott</a:t>
            </a:r>
            <a:r>
              <a:rPr lang="en-US" sz="5600" dirty="0" smtClean="0">
                <a:latin typeface="Consolas"/>
                <a:cs typeface="Consolas"/>
              </a:rPr>
              <a:t>(new </a:t>
            </a:r>
            <a:r>
              <a:rPr lang="en-US" sz="5600" dirty="0" err="1" smtClean="0">
                <a:latin typeface="Consolas"/>
                <a:cs typeface="Consolas"/>
              </a:rPr>
              <a:t>georgeParrot</a:t>
            </a:r>
            <a:r>
              <a:rPr lang="en-US" sz="5600" dirty="0" smtClean="0">
                <a:latin typeface="Consolas"/>
                <a:cs typeface="Consolas"/>
              </a:rPr>
              <a:t>(“George”));</a:t>
            </a:r>
          </a:p>
          <a:p>
            <a:pPr marL="0" indent="0">
              <a:buNone/>
            </a:pPr>
            <a:endParaRPr lang="en-US" sz="6000" dirty="0" smtClean="0">
              <a:latin typeface="Consolas"/>
              <a:cs typeface="Consolas"/>
            </a:endParaRPr>
          </a:p>
          <a:p>
            <a:pPr marL="0" indent="0">
              <a:buNone/>
            </a:pPr>
            <a:endParaRPr lang="en-US" sz="6000" dirty="0" smtClean="0">
              <a:latin typeface="Consolas"/>
              <a:cs typeface="Consolas"/>
            </a:endParaRPr>
          </a:p>
        </p:txBody>
      </p:sp>
      <p:sp>
        <p:nvSpPr>
          <p:cNvPr id="4" name="TextBox 3"/>
          <p:cNvSpPr txBox="1"/>
          <p:nvPr/>
        </p:nvSpPr>
        <p:spPr>
          <a:xfrm>
            <a:off x="1332780" y="519340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738403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1947"/>
          </a:xfrm>
        </p:spPr>
        <p:txBody>
          <a:bodyPr>
            <a:normAutofit fontScale="90000"/>
          </a:bodyPr>
          <a:lstStyle/>
          <a:p>
            <a:r>
              <a:rPr lang="en-US" sz="3200" b="1" dirty="0" smtClean="0"/>
              <a:t>Errors and gotchas #6</a:t>
            </a:r>
            <a:br>
              <a:rPr lang="en-US" sz="3200" b="1" dirty="0" smtClean="0"/>
            </a:br>
            <a:r>
              <a:rPr lang="en-US" sz="2800" b="1" dirty="0" smtClean="0"/>
              <a:t>Deleting the raw pointer used by the </a:t>
            </a:r>
            <a:r>
              <a:rPr lang="en-US" sz="2800" b="1" dirty="0" err="1" smtClean="0"/>
              <a:t>shared_ptr</a:t>
            </a:r>
            <a:endParaRPr lang="en-US" sz="2800" b="1" dirty="0"/>
          </a:p>
        </p:txBody>
      </p:sp>
      <p:sp>
        <p:nvSpPr>
          <p:cNvPr id="3" name="Content Placeholder 2"/>
          <p:cNvSpPr>
            <a:spLocks noGrp="1"/>
          </p:cNvSpPr>
          <p:nvPr>
            <p:ph idx="1"/>
          </p:nvPr>
        </p:nvSpPr>
        <p:spPr>
          <a:xfrm>
            <a:off x="457200" y="1358082"/>
            <a:ext cx="8229600" cy="4768081"/>
          </a:xfrm>
        </p:spPr>
        <p:txBody>
          <a:bodyPr>
            <a:normAutofit/>
          </a:bodyPr>
          <a:lstStyle/>
          <a:p>
            <a:pPr marL="0" indent="0">
              <a:buNone/>
            </a:pPr>
            <a:r>
              <a:rPr lang="en-US" sz="2000" dirty="0" smtClean="0"/>
              <a:t>You can get a handle to the raw pointer of a </a:t>
            </a:r>
            <a:r>
              <a:rPr lang="en-US" sz="2000" b="1" dirty="0" err="1" smtClean="0"/>
              <a:t>shared_ptr</a:t>
            </a:r>
            <a:r>
              <a:rPr lang="en-US" sz="2000" dirty="0" smtClean="0"/>
              <a:t> using the </a:t>
            </a:r>
            <a:r>
              <a:rPr lang="en-US" sz="2000" b="1" dirty="0" err="1" smtClean="0"/>
              <a:t>shared_ptr.get</a:t>
            </a:r>
            <a:r>
              <a:rPr lang="en-US" sz="2000" b="1" dirty="0" smtClean="0"/>
              <a:t>()</a:t>
            </a:r>
            <a:r>
              <a:rPr lang="en-US" sz="2000" dirty="0" smtClean="0"/>
              <a:t> call. This is best avoided. Consider the following 	code:</a:t>
            </a:r>
          </a:p>
          <a:p>
            <a:pPr marL="400050" lvl="1" indent="0">
              <a:buNone/>
            </a:pPr>
            <a:endParaRPr lang="en-US" sz="1800" dirty="0" smtClean="0">
              <a:latin typeface="Consolas"/>
              <a:cs typeface="Consolas"/>
            </a:endParaRPr>
          </a:p>
          <a:p>
            <a:pPr marL="400050" lvl="1" indent="0">
              <a:buNone/>
            </a:pPr>
            <a:r>
              <a:rPr lang="en-US" sz="1400" dirty="0" smtClean="0">
                <a:latin typeface="Consolas"/>
                <a:cs typeface="Consolas"/>
              </a:rPr>
              <a:t>void </a:t>
            </a:r>
            <a:r>
              <a:rPr lang="en-US" sz="1400" dirty="0" err="1" smtClean="0">
                <a:latin typeface="Consolas"/>
                <a:cs typeface="Consolas"/>
              </a:rPr>
              <a:t>StartJob</a:t>
            </a:r>
            <a:r>
              <a:rPr lang="en-US" sz="1400" dirty="0" smtClean="0">
                <a:latin typeface="Consolas"/>
                <a:cs typeface="Consolas"/>
              </a:rPr>
              <a:t>()</a:t>
            </a:r>
          </a:p>
          <a:p>
            <a:pPr marL="400050" lvl="1" indent="0">
              <a:buNone/>
            </a:pPr>
            <a:r>
              <a:rPr lang="en-US" sz="1400" dirty="0" smtClean="0">
                <a:latin typeface="Consolas"/>
                <a:cs typeface="Consolas"/>
              </a:rPr>
              <a:t>{</a:t>
            </a:r>
          </a:p>
          <a:p>
            <a:pPr marL="400050" lvl="1" indent="0">
              <a:buNone/>
            </a:pPr>
            <a:r>
              <a:rPr lang="en-US" sz="1400" dirty="0" smtClean="0">
                <a:latin typeface="Consolas"/>
                <a:cs typeface="Consolas"/>
              </a:rPr>
              <a:t>		</a:t>
            </a:r>
            <a:r>
              <a:rPr lang="en-US" sz="1400" dirty="0" err="1" smtClean="0">
                <a:latin typeface="Consolas"/>
                <a:cs typeface="Consolas"/>
              </a:rPr>
              <a:t>shared_ptr</a:t>
            </a:r>
            <a:r>
              <a:rPr lang="en-US" sz="1400" dirty="0" smtClean="0">
                <a:latin typeface="Consolas"/>
                <a:cs typeface="Consolas"/>
              </a:rPr>
              <a:t> </a:t>
            </a:r>
            <a:r>
              <a:rPr lang="en-US" sz="1400" dirty="0" err="1" smtClean="0">
                <a:latin typeface="Consolas"/>
                <a:cs typeface="Consolas"/>
              </a:rPr>
              <a:t>pParrot</a:t>
            </a:r>
            <a:r>
              <a:rPr lang="en-US" sz="1400" dirty="0" smtClean="0">
                <a:latin typeface="Consolas"/>
                <a:cs typeface="Consolas"/>
              </a:rPr>
              <a:t>(new Parrot("George"));</a:t>
            </a:r>
          </a:p>
          <a:p>
            <a:pPr marL="400050" lvl="1" indent="0">
              <a:buNone/>
            </a:pPr>
            <a:r>
              <a:rPr lang="en-US" sz="1400" dirty="0" smtClean="0">
                <a:latin typeface="Consolas"/>
                <a:cs typeface="Consolas"/>
              </a:rPr>
              <a:t>		Parrot* </a:t>
            </a:r>
            <a:r>
              <a:rPr lang="en-US" sz="1400" dirty="0" err="1" smtClean="0">
                <a:latin typeface="Consolas"/>
                <a:cs typeface="Consolas"/>
              </a:rPr>
              <a:t>georgeParrot</a:t>
            </a:r>
            <a:r>
              <a:rPr lang="en-US" sz="1400" dirty="0" smtClean="0">
                <a:latin typeface="Consolas"/>
                <a:cs typeface="Consolas"/>
              </a:rPr>
              <a:t> = </a:t>
            </a:r>
            <a:r>
              <a:rPr lang="en-US" sz="1400" dirty="0" err="1" smtClean="0">
                <a:latin typeface="Consolas"/>
                <a:cs typeface="Consolas"/>
              </a:rPr>
              <a:t>pParrot.get</a:t>
            </a:r>
            <a:r>
              <a:rPr lang="en-US" sz="1400" dirty="0" smtClean="0">
                <a:latin typeface="Consolas"/>
                <a:cs typeface="Consolas"/>
              </a:rPr>
              <a:t>(); // returns the raw pointer</a:t>
            </a:r>
          </a:p>
          <a:p>
            <a:pPr marL="400050" lvl="1" indent="0">
              <a:buNone/>
            </a:pPr>
            <a:r>
              <a:rPr lang="en-US" sz="1400" dirty="0" smtClean="0">
                <a:latin typeface="Consolas"/>
                <a:cs typeface="Consolas"/>
              </a:rPr>
              <a:t>		delete </a:t>
            </a:r>
            <a:r>
              <a:rPr lang="en-US" sz="1400" dirty="0" err="1" smtClean="0">
                <a:latin typeface="Consolas"/>
                <a:cs typeface="Consolas"/>
              </a:rPr>
              <a:t>georgeParrot</a:t>
            </a:r>
            <a:r>
              <a:rPr lang="en-US" sz="1400" dirty="0" smtClean="0">
                <a:latin typeface="Consolas"/>
                <a:cs typeface="Consolas"/>
              </a:rPr>
              <a:t>;  // </a:t>
            </a:r>
            <a:r>
              <a:rPr lang="en-US" sz="1400" dirty="0" err="1" smtClean="0">
                <a:latin typeface="Consolas"/>
                <a:cs typeface="Consolas"/>
              </a:rPr>
              <a:t>georgeParrot</a:t>
            </a:r>
            <a:r>
              <a:rPr lang="en-US" sz="1400" dirty="0" smtClean="0">
                <a:latin typeface="Consolas"/>
                <a:cs typeface="Consolas"/>
              </a:rPr>
              <a:t> </a:t>
            </a:r>
            <a:r>
              <a:rPr lang="en-US" sz="1400" dirty="0" smtClean="0">
                <a:latin typeface="Consolas"/>
                <a:cs typeface="Consolas"/>
              </a:rPr>
              <a:t>is gone</a:t>
            </a:r>
          </a:p>
          <a:p>
            <a:pPr marL="400050" lvl="1" indent="0">
              <a:buNone/>
            </a:pPr>
            <a:r>
              <a:rPr lang="en-US" sz="1400" dirty="0" smtClean="0">
                <a:latin typeface="Consolas"/>
                <a:cs typeface="Consolas"/>
              </a:rPr>
              <a:t>}</a:t>
            </a:r>
          </a:p>
          <a:p>
            <a:pPr marL="400050" lvl="1" indent="0">
              <a:buNone/>
            </a:pPr>
            <a:endParaRPr lang="en-US" sz="1800" dirty="0" smtClean="0">
              <a:latin typeface="Consolas"/>
              <a:cs typeface="Consolas"/>
            </a:endParaRPr>
          </a:p>
          <a:p>
            <a:pPr marL="0" indent="0">
              <a:buNone/>
            </a:pPr>
            <a:r>
              <a:rPr lang="en-US" sz="2000" dirty="0" smtClean="0">
                <a:cs typeface="Consolas"/>
              </a:rPr>
              <a:t>The result of the above code is </a:t>
            </a:r>
            <a:r>
              <a:rPr lang="en-US" sz="2000" b="1" dirty="0" smtClean="0">
                <a:cs typeface="Consolas"/>
              </a:rPr>
              <a:t>ACCESS VIOLATION</a:t>
            </a:r>
            <a:r>
              <a:rPr lang="en-US" sz="2000" dirty="0" smtClean="0">
                <a:cs typeface="Consolas"/>
              </a:rPr>
              <a:t>. Why? Once you get the raw pointer from the shared pointer you delete it. Once the function ends and the shared pointer goes out of scope, it attempts to destruct the shared pointer.</a:t>
            </a:r>
          </a:p>
          <a:p>
            <a:pPr marL="0" indent="0">
              <a:buNone/>
            </a:pPr>
            <a:r>
              <a:rPr lang="en-US" sz="2000" b="1" dirty="0" smtClean="0">
                <a:cs typeface="Consolas"/>
              </a:rPr>
              <a:t>Advice </a:t>
            </a:r>
            <a:r>
              <a:rPr lang="mr-IN" sz="2000" dirty="0" smtClean="0">
                <a:cs typeface="Consolas"/>
              </a:rPr>
              <a:t>–</a:t>
            </a:r>
            <a:r>
              <a:rPr lang="en-US" sz="2000" dirty="0" smtClean="0">
                <a:cs typeface="Consolas"/>
              </a:rPr>
              <a:t> Do not do this</a:t>
            </a:r>
            <a:endParaRPr lang="en-US" sz="2000" dirty="0">
              <a:cs typeface="Consolas"/>
            </a:endParaRPr>
          </a:p>
        </p:txBody>
      </p:sp>
    </p:spTree>
    <p:extLst>
      <p:ext uri="{BB962C8B-B14F-4D97-AF65-F5344CB8AC3E}">
        <p14:creationId xmlns:p14="http://schemas.microsoft.com/office/powerpoint/2010/main" val="4043270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322367"/>
          </a:xfrm>
        </p:spPr>
        <p:txBody>
          <a:bodyPr>
            <a:noAutofit/>
          </a:bodyPr>
          <a:lstStyle/>
          <a:p>
            <a:r>
              <a:rPr lang="en-US" sz="2900" b="1" dirty="0" smtClean="0"/>
              <a:t>Errors and gotchas #7</a:t>
            </a:r>
            <a:br>
              <a:rPr lang="en-US" sz="2900" b="1" dirty="0" smtClean="0"/>
            </a:br>
            <a:r>
              <a:rPr lang="en-US" sz="2500" b="1" dirty="0" smtClean="0"/>
              <a:t>Not using a custom </a:t>
            </a:r>
            <a:r>
              <a:rPr lang="en-US" sz="2500" b="1" dirty="0" err="1" smtClean="0"/>
              <a:t>deleter</a:t>
            </a:r>
            <a:r>
              <a:rPr lang="en-US" sz="2500" b="1" dirty="0" smtClean="0"/>
              <a:t> when using an array of pointers with a </a:t>
            </a:r>
            <a:r>
              <a:rPr lang="en-US" sz="2500" b="1" dirty="0" err="1" smtClean="0"/>
              <a:t>shared_ptr</a:t>
            </a:r>
            <a:r>
              <a:rPr lang="en-US" sz="2500" b="1" dirty="0" smtClean="0"/>
              <a:t> (pre </a:t>
            </a:r>
            <a:r>
              <a:rPr lang="en-US" sz="2500" b="1" dirty="0" err="1" smtClean="0"/>
              <a:t>c++</a:t>
            </a:r>
            <a:r>
              <a:rPr lang="en-US" sz="2500" b="1" dirty="0" smtClean="0"/>
              <a:t>17)</a:t>
            </a:r>
            <a:endParaRPr lang="en-US" sz="2500" b="1" dirty="0"/>
          </a:p>
        </p:txBody>
      </p:sp>
      <p:sp>
        <p:nvSpPr>
          <p:cNvPr id="3" name="Content Placeholder 2"/>
          <p:cNvSpPr>
            <a:spLocks noGrp="1"/>
          </p:cNvSpPr>
          <p:nvPr>
            <p:ph idx="1"/>
          </p:nvPr>
        </p:nvSpPr>
        <p:spPr>
          <a:xfrm>
            <a:off x="457200" y="1785626"/>
            <a:ext cx="8229600" cy="4340537"/>
          </a:xfrm>
        </p:spPr>
        <p:txBody>
          <a:bodyPr>
            <a:normAutofit/>
          </a:bodyPr>
          <a:lstStyle/>
          <a:p>
            <a:pPr marL="0" indent="0">
              <a:buNone/>
            </a:pPr>
            <a:r>
              <a:rPr lang="en-US" sz="2000" b="1" dirty="0" err="1" smtClean="0"/>
              <a:t>c++</a:t>
            </a:r>
            <a:r>
              <a:rPr lang="en-US" sz="2000" b="1" dirty="0" smtClean="0"/>
              <a:t>17 and after </a:t>
            </a:r>
            <a:r>
              <a:rPr lang="en-US" sz="2000" dirty="0" err="1" smtClean="0"/>
              <a:t>shared_ptr</a:t>
            </a:r>
            <a:r>
              <a:rPr lang="en-US" sz="2000" dirty="0" smtClean="0"/>
              <a:t> can be used to manage a dynamically allocated array.</a:t>
            </a:r>
          </a:p>
          <a:p>
            <a:pPr marL="0" indent="0">
              <a:buNone/>
            </a:pPr>
            <a:r>
              <a:rPr lang="en-US" sz="1400" dirty="0" smtClean="0">
                <a:latin typeface="Consolas"/>
                <a:cs typeface="Consolas"/>
              </a:rPr>
              <a:t>	</a:t>
            </a:r>
          </a:p>
          <a:p>
            <a:pPr marL="0" indent="0">
              <a:buNone/>
            </a:pPr>
            <a:r>
              <a:rPr lang="en-US" sz="1400" dirty="0">
                <a:latin typeface="Consolas"/>
                <a:cs typeface="Consolas"/>
              </a:rPr>
              <a:t>	</a:t>
            </a:r>
            <a:r>
              <a:rPr lang="en-US" sz="1400" dirty="0" err="1" smtClean="0">
                <a:latin typeface="Consolas"/>
                <a:cs typeface="Consolas"/>
              </a:rPr>
              <a:t>std</a:t>
            </a:r>
            <a:r>
              <a:rPr lang="en-US" sz="1400" dirty="0" smtClean="0">
                <a:latin typeface="Consolas"/>
                <a:cs typeface="Consolas"/>
              </a:rPr>
              <a:t>::</a:t>
            </a:r>
            <a:r>
              <a:rPr lang="en-US" sz="1400" dirty="0" err="1" smtClean="0">
                <a:latin typeface="Consolas"/>
                <a:cs typeface="Consolas"/>
              </a:rPr>
              <a:t>shared_ptr</a:t>
            </a:r>
            <a:r>
              <a:rPr lang="en-US" sz="1400" dirty="0" smtClean="0">
                <a:latin typeface="Consolas"/>
                <a:cs typeface="Consolas"/>
              </a:rPr>
              <a:t>&lt;</a:t>
            </a:r>
            <a:r>
              <a:rPr lang="en-US" sz="1400" dirty="0" err="1" smtClean="0">
                <a:latin typeface="Consolas"/>
                <a:cs typeface="Consolas"/>
              </a:rPr>
              <a:t>int</a:t>
            </a:r>
            <a:r>
              <a:rPr lang="en-US" sz="1400" dirty="0" smtClean="0">
                <a:latin typeface="Consolas"/>
                <a:cs typeface="Consolas"/>
              </a:rPr>
              <a:t>[]&gt; </a:t>
            </a:r>
            <a:r>
              <a:rPr lang="en-US" sz="1400" dirty="0" err="1" smtClean="0">
                <a:latin typeface="Consolas"/>
                <a:cs typeface="Consolas"/>
              </a:rPr>
              <a:t>sp</a:t>
            </a:r>
            <a:r>
              <a:rPr lang="en-US" sz="1400" dirty="0" smtClean="0">
                <a:latin typeface="Consolas"/>
                <a:cs typeface="Consolas"/>
              </a:rPr>
              <a:t>(new </a:t>
            </a:r>
            <a:r>
              <a:rPr lang="en-US" sz="1400" dirty="0" err="1" smtClean="0">
                <a:latin typeface="Consolas"/>
                <a:cs typeface="Consolas"/>
              </a:rPr>
              <a:t>int</a:t>
            </a:r>
            <a:r>
              <a:rPr lang="en-US" sz="1400" dirty="0" smtClean="0">
                <a:latin typeface="Consolas"/>
                <a:cs typeface="Consolas"/>
              </a:rPr>
              <a:t>[10])</a:t>
            </a:r>
          </a:p>
          <a:p>
            <a:pPr marL="0" indent="0">
              <a:buNone/>
            </a:pPr>
            <a:r>
              <a:rPr lang="en-US" sz="2000" dirty="0" smtClean="0"/>
              <a:t>	</a:t>
            </a:r>
            <a:endParaRPr lang="en-US" sz="2000" dirty="0"/>
          </a:p>
          <a:p>
            <a:pPr marL="0" indent="0">
              <a:buNone/>
            </a:pPr>
            <a:r>
              <a:rPr lang="en-US" sz="2000" b="1" dirty="0" smtClean="0"/>
              <a:t>Pre </a:t>
            </a:r>
            <a:r>
              <a:rPr lang="en-US" sz="2000" b="1" dirty="0" err="1" smtClean="0"/>
              <a:t>c++</a:t>
            </a:r>
            <a:r>
              <a:rPr lang="en-US" sz="2000" b="1" dirty="0" smtClean="0"/>
              <a:t>17</a:t>
            </a:r>
            <a:r>
              <a:rPr lang="en-US" sz="2000" dirty="0" smtClean="0"/>
              <a:t> </a:t>
            </a:r>
            <a:r>
              <a:rPr lang="en-US" sz="2000" dirty="0" err="1" smtClean="0"/>
              <a:t>shared_ptr</a:t>
            </a:r>
            <a:r>
              <a:rPr lang="en-US" sz="2000" dirty="0" smtClean="0"/>
              <a:t> could not be used to manage a dynamic array. By default </a:t>
            </a:r>
            <a:r>
              <a:rPr lang="en-US" sz="2000" dirty="0" err="1" smtClean="0"/>
              <a:t>shared_ptr</a:t>
            </a:r>
            <a:r>
              <a:rPr lang="en-US" sz="2000" dirty="0" smtClean="0"/>
              <a:t> will call delete on the managed object when no more references remain to it. When you allocate using new[] you need to call delete[]. </a:t>
            </a:r>
            <a:r>
              <a:rPr lang="en-US" sz="2000" b="1" dirty="0" smtClean="0"/>
              <a:t>So you must supply a custom </a:t>
            </a:r>
            <a:r>
              <a:rPr lang="en-US" sz="2000" b="1" dirty="0" err="1" smtClean="0"/>
              <a:t>deleter</a:t>
            </a:r>
            <a:r>
              <a:rPr lang="en-US" sz="2000" b="1" dirty="0" smtClean="0"/>
              <a:t> before </a:t>
            </a:r>
            <a:r>
              <a:rPr lang="en-US" sz="2000" b="1" dirty="0" err="1" smtClean="0"/>
              <a:t>c++</a:t>
            </a:r>
            <a:r>
              <a:rPr lang="en-US" sz="2000" b="1" dirty="0" smtClean="0"/>
              <a:t>17. </a:t>
            </a:r>
            <a:r>
              <a:rPr lang="en-US" sz="2000" dirty="0" smtClean="0"/>
              <a:t>For example:</a:t>
            </a:r>
            <a:endParaRPr lang="en-US" sz="2000" dirty="0"/>
          </a:p>
          <a:p>
            <a:pPr marL="0" indent="0">
              <a:buNone/>
            </a:pPr>
            <a:endParaRPr lang="en-US" sz="2000" dirty="0" smtClean="0"/>
          </a:p>
          <a:p>
            <a:pPr marL="0" indent="0">
              <a:buNone/>
            </a:pPr>
            <a:r>
              <a:rPr lang="en-US" sz="2000" dirty="0" smtClean="0"/>
              <a:t>	</a:t>
            </a:r>
            <a:r>
              <a:rPr lang="en-US" sz="1400" dirty="0" err="1" smtClean="0">
                <a:latin typeface="Consolas"/>
                <a:cs typeface="Consolas"/>
              </a:rPr>
              <a:t>std</a:t>
            </a:r>
            <a:r>
              <a:rPr lang="en-US" sz="1400" dirty="0" smtClean="0">
                <a:latin typeface="Consolas"/>
                <a:cs typeface="Consolas"/>
              </a:rPr>
              <a:t>::</a:t>
            </a:r>
            <a:r>
              <a:rPr lang="en-US" sz="1400" dirty="0" err="1" smtClean="0">
                <a:latin typeface="Consolas"/>
                <a:cs typeface="Consolas"/>
              </a:rPr>
              <a:t>shared_ptr</a:t>
            </a:r>
            <a:r>
              <a:rPr lang="en-US" sz="1400" dirty="0" smtClean="0">
                <a:latin typeface="Consolas"/>
                <a:cs typeface="Consolas"/>
              </a:rPr>
              <a:t>&lt;</a:t>
            </a:r>
            <a:r>
              <a:rPr lang="en-US" sz="1400" dirty="0" err="1" smtClean="0">
                <a:latin typeface="Consolas"/>
                <a:cs typeface="Consolas"/>
              </a:rPr>
              <a:t>int</a:t>
            </a:r>
            <a:r>
              <a:rPr lang="en-US" sz="1400" dirty="0" smtClean="0">
                <a:latin typeface="Consolas"/>
                <a:cs typeface="Consolas"/>
              </a:rPr>
              <a:t>&gt; </a:t>
            </a:r>
            <a:r>
              <a:rPr lang="en-US" sz="1400" dirty="0" err="1" smtClean="0">
                <a:latin typeface="Consolas"/>
                <a:cs typeface="Consolas"/>
              </a:rPr>
              <a:t>sp</a:t>
            </a:r>
            <a:r>
              <a:rPr lang="en-US" sz="1400" dirty="0" smtClean="0">
                <a:latin typeface="Consolas"/>
                <a:cs typeface="Consolas"/>
              </a:rPr>
              <a:t>(new </a:t>
            </a:r>
            <a:r>
              <a:rPr lang="en-US" sz="1400" dirty="0" err="1" smtClean="0">
                <a:latin typeface="Consolas"/>
                <a:cs typeface="Consolas"/>
              </a:rPr>
              <a:t>int</a:t>
            </a:r>
            <a:r>
              <a:rPr lang="en-US" sz="1400" dirty="0" smtClean="0">
                <a:latin typeface="Consolas"/>
                <a:cs typeface="Consolas"/>
              </a:rPr>
              <a:t>[10], </a:t>
            </a:r>
            <a:r>
              <a:rPr lang="en-US" sz="1400" dirty="0" err="1" smtClean="0">
                <a:latin typeface="Consolas"/>
                <a:cs typeface="Consolas"/>
              </a:rPr>
              <a:t>array_deleter</a:t>
            </a:r>
            <a:r>
              <a:rPr lang="en-US" sz="1400" dirty="0" smtClean="0">
                <a:latin typeface="Consolas"/>
                <a:cs typeface="Consolas"/>
              </a:rPr>
              <a:t>&lt;</a:t>
            </a:r>
            <a:r>
              <a:rPr lang="en-US" sz="1400" dirty="0" err="1" smtClean="0">
                <a:latin typeface="Consolas"/>
                <a:cs typeface="Consolas"/>
              </a:rPr>
              <a:t>int</a:t>
            </a:r>
            <a:r>
              <a:rPr lang="en-US" sz="1400" dirty="0" smtClean="0">
                <a:latin typeface="Consolas"/>
                <a:cs typeface="Consolas"/>
              </a:rPr>
              <a:t>&gt;());</a:t>
            </a:r>
          </a:p>
          <a:p>
            <a:pPr marL="0" indent="0">
              <a:buNone/>
            </a:pPr>
            <a:endParaRPr lang="en-US" sz="1400" dirty="0">
              <a:latin typeface="Consolas"/>
              <a:cs typeface="Consolas"/>
            </a:endParaRPr>
          </a:p>
          <a:p>
            <a:pPr marL="0" indent="0">
              <a:buNone/>
            </a:pPr>
            <a:r>
              <a:rPr lang="en-US" sz="2000" dirty="0" smtClean="0">
                <a:cs typeface="Consolas"/>
              </a:rPr>
              <a:t>Alternatively you can just go with </a:t>
            </a:r>
            <a:r>
              <a:rPr lang="en-US" sz="2000" dirty="0" err="1" smtClean="0">
                <a:cs typeface="Consolas"/>
              </a:rPr>
              <a:t>std</a:t>
            </a:r>
            <a:r>
              <a:rPr lang="en-US" sz="2000" dirty="0" smtClean="0">
                <a:cs typeface="Consolas"/>
              </a:rPr>
              <a:t>::array&lt;&gt;</a:t>
            </a:r>
          </a:p>
        </p:txBody>
      </p:sp>
    </p:spTree>
    <p:extLst>
      <p:ext uri="{BB962C8B-B14F-4D97-AF65-F5344CB8AC3E}">
        <p14:creationId xmlns:p14="http://schemas.microsoft.com/office/powerpoint/2010/main" val="15380850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55899"/>
          </a:xfrm>
        </p:spPr>
        <p:txBody>
          <a:bodyPr>
            <a:normAutofit fontScale="90000"/>
          </a:bodyPr>
          <a:lstStyle/>
          <a:p>
            <a:r>
              <a:rPr lang="en-US" sz="2900" b="1" dirty="0" smtClean="0"/>
              <a:t>Errors and gotchas #8</a:t>
            </a:r>
            <a:br>
              <a:rPr lang="en-US" sz="2900" b="1" dirty="0" smtClean="0"/>
            </a:br>
            <a:r>
              <a:rPr lang="en-US" sz="2800" b="1" dirty="0" smtClean="0"/>
              <a:t>Not avoiding cyclic references when using shared pointers</a:t>
            </a:r>
            <a:endParaRPr lang="en-US" sz="2800" b="1" dirty="0"/>
          </a:p>
        </p:txBody>
      </p:sp>
      <p:sp>
        <p:nvSpPr>
          <p:cNvPr id="3" name="Content Placeholder 2"/>
          <p:cNvSpPr>
            <a:spLocks noGrp="1"/>
          </p:cNvSpPr>
          <p:nvPr>
            <p:ph idx="1"/>
          </p:nvPr>
        </p:nvSpPr>
        <p:spPr>
          <a:xfrm>
            <a:off x="457200" y="1169461"/>
            <a:ext cx="8229600" cy="5344303"/>
          </a:xfrm>
        </p:spPr>
        <p:txBody>
          <a:bodyPr>
            <a:normAutofit fontScale="40000" lnSpcReduction="20000"/>
          </a:bodyPr>
          <a:lstStyle/>
          <a:p>
            <a:pPr marL="0" indent="0">
              <a:buNone/>
            </a:pPr>
            <a:r>
              <a:rPr lang="en-US" sz="4000" b="1" dirty="0" smtClean="0"/>
              <a:t>The problem. </a:t>
            </a:r>
            <a:r>
              <a:rPr lang="en-US" sz="4000" dirty="0" smtClean="0"/>
              <a:t>In many situations when a class has a </a:t>
            </a:r>
            <a:r>
              <a:rPr lang="en-US" sz="4000" dirty="0" err="1" smtClean="0"/>
              <a:t>shared_ptr</a:t>
            </a:r>
            <a:r>
              <a:rPr lang="en-US" sz="4000" dirty="0" smtClean="0"/>
              <a:t> member variable you can get into cyclical references. When two </a:t>
            </a:r>
            <a:r>
              <a:rPr lang="en-US" sz="4000" dirty="0" err="1" smtClean="0"/>
              <a:t>shared_ptrs</a:t>
            </a:r>
            <a:r>
              <a:rPr lang="en-US" sz="4000" dirty="0" smtClean="0"/>
              <a:t> are holding references to each other they will never be destructed, because the reference count will never go to 0, hence we have a memory leak. Double-linked structures end up with circular references.</a:t>
            </a:r>
          </a:p>
          <a:p>
            <a:pPr marL="0" indent="0">
              <a:buNone/>
            </a:pPr>
            <a:endParaRPr lang="en-US" sz="1400" dirty="0" smtClean="0">
              <a:latin typeface="Consolas"/>
              <a:cs typeface="Consolas"/>
            </a:endParaRPr>
          </a:p>
          <a:p>
            <a:pPr marL="0" indent="0">
              <a:buNone/>
            </a:pPr>
            <a:r>
              <a:rPr lang="en-US" sz="3000" dirty="0" smtClean="0">
                <a:latin typeface="Consolas"/>
                <a:cs typeface="Consolas"/>
              </a:rPr>
              <a:t>template&lt;class T&gt;</a:t>
            </a:r>
          </a:p>
          <a:p>
            <a:pPr marL="0" indent="0">
              <a:buNone/>
            </a:pPr>
            <a:r>
              <a:rPr lang="en-US" sz="3000" dirty="0" err="1">
                <a:latin typeface="Consolas"/>
                <a:cs typeface="Consolas"/>
              </a:rPr>
              <a:t>s</a:t>
            </a:r>
            <a:r>
              <a:rPr lang="en-US" sz="3000" dirty="0" err="1" smtClean="0">
                <a:latin typeface="Consolas"/>
                <a:cs typeface="Consolas"/>
              </a:rPr>
              <a:t>truct</a:t>
            </a:r>
            <a:r>
              <a:rPr lang="en-US" sz="3000" dirty="0" smtClean="0">
                <a:latin typeface="Consolas"/>
                <a:cs typeface="Consolas"/>
              </a:rPr>
              <a:t> Node {</a:t>
            </a:r>
          </a:p>
          <a:p>
            <a:pPr marL="0" indent="0">
              <a:buNone/>
            </a:pPr>
            <a:r>
              <a:rPr lang="en-US" sz="3000" dirty="0">
                <a:latin typeface="Consolas"/>
                <a:cs typeface="Consolas"/>
              </a:rPr>
              <a:t>	</a:t>
            </a:r>
            <a:r>
              <a:rPr lang="en-US" sz="3000" dirty="0" smtClean="0">
                <a:latin typeface="Consolas"/>
                <a:cs typeface="Consolas"/>
              </a:rPr>
              <a:t>T value;</a:t>
            </a:r>
          </a:p>
          <a:p>
            <a:pPr marL="0" indent="0">
              <a:buNone/>
            </a:pPr>
            <a:r>
              <a:rPr lang="en-US" sz="3000" b="1" dirty="0">
                <a:latin typeface="Consolas"/>
                <a:cs typeface="Consolas"/>
              </a:rPr>
              <a:t>	</a:t>
            </a:r>
            <a:r>
              <a:rPr lang="en-US" sz="3000" b="1" dirty="0" err="1" smtClean="0">
                <a:latin typeface="Consolas"/>
                <a:cs typeface="Consolas"/>
              </a:rPr>
              <a:t>shared_ptr</a:t>
            </a:r>
            <a:r>
              <a:rPr lang="en-US" sz="3000" b="1" dirty="0" smtClean="0">
                <a:latin typeface="Consolas"/>
                <a:cs typeface="Consolas"/>
              </a:rPr>
              <a:t>&lt;Node&lt;T&gt;&gt; parent;</a:t>
            </a:r>
          </a:p>
          <a:p>
            <a:pPr marL="0" indent="0">
              <a:buNone/>
            </a:pPr>
            <a:r>
              <a:rPr lang="en-US" sz="3000" dirty="0" smtClean="0">
                <a:latin typeface="Consolas"/>
                <a:cs typeface="Consolas"/>
              </a:rPr>
              <a:t>	</a:t>
            </a:r>
            <a:r>
              <a:rPr lang="en-US" sz="3000" dirty="0" err="1" smtClean="0">
                <a:latin typeface="Consolas"/>
                <a:cs typeface="Consolas"/>
              </a:rPr>
              <a:t>shared_ptr</a:t>
            </a:r>
            <a:r>
              <a:rPr lang="en-US" sz="3000" dirty="0" smtClean="0">
                <a:latin typeface="Consolas"/>
                <a:cs typeface="Consolas"/>
              </a:rPr>
              <a:t>&lt;Node&lt;T&gt;&gt; left;</a:t>
            </a:r>
          </a:p>
          <a:p>
            <a:pPr marL="0" indent="0">
              <a:buNone/>
            </a:pPr>
            <a:r>
              <a:rPr lang="en-US" sz="3000" dirty="0" smtClean="0">
                <a:latin typeface="Consolas"/>
                <a:cs typeface="Consolas"/>
              </a:rPr>
              <a:t>	</a:t>
            </a:r>
            <a:r>
              <a:rPr lang="en-US" sz="3000" dirty="0" err="1" smtClean="0">
                <a:latin typeface="Consolas"/>
                <a:cs typeface="Consolas"/>
              </a:rPr>
              <a:t>shared_ptr</a:t>
            </a:r>
            <a:r>
              <a:rPr lang="en-US" sz="3000" dirty="0" smtClean="0">
                <a:latin typeface="Consolas"/>
                <a:cs typeface="Consolas"/>
              </a:rPr>
              <a:t>&lt;Node&lt;T&gt;&gt; right;</a:t>
            </a:r>
          </a:p>
          <a:p>
            <a:pPr marL="0" indent="0">
              <a:buNone/>
            </a:pPr>
            <a:r>
              <a:rPr lang="en-US" sz="3000" dirty="0" smtClean="0">
                <a:latin typeface="Consolas"/>
                <a:cs typeface="Consolas"/>
              </a:rPr>
              <a:t>};</a:t>
            </a:r>
            <a:endParaRPr lang="en-US" sz="3000" dirty="0" smtClean="0">
              <a:latin typeface="Consolas"/>
              <a:cs typeface="Consolas"/>
            </a:endParaRPr>
          </a:p>
          <a:p>
            <a:pPr marL="0" indent="0">
              <a:buNone/>
            </a:pPr>
            <a:endParaRPr lang="en-US" sz="3000" dirty="0" smtClean="0"/>
          </a:p>
          <a:p>
            <a:pPr marL="0" indent="0">
              <a:buNone/>
            </a:pPr>
            <a:r>
              <a:rPr lang="en-US" sz="4000" dirty="0" smtClean="0"/>
              <a:t>If we remove a Node, there’s a cyclic reference to it. It will never be deleted because the reference count will be never zero.</a:t>
            </a:r>
          </a:p>
          <a:p>
            <a:pPr marL="0" indent="0">
              <a:buNone/>
            </a:pPr>
            <a:endParaRPr lang="en-US" sz="2000" dirty="0"/>
          </a:p>
          <a:p>
            <a:pPr marL="0" indent="0">
              <a:buNone/>
            </a:pPr>
            <a:r>
              <a:rPr lang="en-US" sz="4000" b="1" dirty="0" smtClean="0"/>
              <a:t>The solution.</a:t>
            </a:r>
            <a:r>
              <a:rPr lang="en-US" sz="4000" dirty="0" smtClean="0"/>
              <a:t> To solve this, you should use </a:t>
            </a:r>
            <a:r>
              <a:rPr lang="en-US" sz="4000" dirty="0" err="1" smtClean="0"/>
              <a:t>std</a:t>
            </a:r>
            <a:r>
              <a:rPr lang="en-US" sz="4000" dirty="0" smtClean="0"/>
              <a:t>::</a:t>
            </a:r>
            <a:r>
              <a:rPr lang="en-US" sz="4000" dirty="0" err="1" smtClean="0"/>
              <a:t>weak_ptr</a:t>
            </a:r>
            <a:r>
              <a:rPr lang="en-US" sz="4000" dirty="0" smtClean="0"/>
              <a:t>&lt;T&gt;:</a:t>
            </a:r>
          </a:p>
          <a:p>
            <a:pPr marL="0" indent="0">
              <a:buNone/>
            </a:pPr>
            <a:r>
              <a:rPr lang="en-US" sz="3000" dirty="0" smtClean="0">
                <a:latin typeface="Consolas"/>
                <a:cs typeface="Consolas"/>
              </a:rPr>
              <a:t>template&lt;class T&gt;</a:t>
            </a:r>
          </a:p>
          <a:p>
            <a:pPr marL="0" indent="0">
              <a:buNone/>
            </a:pPr>
            <a:r>
              <a:rPr lang="en-US" sz="3000" dirty="0" err="1" smtClean="0">
                <a:latin typeface="Consolas"/>
                <a:cs typeface="Consolas"/>
              </a:rPr>
              <a:t>struct</a:t>
            </a:r>
            <a:r>
              <a:rPr lang="en-US" sz="3000" dirty="0" smtClean="0">
                <a:latin typeface="Consolas"/>
                <a:cs typeface="Consolas"/>
              </a:rPr>
              <a:t> Node {</a:t>
            </a:r>
          </a:p>
          <a:p>
            <a:pPr marL="0" indent="0">
              <a:buNone/>
            </a:pPr>
            <a:r>
              <a:rPr lang="en-US" sz="3000" dirty="0" smtClean="0">
                <a:latin typeface="Consolas"/>
                <a:cs typeface="Consolas"/>
              </a:rPr>
              <a:t>	T value;</a:t>
            </a:r>
          </a:p>
          <a:p>
            <a:pPr marL="0" indent="0">
              <a:buNone/>
            </a:pPr>
            <a:r>
              <a:rPr lang="en-US" sz="3000" b="1" dirty="0" smtClean="0">
                <a:latin typeface="Consolas"/>
                <a:cs typeface="Consolas"/>
              </a:rPr>
              <a:t>	</a:t>
            </a:r>
            <a:r>
              <a:rPr lang="en-US" sz="3000" b="1" dirty="0" err="1" smtClean="0">
                <a:latin typeface="Consolas"/>
                <a:cs typeface="Consolas"/>
              </a:rPr>
              <a:t>weak</a:t>
            </a:r>
            <a:r>
              <a:rPr lang="en-US" sz="3000" b="1" dirty="0" err="1" smtClean="0">
                <a:latin typeface="Consolas"/>
                <a:cs typeface="Consolas"/>
              </a:rPr>
              <a:t>_ptr</a:t>
            </a:r>
            <a:r>
              <a:rPr lang="en-US" sz="3000" b="1" dirty="0" smtClean="0">
                <a:latin typeface="Consolas"/>
                <a:cs typeface="Consolas"/>
              </a:rPr>
              <a:t>&lt;Node&lt;T&gt;&gt; parent;</a:t>
            </a:r>
          </a:p>
          <a:p>
            <a:pPr marL="0" indent="0">
              <a:buNone/>
            </a:pPr>
            <a:r>
              <a:rPr lang="en-US" sz="3000" dirty="0" smtClean="0">
                <a:latin typeface="Consolas"/>
                <a:cs typeface="Consolas"/>
              </a:rPr>
              <a:t>	</a:t>
            </a:r>
            <a:r>
              <a:rPr lang="en-US" sz="3000" dirty="0" err="1" smtClean="0">
                <a:latin typeface="Consolas"/>
                <a:cs typeface="Consolas"/>
              </a:rPr>
              <a:t>shared_ptr</a:t>
            </a:r>
            <a:r>
              <a:rPr lang="en-US" sz="3000" dirty="0" smtClean="0">
                <a:latin typeface="Consolas"/>
                <a:cs typeface="Consolas"/>
              </a:rPr>
              <a:t>&lt;Node&lt;T&gt;&gt; left;</a:t>
            </a:r>
          </a:p>
          <a:p>
            <a:pPr marL="0" indent="0">
              <a:buNone/>
            </a:pPr>
            <a:r>
              <a:rPr lang="en-US" sz="3000" dirty="0" smtClean="0">
                <a:latin typeface="Consolas"/>
                <a:cs typeface="Consolas"/>
              </a:rPr>
              <a:t>	</a:t>
            </a:r>
            <a:r>
              <a:rPr lang="en-US" sz="3000" dirty="0" err="1" smtClean="0">
                <a:latin typeface="Consolas"/>
                <a:cs typeface="Consolas"/>
              </a:rPr>
              <a:t>shared_ptr</a:t>
            </a:r>
            <a:r>
              <a:rPr lang="en-US" sz="3000" dirty="0" smtClean="0">
                <a:latin typeface="Consolas"/>
                <a:cs typeface="Consolas"/>
              </a:rPr>
              <a:t>&lt;Node&lt;T&gt;&gt; right;</a:t>
            </a:r>
          </a:p>
          <a:p>
            <a:pPr marL="0" indent="0">
              <a:buNone/>
            </a:pPr>
            <a:r>
              <a:rPr lang="en-US" sz="3000" dirty="0" smtClean="0">
                <a:latin typeface="Consolas"/>
                <a:cs typeface="Consolas"/>
              </a:rPr>
              <a:t>};</a:t>
            </a:r>
          </a:p>
          <a:p>
            <a:pPr marL="0" indent="0">
              <a:buNone/>
            </a:pPr>
            <a:endParaRPr lang="en-US" sz="3000" dirty="0" smtClean="0">
              <a:latin typeface="Consolas"/>
              <a:cs typeface="Consolas"/>
            </a:endParaRPr>
          </a:p>
          <a:p>
            <a:pPr marL="0" indent="0">
              <a:buNone/>
            </a:pPr>
            <a:r>
              <a:rPr lang="en-US" sz="4000" dirty="0" smtClean="0">
                <a:cs typeface="Consolas"/>
              </a:rPr>
              <a:t>Now things will work correctly and removing a node will not leave stuck references to the parent node. Side note: It makes walking the tree slightly more complicated. You need to lock the parent </a:t>
            </a:r>
            <a:r>
              <a:rPr lang="en-US" sz="4000" dirty="0" smtClean="0">
                <a:latin typeface="Consolas"/>
                <a:cs typeface="Consolas"/>
              </a:rPr>
              <a:t>Node</a:t>
            </a:r>
            <a:r>
              <a:rPr lang="en-US" sz="4000" dirty="0" smtClean="0">
                <a:cs typeface="Consolas"/>
              </a:rPr>
              <a:t> and you have a reasonable guarantee that it won’t disappear while you are working on it.</a:t>
            </a:r>
            <a:endParaRPr lang="en-US" sz="4000" dirty="0" smtClean="0">
              <a:cs typeface="Consolas"/>
            </a:endParaRPr>
          </a:p>
        </p:txBody>
      </p:sp>
    </p:spTree>
    <p:extLst>
      <p:ext uri="{BB962C8B-B14F-4D97-AF65-F5344CB8AC3E}">
        <p14:creationId xmlns:p14="http://schemas.microsoft.com/office/powerpoint/2010/main" val="23915013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7097"/>
          </a:xfrm>
        </p:spPr>
        <p:txBody>
          <a:bodyPr>
            <a:normAutofit fontScale="90000"/>
          </a:bodyPr>
          <a:lstStyle/>
          <a:p>
            <a:r>
              <a:rPr lang="en-US" sz="2900" b="1" dirty="0" smtClean="0"/>
              <a:t>Errors and gotchas #9</a:t>
            </a:r>
            <a:br>
              <a:rPr lang="en-US" sz="2900" b="1" dirty="0" smtClean="0"/>
            </a:br>
            <a:r>
              <a:rPr lang="en-US" sz="2800" b="1" dirty="0" smtClean="0"/>
              <a:t>Not deleting a raw </a:t>
            </a:r>
            <a:r>
              <a:rPr lang="en-US" sz="2800" b="1" dirty="0" smtClean="0"/>
              <a:t>pointer returned by </a:t>
            </a:r>
            <a:r>
              <a:rPr lang="en-US" sz="2800" b="1" dirty="0" err="1" smtClean="0"/>
              <a:t>unique_ptr.release</a:t>
            </a:r>
            <a:r>
              <a:rPr lang="en-US" sz="2800" b="1" dirty="0" smtClean="0"/>
              <a:t>()</a:t>
            </a:r>
            <a:endParaRPr lang="en-US" sz="2800" b="1" dirty="0"/>
          </a:p>
        </p:txBody>
      </p:sp>
      <p:sp>
        <p:nvSpPr>
          <p:cNvPr id="3" name="Content Placeholder 2"/>
          <p:cNvSpPr>
            <a:spLocks noGrp="1"/>
          </p:cNvSpPr>
          <p:nvPr>
            <p:ph idx="1"/>
          </p:nvPr>
        </p:nvSpPr>
        <p:spPr>
          <a:xfrm>
            <a:off x="457200" y="1433530"/>
            <a:ext cx="8229600" cy="4692633"/>
          </a:xfrm>
        </p:spPr>
        <p:txBody>
          <a:bodyPr>
            <a:normAutofit lnSpcReduction="10000"/>
          </a:bodyPr>
          <a:lstStyle/>
          <a:p>
            <a:pPr marL="0" indent="0">
              <a:buNone/>
            </a:pPr>
            <a:r>
              <a:rPr lang="en-US" sz="2000" b="1" dirty="0" smtClean="0"/>
              <a:t>The problem: </a:t>
            </a:r>
            <a:r>
              <a:rPr lang="en-US" sz="2000" dirty="0" smtClean="0"/>
              <a:t>The release method does not destruct the object managed by the </a:t>
            </a:r>
            <a:r>
              <a:rPr lang="en-US" sz="2000" dirty="0" err="1" smtClean="0"/>
              <a:t>unique_ptr</a:t>
            </a:r>
            <a:r>
              <a:rPr lang="en-US" sz="2000" dirty="0" smtClean="0"/>
              <a:t>, but the </a:t>
            </a:r>
            <a:r>
              <a:rPr lang="en-US" sz="2000" dirty="0" err="1" smtClean="0"/>
              <a:t>unique_ptr</a:t>
            </a:r>
            <a:r>
              <a:rPr lang="en-US" sz="2000" dirty="0" smtClean="0"/>
              <a:t> object is released from the responsibility of deleting the object. Someone else must delete this object manually.</a:t>
            </a:r>
          </a:p>
          <a:p>
            <a:pPr marL="0" indent="0">
              <a:buNone/>
            </a:pPr>
            <a:endParaRPr lang="en-US" sz="2000" dirty="0"/>
          </a:p>
          <a:p>
            <a:pPr marL="0" indent="0">
              <a:buNone/>
            </a:pPr>
            <a:r>
              <a:rPr lang="en-US" sz="2000" dirty="0" smtClean="0"/>
              <a:t>The following code will result in a memory leak.</a:t>
            </a:r>
          </a:p>
          <a:p>
            <a:pPr marL="0" indent="0">
              <a:buNone/>
            </a:pPr>
            <a:endParaRPr lang="en-US" sz="2000" dirty="0" smtClean="0"/>
          </a:p>
          <a:p>
            <a:pPr marL="0" indent="0">
              <a:buNone/>
            </a:pPr>
            <a:r>
              <a:rPr lang="en-US" sz="1400" dirty="0" err="1" smtClean="0">
                <a:latin typeface="Consolas"/>
                <a:cs typeface="Consolas"/>
              </a:rPr>
              <a:t>int</a:t>
            </a:r>
            <a:r>
              <a:rPr lang="en-US" sz="1400" dirty="0" smtClean="0">
                <a:latin typeface="Consolas"/>
                <a:cs typeface="Consolas"/>
              </a:rPr>
              <a:t> main()</a:t>
            </a:r>
          </a:p>
          <a:p>
            <a:pPr marL="0" indent="0">
              <a:buNone/>
            </a:pPr>
            <a:r>
              <a:rPr lang="en-US" sz="1400" dirty="0" smtClean="0">
                <a:latin typeface="Consolas"/>
                <a:cs typeface="Consolas"/>
              </a:rPr>
              <a:t>{</a:t>
            </a:r>
          </a:p>
          <a:p>
            <a:pPr marL="0" indent="0">
              <a:buNone/>
            </a:pPr>
            <a:r>
              <a:rPr lang="en-US" sz="1400" dirty="0" smtClean="0">
                <a:latin typeface="Consolas"/>
                <a:cs typeface="Consolas"/>
              </a:rPr>
              <a:t>	</a:t>
            </a:r>
            <a:r>
              <a:rPr lang="en-US" sz="1400" dirty="0" err="1" smtClean="0">
                <a:latin typeface="Consolas"/>
                <a:cs typeface="Consolas"/>
              </a:rPr>
              <a:t>unique_ptr</a:t>
            </a:r>
            <a:r>
              <a:rPr lang="en-US" sz="1400" dirty="0" smtClean="0">
                <a:latin typeface="Consolas"/>
                <a:cs typeface="Consolas"/>
              </a:rPr>
              <a:t>&lt;Parrot&gt; </a:t>
            </a:r>
            <a:r>
              <a:rPr lang="en-US" sz="1400" dirty="0" err="1" smtClean="0">
                <a:latin typeface="Consolas"/>
                <a:cs typeface="Consolas"/>
              </a:rPr>
              <a:t>myParrot</a:t>
            </a:r>
            <a:r>
              <a:rPr lang="en-US" sz="1400" dirty="0" smtClean="0">
                <a:latin typeface="Consolas"/>
                <a:cs typeface="Consolas"/>
              </a:rPr>
              <a:t> = </a:t>
            </a:r>
            <a:r>
              <a:rPr lang="en-US" sz="1400" dirty="0" err="1" smtClean="0">
                <a:latin typeface="Consolas"/>
                <a:cs typeface="Consolas"/>
              </a:rPr>
              <a:t>make_unique</a:t>
            </a:r>
            <a:r>
              <a:rPr lang="en-US" sz="1400" dirty="0" smtClean="0">
                <a:latin typeface="Consolas"/>
                <a:cs typeface="Consolas"/>
              </a:rPr>
              <a:t>&lt;Parrot&gt;("George Parrot");</a:t>
            </a:r>
          </a:p>
          <a:p>
            <a:pPr marL="0" indent="0">
              <a:buNone/>
            </a:pPr>
            <a:r>
              <a:rPr lang="en-US" sz="1400" dirty="0" smtClean="0">
                <a:latin typeface="Consolas"/>
                <a:cs typeface="Consolas"/>
              </a:rPr>
              <a:t>	Parrot* </a:t>
            </a:r>
            <a:r>
              <a:rPr lang="en-US" sz="1400" dirty="0" err="1" smtClean="0">
                <a:latin typeface="Consolas"/>
                <a:cs typeface="Consolas"/>
              </a:rPr>
              <a:t>rawPtr</a:t>
            </a:r>
            <a:r>
              <a:rPr lang="en-US" sz="1400" dirty="0" smtClean="0">
                <a:latin typeface="Consolas"/>
                <a:cs typeface="Consolas"/>
              </a:rPr>
              <a:t> = </a:t>
            </a:r>
            <a:r>
              <a:rPr lang="en-US" sz="1400" dirty="0" err="1" smtClean="0">
                <a:latin typeface="Consolas"/>
                <a:cs typeface="Consolas"/>
              </a:rPr>
              <a:t>myParrot.release</a:t>
            </a:r>
            <a:r>
              <a:rPr lang="en-US" sz="1400" dirty="0" smtClean="0">
                <a:latin typeface="Consolas"/>
                <a:cs typeface="Consolas"/>
              </a:rPr>
              <a:t>();</a:t>
            </a:r>
          </a:p>
          <a:p>
            <a:pPr marL="0" indent="0">
              <a:buNone/>
            </a:pPr>
            <a:r>
              <a:rPr lang="en-US" sz="1400" dirty="0" smtClean="0">
                <a:latin typeface="Consolas"/>
                <a:cs typeface="Consolas"/>
              </a:rPr>
              <a:t>	return 0;</a:t>
            </a:r>
          </a:p>
          <a:p>
            <a:pPr marL="0" indent="0">
              <a:buNone/>
            </a:pPr>
            <a:r>
              <a:rPr lang="en-US" sz="1400" dirty="0" smtClean="0">
                <a:latin typeface="Consolas"/>
                <a:cs typeface="Consolas"/>
              </a:rPr>
              <a:t>}</a:t>
            </a:r>
          </a:p>
          <a:p>
            <a:pPr marL="0" indent="0">
              <a:buNone/>
            </a:pPr>
            <a:endParaRPr lang="en-US" sz="1400" dirty="0">
              <a:latin typeface="Consolas"/>
              <a:cs typeface="Consolas"/>
            </a:endParaRPr>
          </a:p>
          <a:p>
            <a:pPr marL="0" indent="0">
              <a:buNone/>
            </a:pPr>
            <a:r>
              <a:rPr lang="en-US" sz="2000" b="1" dirty="0" smtClean="0">
                <a:cs typeface="Consolas"/>
              </a:rPr>
              <a:t>The solution:</a:t>
            </a:r>
            <a:r>
              <a:rPr lang="en-US" sz="2000" dirty="0" smtClean="0">
                <a:cs typeface="Consolas"/>
              </a:rPr>
              <a:t> Anytime you call Release() on a </a:t>
            </a:r>
            <a:r>
              <a:rPr lang="en-US" sz="2000" dirty="0" err="1" smtClean="0">
                <a:cs typeface="Consolas"/>
              </a:rPr>
              <a:t>unique_ptr</a:t>
            </a:r>
            <a:r>
              <a:rPr lang="en-US" sz="2000" dirty="0" smtClean="0">
                <a:cs typeface="Consolas"/>
              </a:rPr>
              <a:t>, remember to delete the raw pointer. Use </a:t>
            </a:r>
            <a:r>
              <a:rPr lang="en-US" sz="2000" b="1" dirty="0" smtClean="0">
                <a:cs typeface="Consolas"/>
              </a:rPr>
              <a:t>reset()</a:t>
            </a:r>
            <a:r>
              <a:rPr lang="en-US" sz="2000" dirty="0" smtClean="0">
                <a:cs typeface="Consolas"/>
              </a:rPr>
              <a:t> if you’re intent is to change the object managed by </a:t>
            </a:r>
            <a:r>
              <a:rPr lang="en-US" sz="2000" dirty="0" err="1" smtClean="0">
                <a:cs typeface="Consolas"/>
              </a:rPr>
              <a:t>unique_ptr</a:t>
            </a:r>
            <a:r>
              <a:rPr lang="en-US" sz="2000" dirty="0" smtClean="0">
                <a:cs typeface="Consolas"/>
              </a:rPr>
              <a:t> but you do not want to release it.</a:t>
            </a:r>
            <a:endParaRPr lang="en-US" sz="2000" dirty="0">
              <a:cs typeface="Consolas"/>
            </a:endParaRPr>
          </a:p>
        </p:txBody>
      </p:sp>
    </p:spTree>
    <p:extLst>
      <p:ext uri="{BB962C8B-B14F-4D97-AF65-F5344CB8AC3E}">
        <p14:creationId xmlns:p14="http://schemas.microsoft.com/office/powerpoint/2010/main" val="156809092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970272"/>
          </a:xfrm>
        </p:spPr>
        <p:txBody>
          <a:bodyPr>
            <a:normAutofit fontScale="90000"/>
          </a:bodyPr>
          <a:lstStyle/>
          <a:p>
            <a:r>
              <a:rPr lang="en-US" sz="2800" b="1" dirty="0" smtClean="0"/>
              <a:t>Errors and gotchas #10</a:t>
            </a:r>
            <a:br>
              <a:rPr lang="en-US" sz="2800" b="1" dirty="0" smtClean="0"/>
            </a:br>
            <a:r>
              <a:rPr lang="en-US" sz="2800" b="1" dirty="0" smtClean="0"/>
              <a:t>Not using an expiry check when calling </a:t>
            </a:r>
            <a:r>
              <a:rPr lang="en-US" sz="2800" b="1" dirty="0" err="1" smtClean="0"/>
              <a:t>weak_ptr.lock</a:t>
            </a:r>
            <a:r>
              <a:rPr lang="en-US" sz="2800" b="1" dirty="0" smtClean="0"/>
              <a:t>()</a:t>
            </a:r>
            <a:endParaRPr lang="en-US" sz="2800" b="1" dirty="0"/>
          </a:p>
        </p:txBody>
      </p:sp>
      <p:sp>
        <p:nvSpPr>
          <p:cNvPr id="3" name="Content Placeholder 2"/>
          <p:cNvSpPr>
            <a:spLocks noGrp="1"/>
          </p:cNvSpPr>
          <p:nvPr>
            <p:ph idx="1"/>
          </p:nvPr>
        </p:nvSpPr>
        <p:spPr>
          <a:xfrm>
            <a:off x="457200" y="1624371"/>
            <a:ext cx="8229600" cy="4768081"/>
          </a:xfrm>
        </p:spPr>
        <p:txBody>
          <a:bodyPr>
            <a:normAutofit/>
          </a:bodyPr>
          <a:lstStyle/>
          <a:p>
            <a:r>
              <a:rPr lang="en-US" sz="2000" dirty="0" smtClean="0"/>
              <a:t>Before using </a:t>
            </a:r>
            <a:r>
              <a:rPr lang="en-US" sz="2000" dirty="0" err="1" smtClean="0"/>
              <a:t>weak_ptr</a:t>
            </a:r>
            <a:r>
              <a:rPr lang="en-US" sz="2000" dirty="0" smtClean="0"/>
              <a:t> you need to acquire the </a:t>
            </a:r>
            <a:r>
              <a:rPr lang="en-US" sz="2000" dirty="0" err="1" smtClean="0"/>
              <a:t>weak_ptr</a:t>
            </a:r>
            <a:r>
              <a:rPr lang="en-US" sz="2000" dirty="0" smtClean="0"/>
              <a:t> by calling a </a:t>
            </a:r>
            <a:r>
              <a:rPr lang="en-US" sz="2000" b="1" dirty="0" smtClean="0"/>
              <a:t>lock()</a:t>
            </a:r>
            <a:r>
              <a:rPr lang="en-US" sz="2000" dirty="0" smtClean="0"/>
              <a:t> method. </a:t>
            </a:r>
          </a:p>
          <a:p>
            <a:r>
              <a:rPr lang="en-US" sz="2000" dirty="0" smtClean="0"/>
              <a:t>It essentially </a:t>
            </a:r>
            <a:r>
              <a:rPr lang="en-US" sz="2000" b="1" dirty="0" smtClean="0"/>
              <a:t>upgrades the </a:t>
            </a:r>
            <a:r>
              <a:rPr lang="en-US" sz="2000" b="1" dirty="0" err="1" smtClean="0"/>
              <a:t>weak_ptr</a:t>
            </a:r>
            <a:r>
              <a:rPr lang="en-US" sz="2000" b="1" dirty="0" smtClean="0"/>
              <a:t> to a </a:t>
            </a:r>
            <a:r>
              <a:rPr lang="en-US" sz="2000" b="1" dirty="0" err="1" smtClean="0"/>
              <a:t>shared_ptr</a:t>
            </a:r>
            <a:r>
              <a:rPr lang="en-US" sz="2000" b="1" dirty="0" smtClean="0"/>
              <a:t> </a:t>
            </a:r>
            <a:r>
              <a:rPr lang="en-US" sz="2000" dirty="0" smtClean="0"/>
              <a:t>that you can use. But if the </a:t>
            </a:r>
            <a:r>
              <a:rPr lang="en-US" sz="2000" dirty="0" err="1" smtClean="0"/>
              <a:t>shared_ptr</a:t>
            </a:r>
            <a:r>
              <a:rPr lang="en-US" sz="2000" dirty="0" smtClean="0"/>
              <a:t> that the </a:t>
            </a:r>
            <a:r>
              <a:rPr lang="en-US" sz="2000" dirty="0" err="1" smtClean="0"/>
              <a:t>weak_ptr</a:t>
            </a:r>
            <a:r>
              <a:rPr lang="en-US" sz="2000" dirty="0" smtClean="0"/>
              <a:t> points to is no longer valid, the </a:t>
            </a:r>
            <a:r>
              <a:rPr lang="en-US" sz="2000" dirty="0" err="1" smtClean="0"/>
              <a:t>weak_ptr</a:t>
            </a:r>
            <a:r>
              <a:rPr lang="en-US" sz="2000" dirty="0" smtClean="0"/>
              <a:t> is empty. Calling any method will cause an </a:t>
            </a:r>
            <a:r>
              <a:rPr lang="en-US" sz="2000" b="1" dirty="0" smtClean="0"/>
              <a:t>ACCESS VIOLATION</a:t>
            </a:r>
            <a:r>
              <a:rPr lang="en-US" sz="2000" dirty="0" smtClean="0"/>
              <a:t>. </a:t>
            </a:r>
          </a:p>
          <a:p>
            <a:r>
              <a:rPr lang="en-US" sz="2000" b="1" dirty="0" smtClean="0"/>
              <a:t>Before calling lock() on the </a:t>
            </a:r>
            <a:r>
              <a:rPr lang="en-US" sz="2000" b="1" dirty="0" err="1" smtClean="0"/>
              <a:t>weak_ptr</a:t>
            </a:r>
            <a:r>
              <a:rPr lang="en-US" sz="2000" b="1" dirty="0" smtClean="0"/>
              <a:t> you should call expired() </a:t>
            </a:r>
            <a:r>
              <a:rPr lang="en-US" sz="2000" dirty="0" smtClean="0"/>
              <a:t>to know whether it is still valid or not empty. </a:t>
            </a:r>
          </a:p>
          <a:p>
            <a:pPr marL="0" indent="0">
              <a:buNone/>
            </a:pPr>
            <a:r>
              <a:rPr lang="en-US" sz="2000" dirty="0" smtClean="0">
                <a:latin typeface="Consolas"/>
                <a:cs typeface="Consolas"/>
              </a:rPr>
              <a:t>	</a:t>
            </a:r>
          </a:p>
          <a:p>
            <a:pPr marL="400050" lvl="1" indent="0">
              <a:buNone/>
            </a:pPr>
            <a:r>
              <a:rPr lang="en-US" sz="1300" dirty="0">
                <a:latin typeface="Consolas"/>
                <a:cs typeface="Consolas"/>
              </a:rPr>
              <a:t>	</a:t>
            </a:r>
            <a:r>
              <a:rPr lang="en-US" sz="1300" dirty="0" smtClean="0">
                <a:latin typeface="Consolas"/>
                <a:cs typeface="Consolas"/>
              </a:rPr>
              <a:t>// Example</a:t>
            </a:r>
            <a:endParaRPr lang="en-US" sz="1300" dirty="0">
              <a:latin typeface="Consolas"/>
              <a:cs typeface="Consolas"/>
            </a:endParaRPr>
          </a:p>
          <a:p>
            <a:pPr marL="400050" lvl="1" indent="0">
              <a:buNone/>
            </a:pPr>
            <a:r>
              <a:rPr lang="en-US" sz="1300" dirty="0" smtClean="0">
                <a:latin typeface="Consolas"/>
                <a:cs typeface="Consolas"/>
              </a:rPr>
              <a:t>	if (!</a:t>
            </a:r>
            <a:r>
              <a:rPr lang="en-US" sz="1300" dirty="0" err="1" smtClean="0">
                <a:latin typeface="Consolas"/>
                <a:cs typeface="Consolas"/>
              </a:rPr>
              <a:t>pMatrix</a:t>
            </a:r>
            <a:r>
              <a:rPr lang="en-US" sz="1300" dirty="0" smtClean="0">
                <a:latin typeface="Consolas"/>
                <a:cs typeface="Consolas"/>
              </a:rPr>
              <a:t>-&gt;</a:t>
            </a:r>
            <a:r>
              <a:rPr lang="en-US" sz="1300" dirty="0" err="1" smtClean="0">
                <a:latin typeface="Consolas"/>
                <a:cs typeface="Consolas"/>
              </a:rPr>
              <a:t>agentSmith.expired</a:t>
            </a:r>
            <a:r>
              <a:rPr lang="en-US" sz="1300" dirty="0" smtClean="0">
                <a:latin typeface="Consolas"/>
                <a:cs typeface="Consolas"/>
              </a:rPr>
              <a:t>()) {</a:t>
            </a:r>
          </a:p>
          <a:p>
            <a:pPr marL="400050" lvl="1" indent="0">
              <a:buNone/>
            </a:pPr>
            <a:r>
              <a:rPr lang="en-US" sz="1300" dirty="0" smtClean="0">
                <a:latin typeface="Consolas"/>
                <a:cs typeface="Consolas"/>
              </a:rPr>
              <a:t>		</a:t>
            </a:r>
            <a:r>
              <a:rPr lang="en-US" sz="1300" dirty="0" err="1" smtClean="0">
                <a:latin typeface="Consolas"/>
                <a:cs typeface="Consolas"/>
              </a:rPr>
              <a:t>cout</a:t>
            </a:r>
            <a:r>
              <a:rPr lang="en-US" sz="1300" dirty="0" smtClean="0">
                <a:latin typeface="Consolas"/>
                <a:cs typeface="Consolas"/>
              </a:rPr>
              <a:t> &lt;&lt; </a:t>
            </a:r>
            <a:r>
              <a:rPr lang="en-US" sz="1300" dirty="0" err="1" smtClean="0">
                <a:latin typeface="Consolas"/>
                <a:cs typeface="Consolas"/>
              </a:rPr>
              <a:t>pMatrix</a:t>
            </a:r>
            <a:r>
              <a:rPr lang="en-US" sz="1300" dirty="0" smtClean="0">
                <a:latin typeface="Consolas"/>
                <a:cs typeface="Consolas"/>
              </a:rPr>
              <a:t>-&gt;</a:t>
            </a:r>
            <a:r>
              <a:rPr lang="en-US" sz="1300" dirty="0" err="1" smtClean="0">
                <a:latin typeface="Consolas"/>
                <a:cs typeface="Consolas"/>
              </a:rPr>
              <a:t>agentSmith.lock</a:t>
            </a:r>
            <a:r>
              <a:rPr lang="en-US" sz="1300" dirty="0" smtClean="0">
                <a:latin typeface="Consolas"/>
                <a:cs typeface="Consolas"/>
              </a:rPr>
              <a:t>()-&gt;talk() &lt;&lt; </a:t>
            </a:r>
            <a:r>
              <a:rPr lang="en-US" sz="1300" dirty="0" err="1" smtClean="0">
                <a:latin typeface="Consolas"/>
                <a:cs typeface="Consolas"/>
              </a:rPr>
              <a:t>endl</a:t>
            </a:r>
            <a:r>
              <a:rPr lang="en-US" sz="1300" dirty="0" smtClean="0">
                <a:latin typeface="Consolas"/>
                <a:cs typeface="Consolas"/>
              </a:rPr>
              <a:t>;</a:t>
            </a:r>
          </a:p>
          <a:p>
            <a:pPr marL="400050" lvl="1" indent="0">
              <a:buNone/>
            </a:pPr>
            <a:r>
              <a:rPr lang="en-US" sz="1300" dirty="0">
                <a:latin typeface="Consolas"/>
                <a:cs typeface="Consolas"/>
              </a:rPr>
              <a:t>	</a:t>
            </a:r>
            <a:r>
              <a:rPr lang="en-US" sz="1300" dirty="0" smtClean="0">
                <a:latin typeface="Consolas"/>
                <a:cs typeface="Consolas"/>
              </a:rPr>
              <a:t>}</a:t>
            </a:r>
            <a:endParaRPr lang="en-US" sz="1300" dirty="0">
              <a:latin typeface="Consolas"/>
              <a:cs typeface="Consolas"/>
            </a:endParaRPr>
          </a:p>
        </p:txBody>
      </p:sp>
    </p:spTree>
    <p:extLst>
      <p:ext uri="{BB962C8B-B14F-4D97-AF65-F5344CB8AC3E}">
        <p14:creationId xmlns:p14="http://schemas.microsoft.com/office/powerpoint/2010/main" val="13495600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(raw, dynamic) pointer?</a:t>
            </a:r>
            <a:endParaRPr lang="en-US" b="1" dirty="0"/>
          </a:p>
        </p:txBody>
      </p:sp>
      <p:pic>
        <p:nvPicPr>
          <p:cNvPr id="4" name="Content Placeholder 3" descr="pointer1.gif"/>
          <p:cNvPicPr>
            <a:picLocks noGrp="1" noChangeAspect="1"/>
          </p:cNvPicPr>
          <p:nvPr>
            <p:ph idx="1"/>
          </p:nvPr>
        </p:nvPicPr>
        <p:blipFill>
          <a:blip r:embed="rId2">
            <a:extLst>
              <a:ext uri="{28A0092B-C50C-407E-A947-70E740481C1C}">
                <a14:useLocalDpi xmlns:a14="http://schemas.microsoft.com/office/drawing/2010/main" val="0"/>
              </a:ext>
            </a:extLst>
          </a:blip>
          <a:srcRect l="-21684" r="-21684"/>
          <a:stretch>
            <a:fillRect/>
          </a:stretch>
        </p:blipFill>
        <p:spPr>
          <a:xfrm>
            <a:off x="664540" y="1600200"/>
            <a:ext cx="7914136" cy="3297909"/>
          </a:xfrm>
        </p:spPr>
      </p:pic>
      <p:sp>
        <p:nvSpPr>
          <p:cNvPr id="5" name="TextBox 4"/>
          <p:cNvSpPr txBox="1"/>
          <p:nvPr/>
        </p:nvSpPr>
        <p:spPr>
          <a:xfrm>
            <a:off x="790483" y="4898109"/>
            <a:ext cx="7593812" cy="1477328"/>
          </a:xfrm>
          <a:prstGeom prst="rect">
            <a:avLst/>
          </a:prstGeom>
          <a:noFill/>
        </p:spPr>
        <p:txBody>
          <a:bodyPr wrap="square" rtlCol="0">
            <a:spAutoFit/>
          </a:bodyPr>
          <a:lstStyle/>
          <a:p>
            <a:endParaRPr lang="en-US" dirty="0" smtClean="0"/>
          </a:p>
          <a:p>
            <a:r>
              <a:rPr lang="en-US" dirty="0" smtClean="0"/>
              <a:t>The variable that stores the address of a memory block  is what in C++ is called a pointer. What we are interested in is dynamic </a:t>
            </a:r>
            <a:r>
              <a:rPr lang="en-US" b="1" dirty="0" smtClean="0"/>
              <a:t>allocation and </a:t>
            </a:r>
            <a:r>
              <a:rPr lang="en-US" b="1" dirty="0" err="1" smtClean="0"/>
              <a:t>deallocation</a:t>
            </a:r>
            <a:r>
              <a:rPr lang="en-US" b="1" dirty="0" smtClean="0"/>
              <a:t> using new and delete on the heap</a:t>
            </a:r>
            <a:r>
              <a:rPr lang="en-US" dirty="0"/>
              <a:t> </a:t>
            </a:r>
            <a:r>
              <a:rPr lang="en-US" dirty="0" smtClean="0"/>
              <a:t>using various </a:t>
            </a:r>
            <a:r>
              <a:rPr lang="en-US" b="1" dirty="0" smtClean="0"/>
              <a:t>lifetime</a:t>
            </a:r>
            <a:r>
              <a:rPr lang="en-US" dirty="0" smtClean="0"/>
              <a:t> and </a:t>
            </a:r>
            <a:r>
              <a:rPr lang="en-US" b="1" dirty="0" smtClean="0"/>
              <a:t>ownership</a:t>
            </a:r>
            <a:r>
              <a:rPr lang="en-US" dirty="0" smtClean="0"/>
              <a:t> semantics</a:t>
            </a:r>
            <a:endParaRPr lang="en-US" dirty="0"/>
          </a:p>
        </p:txBody>
      </p:sp>
    </p:spTree>
    <p:extLst>
      <p:ext uri="{BB962C8B-B14F-4D97-AF65-F5344CB8AC3E}">
        <p14:creationId xmlns:p14="http://schemas.microsoft.com/office/powerpoint/2010/main" val="2818699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Passing smart pointers to functions </a:t>
            </a:r>
            <a:r>
              <a:rPr lang="mr-IN" b="1" dirty="0" smtClean="0"/>
              <a:t>–</a:t>
            </a:r>
            <a:r>
              <a:rPr lang="en-US" b="1" dirty="0" smtClean="0"/>
              <a:t> part I</a:t>
            </a:r>
            <a:endParaRPr lang="en-US" b="1" dirty="0"/>
          </a:p>
        </p:txBody>
      </p:sp>
      <p:sp>
        <p:nvSpPr>
          <p:cNvPr id="3" name="Content Placeholder 2"/>
          <p:cNvSpPr>
            <a:spLocks noGrp="1"/>
          </p:cNvSpPr>
          <p:nvPr>
            <p:ph idx="1"/>
          </p:nvPr>
        </p:nvSpPr>
        <p:spPr/>
        <p:txBody>
          <a:bodyPr>
            <a:normAutofit fontScale="92500" lnSpcReduction="20000"/>
          </a:bodyPr>
          <a:lstStyle/>
          <a:p>
            <a:r>
              <a:rPr lang="en-US" sz="2600" dirty="0" smtClean="0"/>
              <a:t>R.32. Take a </a:t>
            </a:r>
            <a:r>
              <a:rPr lang="en-US" sz="2600" b="1" dirty="0" err="1" smtClean="0"/>
              <a:t>unique_ptr</a:t>
            </a:r>
            <a:r>
              <a:rPr lang="en-US" sz="2600" b="1" dirty="0" smtClean="0"/>
              <a:t>&lt;Widget&gt;</a:t>
            </a:r>
            <a:r>
              <a:rPr lang="en-US" sz="2600" dirty="0" smtClean="0"/>
              <a:t> parameter to express that a function assumes exclusive ownership of a Widget.</a:t>
            </a:r>
          </a:p>
          <a:p>
            <a:r>
              <a:rPr lang="en-US" sz="2600" dirty="0" smtClean="0"/>
              <a:t>R.33. Take a </a:t>
            </a:r>
            <a:r>
              <a:rPr lang="en-US" sz="2600" b="1" dirty="0" err="1" smtClean="0"/>
              <a:t>unique_ptr</a:t>
            </a:r>
            <a:r>
              <a:rPr lang="en-US" sz="2600" b="1" dirty="0" smtClean="0"/>
              <a:t>&lt;Widget&gt;&amp;</a:t>
            </a:r>
            <a:r>
              <a:rPr lang="en-US" sz="2600" dirty="0" smtClean="0"/>
              <a:t> parameter to express that a function reseats the Widget.</a:t>
            </a:r>
          </a:p>
          <a:p>
            <a:r>
              <a:rPr lang="en-US" sz="2600" dirty="0" smtClean="0"/>
              <a:t>R.34. Take a </a:t>
            </a:r>
            <a:r>
              <a:rPr lang="en-US" sz="2600" b="1" dirty="0" err="1" smtClean="0"/>
              <a:t>shared_ptr</a:t>
            </a:r>
            <a:r>
              <a:rPr lang="en-US" sz="2600" b="1" dirty="0" smtClean="0"/>
              <a:t>&lt;Widget&gt;</a:t>
            </a:r>
            <a:r>
              <a:rPr lang="en-US" sz="2600" dirty="0" smtClean="0"/>
              <a:t> to express that a function is part owner. </a:t>
            </a:r>
          </a:p>
          <a:p>
            <a:r>
              <a:rPr lang="en-US" sz="2600" dirty="0" smtClean="0"/>
              <a:t>R.35. Take a </a:t>
            </a:r>
            <a:r>
              <a:rPr lang="en-US" sz="2600" b="1" dirty="0" err="1" smtClean="0"/>
              <a:t>shared_ptr</a:t>
            </a:r>
            <a:r>
              <a:rPr lang="en-US" sz="2600" b="1" dirty="0" smtClean="0"/>
              <a:t>&lt;Widget&gt;&amp;</a:t>
            </a:r>
            <a:r>
              <a:rPr lang="en-US" sz="2600" dirty="0" smtClean="0"/>
              <a:t> parameter to express that a function might reseat the shared pointer.</a:t>
            </a:r>
          </a:p>
          <a:p>
            <a:r>
              <a:rPr lang="en-US" sz="2600" dirty="0" smtClean="0"/>
              <a:t>R.36. Take a </a:t>
            </a:r>
            <a:r>
              <a:rPr lang="en-US" sz="2600" b="1" dirty="0" err="1" smtClean="0"/>
              <a:t>const</a:t>
            </a:r>
            <a:r>
              <a:rPr lang="en-US" sz="2600" b="1" dirty="0" smtClean="0"/>
              <a:t> </a:t>
            </a:r>
            <a:r>
              <a:rPr lang="en-US" sz="2600" b="1" dirty="0" err="1" smtClean="0"/>
              <a:t>shared_ptr</a:t>
            </a:r>
            <a:r>
              <a:rPr lang="en-US" sz="2600" b="1" dirty="0" smtClean="0"/>
              <a:t>&lt;Widget&gt;&amp;</a:t>
            </a:r>
            <a:r>
              <a:rPr lang="en-US" sz="2600" dirty="0" smtClean="0"/>
              <a:t> parameter to express that it might retain a reference count to the object ???</a:t>
            </a:r>
          </a:p>
          <a:p>
            <a:r>
              <a:rPr lang="en-US" sz="2600" dirty="0" smtClean="0"/>
              <a:t>R.37. Do not pass a pointer or reference obtained from an aliased smart pointer.</a:t>
            </a:r>
          </a:p>
          <a:p>
            <a:endParaRPr lang="en-US" dirty="0"/>
          </a:p>
        </p:txBody>
      </p:sp>
    </p:spTree>
    <p:extLst>
      <p:ext uri="{BB962C8B-B14F-4D97-AF65-F5344CB8AC3E}">
        <p14:creationId xmlns:p14="http://schemas.microsoft.com/office/powerpoint/2010/main" val="30600060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Passing smart pointers to functions </a:t>
            </a:r>
            <a:r>
              <a:rPr lang="mr-IN" b="1" dirty="0" smtClean="0"/>
              <a:t>–</a:t>
            </a:r>
            <a:r>
              <a:rPr lang="en-US" b="1" dirty="0" smtClean="0"/>
              <a:t> R.32</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200" dirty="0" smtClean="0"/>
              <a:t>R.32. </a:t>
            </a:r>
            <a:r>
              <a:rPr lang="en-US" sz="2200" dirty="0" smtClean="0"/>
              <a:t>Take a </a:t>
            </a:r>
            <a:r>
              <a:rPr lang="en-US" sz="2200" b="1" dirty="0" err="1" smtClean="0"/>
              <a:t>unique_ptr</a:t>
            </a:r>
            <a:r>
              <a:rPr lang="en-US" sz="2200" b="1" dirty="0" smtClean="0"/>
              <a:t>&lt;Widget&gt;</a:t>
            </a:r>
            <a:r>
              <a:rPr lang="en-US" sz="2200" dirty="0" smtClean="0"/>
              <a:t> parameter to express that a function assumes exclusive ownership of a Widget.</a:t>
            </a:r>
            <a:endParaRPr lang="en-US" sz="2200" dirty="0" smtClean="0"/>
          </a:p>
          <a:p>
            <a:pPr marL="0" lvl="1" indent="0">
              <a:buNone/>
            </a:pPr>
            <a:endParaRPr lang="en-US" sz="2200" dirty="0" smtClean="0">
              <a:cs typeface="Consolas"/>
            </a:endParaRPr>
          </a:p>
          <a:p>
            <a:pPr marL="0" lvl="1" indent="0">
              <a:buNone/>
            </a:pPr>
            <a:r>
              <a:rPr lang="en-US" sz="2200" dirty="0" smtClean="0">
                <a:cs typeface="Consolas"/>
              </a:rPr>
              <a:t>Below </a:t>
            </a:r>
            <a:r>
              <a:rPr lang="en-US" sz="2200" dirty="0">
                <a:cs typeface="Consolas"/>
              </a:rPr>
              <a:t>c</a:t>
            </a:r>
            <a:r>
              <a:rPr lang="en-US" sz="2200" dirty="0" smtClean="0">
                <a:cs typeface="Consolas"/>
              </a:rPr>
              <a:t>all (2) breaks because you cannot copy a </a:t>
            </a:r>
            <a:r>
              <a:rPr lang="en-US" sz="2200" dirty="0" err="1" smtClean="0">
                <a:cs typeface="Consolas"/>
              </a:rPr>
              <a:t>std</a:t>
            </a:r>
            <a:r>
              <a:rPr lang="en-US" sz="2200" dirty="0" smtClean="0">
                <a:cs typeface="Consolas"/>
              </a:rPr>
              <a:t>::</a:t>
            </a:r>
            <a:r>
              <a:rPr lang="en-US" sz="2200" dirty="0" err="1" smtClean="0">
                <a:cs typeface="Consolas"/>
              </a:rPr>
              <a:t>unique_ptr</a:t>
            </a:r>
            <a:r>
              <a:rPr lang="en-US" sz="2200" dirty="0" smtClean="0">
                <a:cs typeface="Consolas"/>
              </a:rPr>
              <a:t> only move.</a:t>
            </a:r>
          </a:p>
          <a:p>
            <a:pPr marL="0" indent="0">
              <a:buNone/>
            </a:pPr>
            <a:endParaRPr lang="en-US" sz="2300" dirty="0">
              <a:latin typeface="Consolas"/>
              <a:cs typeface="Consolas"/>
            </a:endParaRPr>
          </a:p>
          <a:p>
            <a:pPr marL="400050" lvl="1" indent="0">
              <a:buNone/>
            </a:pPr>
            <a:r>
              <a:rPr lang="en-US" sz="1600" dirty="0" smtClean="0">
                <a:latin typeface="Consolas"/>
                <a:cs typeface="Consolas"/>
              </a:rPr>
              <a:t>void sink(</a:t>
            </a:r>
            <a:r>
              <a:rPr lang="en-US" sz="1600" dirty="0" err="1" smtClean="0">
                <a:latin typeface="Consolas"/>
                <a:cs typeface="Consolas"/>
              </a:rPr>
              <a:t>unique_ptr</a:t>
            </a:r>
            <a:r>
              <a:rPr lang="en-US" sz="1600" dirty="0" smtClean="0">
                <a:latin typeface="Consolas"/>
                <a:cs typeface="Consolas"/>
              </a:rPr>
              <a:t>&lt;Matrix&gt; </a:t>
            </a:r>
            <a:r>
              <a:rPr lang="en-US" sz="1600" dirty="0" err="1" smtClean="0">
                <a:latin typeface="Consolas"/>
                <a:cs typeface="Consolas"/>
              </a:rPr>
              <a:t>uniqPtr</a:t>
            </a:r>
            <a:r>
              <a:rPr lang="en-US" sz="1600" dirty="0" smtClean="0">
                <a:latin typeface="Consolas"/>
                <a:cs typeface="Consolas"/>
              </a:rPr>
              <a:t>){</a:t>
            </a:r>
          </a:p>
          <a:p>
            <a:pPr marL="400050" lvl="1" indent="0">
              <a:buNone/>
            </a:pPr>
            <a:r>
              <a:rPr lang="en-US" sz="1600" dirty="0" smtClean="0">
                <a:latin typeface="Consolas"/>
                <a:cs typeface="Consolas"/>
              </a:rPr>
              <a:t>    // do something with </a:t>
            </a:r>
            <a:r>
              <a:rPr lang="en-US" sz="1600" dirty="0" err="1" smtClean="0">
                <a:latin typeface="Consolas"/>
                <a:cs typeface="Consolas"/>
              </a:rPr>
              <a:t>uniqPtr</a:t>
            </a:r>
            <a:endParaRPr lang="en-US" sz="1600" dirty="0" smtClean="0">
              <a:latin typeface="Consolas"/>
              <a:cs typeface="Consolas"/>
            </a:endParaRPr>
          </a:p>
          <a:p>
            <a:pPr marL="400050" lvl="1" indent="0">
              <a:buNone/>
            </a:pPr>
            <a:r>
              <a:rPr lang="en-US" sz="1600" dirty="0" smtClean="0">
                <a:latin typeface="Consolas"/>
                <a:cs typeface="Consolas"/>
              </a:rPr>
              <a:t>}</a:t>
            </a:r>
          </a:p>
          <a:p>
            <a:pPr marL="400050" lvl="1" indent="0">
              <a:buNone/>
            </a:pPr>
            <a:endParaRPr lang="en-US" sz="1600" dirty="0" smtClean="0">
              <a:latin typeface="Consolas"/>
              <a:cs typeface="Consolas"/>
            </a:endParaRPr>
          </a:p>
          <a:p>
            <a:pPr marL="400050" lvl="1" indent="0">
              <a:buNone/>
            </a:pPr>
            <a:r>
              <a:rPr lang="en-US" sz="1600" dirty="0" err="1" smtClean="0">
                <a:latin typeface="Consolas"/>
                <a:cs typeface="Consolas"/>
              </a:rPr>
              <a:t>int</a:t>
            </a:r>
            <a:r>
              <a:rPr lang="en-US" sz="1600" dirty="0" smtClean="0">
                <a:latin typeface="Consolas"/>
                <a:cs typeface="Consolas"/>
              </a:rPr>
              <a:t> main(){</a:t>
            </a:r>
          </a:p>
          <a:p>
            <a:pPr marL="400050" lvl="1" indent="0">
              <a:buNone/>
            </a:pPr>
            <a:r>
              <a:rPr lang="en-US" sz="1600" dirty="0" smtClean="0">
                <a:latin typeface="Consolas"/>
                <a:cs typeface="Consolas"/>
              </a:rPr>
              <a:t>    auto </a:t>
            </a:r>
            <a:r>
              <a:rPr lang="en-US" sz="1600" dirty="0" err="1" smtClean="0">
                <a:latin typeface="Consolas"/>
                <a:cs typeface="Consolas"/>
              </a:rPr>
              <a:t>uniqPtr</a:t>
            </a:r>
            <a:r>
              <a:rPr lang="en-US" sz="1600" dirty="0" smtClean="0">
                <a:latin typeface="Consolas"/>
                <a:cs typeface="Consolas"/>
              </a:rPr>
              <a:t> = </a:t>
            </a:r>
            <a:r>
              <a:rPr lang="en-US" sz="1600" dirty="0" err="1" smtClean="0">
                <a:latin typeface="Consolas"/>
                <a:cs typeface="Consolas"/>
              </a:rPr>
              <a:t>make_unique</a:t>
            </a:r>
            <a:r>
              <a:rPr lang="en-US" sz="1600" dirty="0" smtClean="0">
                <a:latin typeface="Consolas"/>
                <a:cs typeface="Consolas"/>
              </a:rPr>
              <a:t>&lt;Matrix&gt;(1998);</a:t>
            </a:r>
          </a:p>
          <a:p>
            <a:pPr marL="400050" lvl="1" indent="0">
              <a:buNone/>
            </a:pPr>
            <a:r>
              <a:rPr lang="en-US" sz="1600" dirty="0" smtClean="0">
                <a:latin typeface="Consolas"/>
                <a:cs typeface="Consolas"/>
              </a:rPr>
              <a:t>    </a:t>
            </a:r>
          </a:p>
          <a:p>
            <a:pPr marL="400050" lvl="1" indent="0">
              <a:buNone/>
            </a:pPr>
            <a:r>
              <a:rPr lang="en-US" sz="1600" dirty="0" smtClean="0">
                <a:latin typeface="Consolas"/>
                <a:cs typeface="Consolas"/>
              </a:rPr>
              <a:t>    sink(</a:t>
            </a:r>
            <a:r>
              <a:rPr lang="en-US" sz="1600" dirty="0" err="1" smtClean="0">
                <a:latin typeface="Consolas"/>
                <a:cs typeface="Consolas"/>
              </a:rPr>
              <a:t>std</a:t>
            </a:r>
            <a:r>
              <a:rPr lang="en-US" sz="1600" dirty="0" smtClean="0">
                <a:latin typeface="Consolas"/>
                <a:cs typeface="Consolas"/>
              </a:rPr>
              <a:t>::move(</a:t>
            </a:r>
            <a:r>
              <a:rPr lang="en-US" sz="1600" dirty="0" err="1" smtClean="0">
                <a:latin typeface="Consolas"/>
                <a:cs typeface="Consolas"/>
              </a:rPr>
              <a:t>uniqPtr</a:t>
            </a:r>
            <a:r>
              <a:rPr lang="en-US" sz="1600" dirty="0" smtClean="0">
                <a:latin typeface="Consolas"/>
                <a:cs typeface="Consolas"/>
              </a:rPr>
              <a:t>));      // (1)</a:t>
            </a:r>
          </a:p>
          <a:p>
            <a:pPr marL="400050" lvl="1" indent="0">
              <a:buNone/>
            </a:pPr>
            <a:r>
              <a:rPr lang="en-US" sz="1600" dirty="0" smtClean="0">
                <a:latin typeface="Consolas"/>
                <a:cs typeface="Consolas"/>
              </a:rPr>
              <a:t>    sink(</a:t>
            </a:r>
            <a:r>
              <a:rPr lang="en-US" sz="1600" dirty="0" err="1" smtClean="0">
                <a:latin typeface="Consolas"/>
                <a:cs typeface="Consolas"/>
              </a:rPr>
              <a:t>uniqPtr</a:t>
            </a:r>
            <a:r>
              <a:rPr lang="en-US" sz="1600" dirty="0" smtClean="0">
                <a:latin typeface="Consolas"/>
                <a:cs typeface="Consolas"/>
              </a:rPr>
              <a:t>);                 // (2) ERROR</a:t>
            </a:r>
          </a:p>
          <a:p>
            <a:pPr marL="400050" lvl="1" indent="0">
              <a:buNone/>
            </a:pPr>
            <a:r>
              <a:rPr lang="en-US" sz="1600" dirty="0" smtClean="0">
                <a:latin typeface="Consolas"/>
                <a:cs typeface="Consolas"/>
              </a:rPr>
              <a:t>}</a:t>
            </a:r>
          </a:p>
          <a:p>
            <a:pPr marL="400050" lvl="1" indent="0">
              <a:buNone/>
            </a:pPr>
            <a:endParaRPr lang="en-US" sz="1600" dirty="0" smtClean="0">
              <a:latin typeface="Consolas"/>
              <a:cs typeface="Consolas"/>
            </a:endParaRPr>
          </a:p>
          <a:p>
            <a:pPr marL="400050" lvl="1" indent="0">
              <a:buNone/>
            </a:pPr>
            <a:endParaRPr lang="en-US" sz="1600" dirty="0">
              <a:latin typeface="Consolas"/>
              <a:cs typeface="Consolas"/>
            </a:endParaRPr>
          </a:p>
          <a:p>
            <a:pPr marL="400050" lvl="1" indent="0">
              <a:buNone/>
            </a:pPr>
            <a:endParaRPr lang="en-US" sz="1600" dirty="0">
              <a:latin typeface="Consolas"/>
              <a:cs typeface="Consolas"/>
            </a:endParaRPr>
          </a:p>
          <a:p>
            <a:pPr marL="400050" lvl="1" indent="0">
              <a:buNone/>
            </a:pPr>
            <a:endParaRPr lang="en-US" sz="2200" dirty="0" smtClean="0">
              <a:latin typeface="Consolas"/>
              <a:cs typeface="Consolas"/>
            </a:endParaRPr>
          </a:p>
          <a:p>
            <a:pPr marL="400050" lvl="1" indent="0">
              <a:buNone/>
            </a:pPr>
            <a:endParaRPr lang="en-US" dirty="0"/>
          </a:p>
        </p:txBody>
      </p:sp>
    </p:spTree>
    <p:extLst>
      <p:ext uri="{BB962C8B-B14F-4D97-AF65-F5344CB8AC3E}">
        <p14:creationId xmlns:p14="http://schemas.microsoft.com/office/powerpoint/2010/main" val="262398373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Passing smart pointers to functions </a:t>
            </a:r>
            <a:r>
              <a:rPr lang="mr-IN" b="1" dirty="0" smtClean="0"/>
              <a:t>–</a:t>
            </a:r>
            <a:r>
              <a:rPr lang="en-US" b="1" dirty="0" smtClean="0"/>
              <a:t> R.33</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R.33. Take a </a:t>
            </a:r>
            <a:r>
              <a:rPr lang="en-US" sz="2000" b="1" dirty="0" err="1" smtClean="0"/>
              <a:t>unique_ptr</a:t>
            </a:r>
            <a:r>
              <a:rPr lang="en-US" sz="2000" b="1" dirty="0" smtClean="0"/>
              <a:t>&lt;Widget&gt;&amp;</a:t>
            </a:r>
            <a:r>
              <a:rPr lang="en-US" sz="2000" dirty="0" smtClean="0"/>
              <a:t> parameter to express that a function reseats the Widget.</a:t>
            </a:r>
          </a:p>
          <a:p>
            <a:pPr marL="800100" lvl="2" indent="0">
              <a:buNone/>
            </a:pPr>
            <a:endParaRPr lang="en-US" sz="1200" dirty="0" smtClean="0">
              <a:latin typeface="Consolas"/>
              <a:cs typeface="Consolas"/>
            </a:endParaRPr>
          </a:p>
          <a:p>
            <a:pPr marL="800100" lvl="2" indent="0">
              <a:buNone/>
            </a:pPr>
            <a:r>
              <a:rPr lang="en-US" sz="1200" dirty="0" smtClean="0">
                <a:latin typeface="Consolas"/>
                <a:cs typeface="Consolas"/>
              </a:rPr>
              <a:t>void sink(</a:t>
            </a:r>
            <a:r>
              <a:rPr lang="en-US" sz="1200" dirty="0" err="1" smtClean="0">
                <a:latin typeface="Consolas"/>
                <a:cs typeface="Consolas"/>
              </a:rPr>
              <a:t>std</a:t>
            </a:r>
            <a:r>
              <a:rPr lang="en-US" sz="1200" dirty="0" smtClean="0">
                <a:latin typeface="Consolas"/>
                <a:cs typeface="Consolas"/>
              </a:rPr>
              <a:t>::</a:t>
            </a:r>
            <a:r>
              <a:rPr lang="en-US" sz="1200" dirty="0" err="1" smtClean="0">
                <a:latin typeface="Consolas"/>
                <a:cs typeface="Consolas"/>
              </a:rPr>
              <a:t>unique_ptr</a:t>
            </a:r>
            <a:r>
              <a:rPr lang="en-US" sz="1200" dirty="0" smtClean="0">
                <a:latin typeface="Consolas"/>
                <a:cs typeface="Consolas"/>
              </a:rPr>
              <a:t>&lt;Matrix&gt;&amp; </a:t>
            </a:r>
            <a:r>
              <a:rPr lang="en-US" sz="1200" dirty="0" err="1" smtClean="0">
                <a:latin typeface="Consolas"/>
                <a:cs typeface="Consolas"/>
              </a:rPr>
              <a:t>uniqPtr</a:t>
            </a:r>
            <a:r>
              <a:rPr lang="en-US" sz="1200" dirty="0" smtClean="0">
                <a:latin typeface="Consolas"/>
                <a:cs typeface="Consolas"/>
              </a:rPr>
              <a:t>){</a:t>
            </a:r>
          </a:p>
          <a:p>
            <a:pPr marL="800100" lvl="2" indent="0">
              <a:buNone/>
            </a:pPr>
            <a:r>
              <a:rPr lang="en-US" sz="1200" dirty="0" smtClean="0">
                <a:latin typeface="Consolas"/>
                <a:cs typeface="Consolas"/>
              </a:rPr>
              <a:t>		</a:t>
            </a:r>
            <a:r>
              <a:rPr lang="en-US" sz="1200" dirty="0" err="1" smtClean="0">
                <a:latin typeface="Consolas"/>
                <a:cs typeface="Consolas"/>
              </a:rPr>
              <a:t>uniquePtr.reset</a:t>
            </a:r>
            <a:r>
              <a:rPr lang="en-US" sz="1200" dirty="0" smtClean="0">
                <a:latin typeface="Consolas"/>
                <a:cs typeface="Consolas"/>
              </a:rPr>
              <a:t>(new Matrix(2001)); // (0)</a:t>
            </a:r>
          </a:p>
          <a:p>
            <a:pPr marL="800100" lvl="2" indent="0">
              <a:buNone/>
            </a:pPr>
            <a:r>
              <a:rPr lang="en-US" sz="1200" dirty="0" smtClean="0">
                <a:latin typeface="Consolas"/>
                <a:cs typeface="Consolas"/>
              </a:rPr>
              <a:t>// </a:t>
            </a:r>
            <a:endParaRPr lang="en-US" sz="1200" dirty="0" smtClean="0">
              <a:latin typeface="Consolas"/>
              <a:cs typeface="Consolas"/>
            </a:endParaRPr>
          </a:p>
          <a:p>
            <a:pPr marL="800100" lvl="2" indent="0">
              <a:buNone/>
            </a:pPr>
            <a:r>
              <a:rPr lang="en-US" sz="1200" dirty="0" smtClean="0">
                <a:latin typeface="Consolas"/>
                <a:cs typeface="Consolas"/>
              </a:rPr>
              <a:t>}</a:t>
            </a:r>
          </a:p>
          <a:p>
            <a:pPr marL="800100" lvl="2" indent="0">
              <a:buNone/>
            </a:pPr>
            <a:endParaRPr lang="en-US" sz="1200" dirty="0" smtClean="0">
              <a:latin typeface="Consolas"/>
              <a:cs typeface="Consolas"/>
            </a:endParaRPr>
          </a:p>
          <a:p>
            <a:pPr marL="800100" lvl="2" indent="0">
              <a:buNone/>
            </a:pPr>
            <a:r>
              <a:rPr lang="en-US" sz="1200" dirty="0" err="1" smtClean="0">
                <a:latin typeface="Consolas"/>
                <a:cs typeface="Consolas"/>
              </a:rPr>
              <a:t>int</a:t>
            </a:r>
            <a:r>
              <a:rPr lang="en-US" sz="1200" dirty="0" smtClean="0">
                <a:latin typeface="Consolas"/>
                <a:cs typeface="Consolas"/>
              </a:rPr>
              <a:t> main(){</a:t>
            </a:r>
          </a:p>
          <a:p>
            <a:pPr marL="800100" lvl="2" indent="0">
              <a:buNone/>
            </a:pPr>
            <a:r>
              <a:rPr lang="en-US" sz="1200" dirty="0" smtClean="0">
                <a:latin typeface="Consolas"/>
                <a:cs typeface="Consolas"/>
              </a:rPr>
              <a:t>    auto </a:t>
            </a:r>
            <a:r>
              <a:rPr lang="en-US" sz="1200" dirty="0" err="1" smtClean="0">
                <a:latin typeface="Consolas"/>
                <a:cs typeface="Consolas"/>
              </a:rPr>
              <a:t>uniqPtr</a:t>
            </a:r>
            <a:r>
              <a:rPr lang="en-US" sz="1200" dirty="0" smtClean="0">
                <a:latin typeface="Consolas"/>
                <a:cs typeface="Consolas"/>
              </a:rPr>
              <a:t> = </a:t>
            </a:r>
            <a:r>
              <a:rPr lang="en-US" sz="1200" dirty="0" err="1" smtClean="0">
                <a:latin typeface="Consolas"/>
                <a:cs typeface="Consolas"/>
              </a:rPr>
              <a:t>std</a:t>
            </a:r>
            <a:r>
              <a:rPr lang="en-US" sz="1200" dirty="0" smtClean="0">
                <a:latin typeface="Consolas"/>
                <a:cs typeface="Consolas"/>
              </a:rPr>
              <a:t>::</a:t>
            </a:r>
            <a:r>
              <a:rPr lang="en-US" sz="1200" dirty="0" err="1" smtClean="0">
                <a:latin typeface="Consolas"/>
                <a:cs typeface="Consolas"/>
              </a:rPr>
              <a:t>make_unique</a:t>
            </a:r>
            <a:r>
              <a:rPr lang="en-US" sz="1200" dirty="0" smtClean="0">
                <a:latin typeface="Consolas"/>
                <a:cs typeface="Consolas"/>
              </a:rPr>
              <a:t>&lt;Matrix&gt;(1998);</a:t>
            </a:r>
          </a:p>
          <a:p>
            <a:pPr marL="800100" lvl="2" indent="0">
              <a:buNone/>
            </a:pPr>
            <a:r>
              <a:rPr lang="en-US" sz="1200" dirty="0" smtClean="0">
                <a:latin typeface="Consolas"/>
                <a:cs typeface="Consolas"/>
              </a:rPr>
              <a:t>    </a:t>
            </a:r>
          </a:p>
          <a:p>
            <a:pPr marL="800100" lvl="2" indent="0">
              <a:buNone/>
            </a:pPr>
            <a:r>
              <a:rPr lang="en-US" sz="1200" dirty="0" smtClean="0">
                <a:latin typeface="Consolas"/>
                <a:cs typeface="Consolas"/>
              </a:rPr>
              <a:t>    sink(</a:t>
            </a:r>
            <a:r>
              <a:rPr lang="en-US" sz="1200" dirty="0" err="1" smtClean="0">
                <a:latin typeface="Consolas"/>
                <a:cs typeface="Consolas"/>
              </a:rPr>
              <a:t>std</a:t>
            </a:r>
            <a:r>
              <a:rPr lang="en-US" sz="1200" dirty="0" smtClean="0">
                <a:latin typeface="Consolas"/>
                <a:cs typeface="Consolas"/>
              </a:rPr>
              <a:t>::move(</a:t>
            </a:r>
            <a:r>
              <a:rPr lang="en-US" sz="1200" dirty="0" err="1" smtClean="0">
                <a:latin typeface="Consolas"/>
                <a:cs typeface="Consolas"/>
              </a:rPr>
              <a:t>uniqPtr</a:t>
            </a:r>
            <a:r>
              <a:rPr lang="en-US" sz="1200" dirty="0" smtClean="0">
                <a:latin typeface="Consolas"/>
                <a:cs typeface="Consolas"/>
              </a:rPr>
              <a:t>));      // (1) ERROR</a:t>
            </a:r>
          </a:p>
          <a:p>
            <a:pPr marL="800100" lvl="2" indent="0">
              <a:buNone/>
            </a:pPr>
            <a:r>
              <a:rPr lang="en-US" sz="1200" dirty="0" smtClean="0">
                <a:latin typeface="Consolas"/>
                <a:cs typeface="Consolas"/>
              </a:rPr>
              <a:t>    sink(</a:t>
            </a:r>
            <a:r>
              <a:rPr lang="en-US" sz="1200" dirty="0" err="1" smtClean="0">
                <a:latin typeface="Consolas"/>
                <a:cs typeface="Consolas"/>
              </a:rPr>
              <a:t>uniqPtr</a:t>
            </a:r>
            <a:r>
              <a:rPr lang="en-US" sz="1200" dirty="0" smtClean="0">
                <a:latin typeface="Consolas"/>
                <a:cs typeface="Consolas"/>
              </a:rPr>
              <a:t>);                 // (2) </a:t>
            </a:r>
          </a:p>
          <a:p>
            <a:pPr marL="800100" lvl="2" indent="0">
              <a:buNone/>
            </a:pPr>
            <a:r>
              <a:rPr lang="en-US" sz="1200" dirty="0" smtClean="0">
                <a:latin typeface="Consolas"/>
                <a:cs typeface="Consolas"/>
              </a:rPr>
              <a:t>}</a:t>
            </a:r>
          </a:p>
          <a:p>
            <a:pPr marL="400050" lvl="1" indent="0">
              <a:buNone/>
            </a:pPr>
            <a:endParaRPr lang="en-US" sz="1600" dirty="0" smtClean="0">
              <a:latin typeface="Consolas"/>
              <a:cs typeface="Consolas"/>
            </a:endParaRPr>
          </a:p>
          <a:p>
            <a:pPr marL="400050" lvl="1" indent="0">
              <a:buNone/>
            </a:pPr>
            <a:r>
              <a:rPr lang="en-US" sz="2000" dirty="0" smtClean="0">
                <a:cs typeface="Consolas"/>
              </a:rPr>
              <a:t>Call (1) fails because you cannot bind an </a:t>
            </a:r>
            <a:r>
              <a:rPr lang="en-US" sz="2000" dirty="0" err="1" smtClean="0">
                <a:cs typeface="Consolas"/>
              </a:rPr>
              <a:t>rvalu</a:t>
            </a:r>
            <a:r>
              <a:rPr lang="en-US" sz="2000" dirty="0" err="1" smtClean="0">
                <a:cs typeface="Consolas"/>
              </a:rPr>
              <a:t>e</a:t>
            </a:r>
            <a:r>
              <a:rPr lang="en-US" sz="2000" dirty="0" smtClean="0">
                <a:cs typeface="Consolas"/>
              </a:rPr>
              <a:t> to a non-</a:t>
            </a:r>
            <a:r>
              <a:rPr lang="en-US" sz="2000" dirty="0" err="1" smtClean="0">
                <a:cs typeface="Consolas"/>
              </a:rPr>
              <a:t>const</a:t>
            </a:r>
            <a:r>
              <a:rPr lang="en-US" sz="2000" dirty="0" smtClean="0">
                <a:cs typeface="Consolas"/>
              </a:rPr>
              <a:t> </a:t>
            </a:r>
            <a:r>
              <a:rPr lang="en-US" sz="2000" dirty="0" err="1" smtClean="0">
                <a:cs typeface="Consolas"/>
              </a:rPr>
              <a:t>lvalue</a:t>
            </a:r>
            <a:r>
              <a:rPr lang="en-US" sz="2000" dirty="0" smtClean="0">
                <a:cs typeface="Consolas"/>
              </a:rPr>
              <a:t> reference. Call (0) will reseat, or create a new Matrix and destruct the old one. </a:t>
            </a:r>
            <a:endParaRPr lang="en-US" sz="2000" dirty="0" smtClean="0">
              <a:cs typeface="Consolas"/>
            </a:endParaRPr>
          </a:p>
          <a:p>
            <a:endParaRPr lang="en-US" dirty="0"/>
          </a:p>
        </p:txBody>
      </p:sp>
    </p:spTree>
    <p:extLst>
      <p:ext uri="{BB962C8B-B14F-4D97-AF65-F5344CB8AC3E}">
        <p14:creationId xmlns:p14="http://schemas.microsoft.com/office/powerpoint/2010/main" val="37614029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Passing smart pointers to functions </a:t>
            </a:r>
            <a:r>
              <a:rPr lang="mr-IN" b="1" dirty="0" smtClean="0"/>
              <a:t>–</a:t>
            </a:r>
            <a:r>
              <a:rPr lang="en-US" b="1" dirty="0" smtClean="0"/>
              <a:t> R.34 and R.35</a:t>
            </a:r>
            <a:endParaRPr lang="en-US" dirty="0"/>
          </a:p>
        </p:txBody>
      </p:sp>
      <p:sp>
        <p:nvSpPr>
          <p:cNvPr id="3" name="Content Placeholder 2"/>
          <p:cNvSpPr>
            <a:spLocks noGrp="1"/>
          </p:cNvSpPr>
          <p:nvPr>
            <p:ph idx="1"/>
          </p:nvPr>
        </p:nvSpPr>
        <p:spPr>
          <a:xfrm>
            <a:off x="457200" y="1600200"/>
            <a:ext cx="8229600" cy="4674850"/>
          </a:xfrm>
        </p:spPr>
        <p:txBody>
          <a:bodyPr>
            <a:normAutofit fontScale="62500" lnSpcReduction="20000"/>
          </a:bodyPr>
          <a:lstStyle/>
          <a:p>
            <a:r>
              <a:rPr lang="en-US" dirty="0" smtClean="0"/>
              <a:t>R.34. Take a </a:t>
            </a:r>
            <a:r>
              <a:rPr lang="en-US" b="1" dirty="0" err="1" smtClean="0"/>
              <a:t>shared_ptr</a:t>
            </a:r>
            <a:r>
              <a:rPr lang="en-US" b="1" dirty="0" smtClean="0"/>
              <a:t>&lt;Widget&gt;</a:t>
            </a:r>
            <a:r>
              <a:rPr lang="en-US" dirty="0" smtClean="0"/>
              <a:t> to express that a function is part owner. </a:t>
            </a:r>
          </a:p>
          <a:p>
            <a:r>
              <a:rPr lang="en-US" dirty="0" smtClean="0"/>
              <a:t>R.35. Take a </a:t>
            </a:r>
            <a:r>
              <a:rPr lang="en-US" b="1" dirty="0" err="1" smtClean="0"/>
              <a:t>shared_ptr</a:t>
            </a:r>
            <a:r>
              <a:rPr lang="en-US" b="1" dirty="0" smtClean="0"/>
              <a:t>&lt;Widget&gt;&amp;</a:t>
            </a:r>
            <a:r>
              <a:rPr lang="en-US" dirty="0" smtClean="0"/>
              <a:t> parameter to express that a function might reseat the shared pointer.</a:t>
            </a:r>
          </a:p>
          <a:p>
            <a:endParaRPr lang="en-US" dirty="0" smtClean="0"/>
          </a:p>
          <a:p>
            <a:pPr marL="0" indent="0">
              <a:buNone/>
            </a:pPr>
            <a:r>
              <a:rPr lang="en-US" dirty="0" smtClean="0">
                <a:cs typeface="Consolas"/>
              </a:rPr>
              <a:t>Three function signatures</a:t>
            </a:r>
          </a:p>
          <a:p>
            <a:r>
              <a:rPr lang="en-US" sz="2900" b="1" dirty="0" smtClean="0">
                <a:latin typeface="Consolas"/>
                <a:cs typeface="Consolas"/>
              </a:rPr>
              <a:t>	void share(</a:t>
            </a:r>
            <a:r>
              <a:rPr lang="en-US" sz="2900" b="1" dirty="0" err="1" smtClean="0">
                <a:latin typeface="Consolas"/>
                <a:cs typeface="Consolas"/>
              </a:rPr>
              <a:t>std</a:t>
            </a:r>
            <a:r>
              <a:rPr lang="en-US" sz="2900" b="1" dirty="0" smtClean="0">
                <a:latin typeface="Consolas"/>
                <a:cs typeface="Consolas"/>
              </a:rPr>
              <a:t>::</a:t>
            </a:r>
            <a:r>
              <a:rPr lang="en-US" sz="2900" b="1" dirty="0" err="1" smtClean="0">
                <a:latin typeface="Consolas"/>
                <a:cs typeface="Consolas"/>
              </a:rPr>
              <a:t>shared_ptr</a:t>
            </a:r>
            <a:r>
              <a:rPr lang="en-US" sz="2900" b="1" dirty="0" smtClean="0">
                <a:latin typeface="Consolas"/>
                <a:cs typeface="Consolas"/>
              </a:rPr>
              <a:t>&lt;Matrix&gt; </a:t>
            </a:r>
            <a:r>
              <a:rPr lang="en-US" sz="2900" b="1" dirty="0" err="1" smtClean="0">
                <a:latin typeface="Consolas"/>
                <a:cs typeface="Consolas"/>
              </a:rPr>
              <a:t>shaMat</a:t>
            </a:r>
            <a:r>
              <a:rPr lang="en-US" sz="2900" b="1" dirty="0" smtClean="0">
                <a:latin typeface="Consolas"/>
                <a:cs typeface="Consolas"/>
              </a:rPr>
              <a:t>);</a:t>
            </a:r>
          </a:p>
          <a:p>
            <a:pPr marL="0" indent="0">
              <a:buNone/>
            </a:pPr>
            <a:r>
              <a:rPr lang="en-US" sz="2900" dirty="0">
                <a:cs typeface="Consolas"/>
              </a:rPr>
              <a:t>	</a:t>
            </a:r>
            <a:r>
              <a:rPr lang="en-US" sz="2900" dirty="0" smtClean="0">
                <a:cs typeface="Consolas"/>
              </a:rPr>
              <a:t>Shared owner, increase the ref count at the beginning and 	decrease the ref count 	at the end. The Matrix will stay alive as long as I use it.</a:t>
            </a:r>
          </a:p>
          <a:p>
            <a:pPr marL="0" indent="0">
              <a:buNone/>
            </a:pPr>
            <a:r>
              <a:rPr lang="en-US" sz="2900" b="1" dirty="0" smtClean="0">
                <a:latin typeface="Consolas"/>
                <a:cs typeface="Consolas"/>
              </a:rPr>
              <a:t>	</a:t>
            </a:r>
          </a:p>
          <a:p>
            <a:r>
              <a:rPr lang="en-US" sz="2900" b="1" dirty="0" smtClean="0">
                <a:latin typeface="Consolas"/>
                <a:cs typeface="Consolas"/>
              </a:rPr>
              <a:t>	void reseat(</a:t>
            </a:r>
            <a:r>
              <a:rPr lang="en-US" sz="2900" b="1" dirty="0" err="1" smtClean="0">
                <a:latin typeface="Consolas"/>
                <a:cs typeface="Consolas"/>
              </a:rPr>
              <a:t>std</a:t>
            </a:r>
            <a:r>
              <a:rPr lang="en-US" sz="2900" b="1" dirty="0" smtClean="0">
                <a:latin typeface="Consolas"/>
                <a:cs typeface="Consolas"/>
              </a:rPr>
              <a:t>::</a:t>
            </a:r>
            <a:r>
              <a:rPr lang="en-US" sz="2900" b="1" dirty="0" err="1" smtClean="0">
                <a:latin typeface="Consolas"/>
                <a:cs typeface="Consolas"/>
              </a:rPr>
              <a:t>shard_ptr</a:t>
            </a:r>
            <a:r>
              <a:rPr lang="en-US" sz="2900" b="1" dirty="0" smtClean="0">
                <a:latin typeface="Consolas"/>
                <a:cs typeface="Consolas"/>
              </a:rPr>
              <a:t>&lt;Matrix&gt;&amp; </a:t>
            </a:r>
            <a:r>
              <a:rPr lang="en-US" sz="2900" b="1" dirty="0" err="1" smtClean="0">
                <a:latin typeface="Consolas"/>
                <a:cs typeface="Consolas"/>
              </a:rPr>
              <a:t>shadMat</a:t>
            </a:r>
            <a:r>
              <a:rPr lang="en-US" sz="2900" b="1" dirty="0" smtClean="0">
                <a:latin typeface="Consolas"/>
                <a:cs typeface="Consolas"/>
              </a:rPr>
              <a:t>);</a:t>
            </a:r>
          </a:p>
          <a:p>
            <a:pPr marL="0" indent="0">
              <a:buNone/>
            </a:pPr>
            <a:r>
              <a:rPr lang="en-US" sz="2900" dirty="0" smtClean="0">
                <a:cs typeface="Consolas"/>
              </a:rPr>
              <a:t>	Not a shared owner as the ref count stays the same. Resource can be reseated, 	or not. No guarantee that Matrix will stay alive during execution of the 	function.</a:t>
            </a:r>
          </a:p>
          <a:p>
            <a:pPr marL="0" indent="0">
              <a:buNone/>
            </a:pPr>
            <a:endParaRPr lang="en-US" sz="2900" dirty="0" smtClean="0">
              <a:cs typeface="Consolas"/>
            </a:endParaRPr>
          </a:p>
          <a:p>
            <a:r>
              <a:rPr lang="en-US" sz="2900" b="1" dirty="0" smtClean="0">
                <a:latin typeface="Consolas"/>
                <a:cs typeface="Consolas"/>
              </a:rPr>
              <a:t>	void </a:t>
            </a:r>
            <a:r>
              <a:rPr lang="en-US" sz="2900" b="1" dirty="0" err="1" smtClean="0">
                <a:latin typeface="Consolas"/>
                <a:cs typeface="Consolas"/>
              </a:rPr>
              <a:t>mayShare</a:t>
            </a:r>
            <a:r>
              <a:rPr lang="en-US" sz="2900" b="1" dirty="0" smtClean="0">
                <a:latin typeface="Consolas"/>
                <a:cs typeface="Consolas"/>
              </a:rPr>
              <a:t>(</a:t>
            </a:r>
            <a:r>
              <a:rPr lang="en-US" sz="2900" b="1" dirty="0" err="1" smtClean="0">
                <a:latin typeface="Consolas"/>
                <a:cs typeface="Consolas"/>
              </a:rPr>
              <a:t>const</a:t>
            </a:r>
            <a:r>
              <a:rPr lang="en-US" sz="2900" b="1" dirty="0">
                <a:latin typeface="Consolas"/>
                <a:cs typeface="Consolas"/>
              </a:rPr>
              <a:t> </a:t>
            </a:r>
            <a:r>
              <a:rPr lang="en-US" sz="2900" b="1" dirty="0" err="1" smtClean="0">
                <a:latin typeface="Consolas"/>
                <a:cs typeface="Consolas"/>
              </a:rPr>
              <a:t>std</a:t>
            </a:r>
            <a:r>
              <a:rPr lang="en-US" sz="2900" b="1" dirty="0" smtClean="0">
                <a:latin typeface="Consolas"/>
                <a:cs typeface="Consolas"/>
              </a:rPr>
              <a:t>::</a:t>
            </a:r>
            <a:r>
              <a:rPr lang="en-US" sz="2900" b="1" dirty="0" err="1" smtClean="0">
                <a:latin typeface="Consolas"/>
                <a:cs typeface="Consolas"/>
              </a:rPr>
              <a:t>shared_ptr</a:t>
            </a:r>
            <a:r>
              <a:rPr lang="en-US" sz="2900" b="1" dirty="0" smtClean="0">
                <a:latin typeface="Consolas"/>
                <a:cs typeface="Consolas"/>
              </a:rPr>
              <a:t>&lt;Matrix&gt;&amp; </a:t>
            </a:r>
            <a:r>
              <a:rPr lang="en-US" sz="2900" b="1" dirty="0" err="1" smtClean="0">
                <a:latin typeface="Consolas"/>
                <a:cs typeface="Consolas"/>
              </a:rPr>
              <a:t>shaMat</a:t>
            </a:r>
            <a:r>
              <a:rPr lang="en-US" sz="2900" b="1" dirty="0" smtClean="0">
                <a:latin typeface="Consolas"/>
                <a:cs typeface="Consolas"/>
              </a:rPr>
              <a:t>);</a:t>
            </a:r>
          </a:p>
          <a:p>
            <a:pPr marL="0" indent="0">
              <a:buNone/>
            </a:pPr>
            <a:r>
              <a:rPr lang="en-US" sz="2900" dirty="0" smtClean="0">
                <a:cs typeface="Consolas"/>
              </a:rPr>
              <a:t>	Only borrow the resource. Can’t extend the lifetime nor reseat the resource. </a:t>
            </a:r>
            <a:r>
              <a:rPr lang="en-US" sz="2900" dirty="0">
                <a:cs typeface="Consolas"/>
              </a:rPr>
              <a:t>I</a:t>
            </a:r>
            <a:r>
              <a:rPr lang="en-US" sz="2900" dirty="0" smtClean="0">
                <a:cs typeface="Consolas"/>
              </a:rPr>
              <a:t>t 	would be better to use a reference like (Matrix&amp;)</a:t>
            </a:r>
            <a:endParaRPr lang="en-US" sz="2900" dirty="0">
              <a:cs typeface="Consolas"/>
            </a:endParaRPr>
          </a:p>
        </p:txBody>
      </p:sp>
    </p:spTree>
    <p:extLst>
      <p:ext uri="{BB962C8B-B14F-4D97-AF65-F5344CB8AC3E}">
        <p14:creationId xmlns:p14="http://schemas.microsoft.com/office/powerpoint/2010/main" val="289651119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9747"/>
          </a:xfrm>
        </p:spPr>
        <p:txBody>
          <a:bodyPr>
            <a:noAutofit/>
          </a:bodyPr>
          <a:lstStyle/>
          <a:p>
            <a:r>
              <a:rPr lang="en-US" sz="3200" dirty="0" smtClean="0"/>
              <a:t/>
            </a:r>
            <a:br>
              <a:rPr lang="en-US" sz="3200" dirty="0" smtClean="0"/>
            </a:br>
            <a:r>
              <a:rPr lang="en-US" sz="3200" b="1" dirty="0" smtClean="0"/>
              <a:t>R.37. Do not pass a pointer or reference obtained from an aliased smart pointer.</a:t>
            </a:r>
            <a:br>
              <a:rPr lang="en-US" sz="3200" b="1" dirty="0" smtClean="0"/>
            </a:br>
            <a:endParaRPr lang="en-US" sz="3200" b="1" dirty="0"/>
          </a:p>
        </p:txBody>
      </p:sp>
      <p:sp>
        <p:nvSpPr>
          <p:cNvPr id="3" name="Content Placeholder 2"/>
          <p:cNvSpPr>
            <a:spLocks noGrp="1"/>
          </p:cNvSpPr>
          <p:nvPr>
            <p:ph idx="1"/>
          </p:nvPr>
        </p:nvSpPr>
        <p:spPr>
          <a:xfrm>
            <a:off x="457200" y="1231006"/>
            <a:ext cx="8229600" cy="4895157"/>
          </a:xfrm>
        </p:spPr>
        <p:txBody>
          <a:bodyPr>
            <a:normAutofit fontScale="40000" lnSpcReduction="20000"/>
          </a:bodyPr>
          <a:lstStyle/>
          <a:p>
            <a:pPr marL="0" indent="0">
              <a:buNone/>
            </a:pPr>
            <a:endParaRPr lang="en-US" dirty="0" smtClean="0">
              <a:latin typeface="Consolas"/>
              <a:cs typeface="Consolas"/>
            </a:endParaRPr>
          </a:p>
          <a:p>
            <a:pPr marL="0" indent="0">
              <a:buNone/>
            </a:pPr>
            <a:r>
              <a:rPr lang="en-US" dirty="0" smtClean="0">
                <a:latin typeface="Consolas"/>
                <a:cs typeface="Consolas"/>
              </a:rPr>
              <a:t>void </a:t>
            </a:r>
            <a:r>
              <a:rPr lang="en-US" dirty="0" err="1" smtClean="0">
                <a:latin typeface="Consolas"/>
                <a:cs typeface="Consolas"/>
              </a:rPr>
              <a:t>oldFunc</a:t>
            </a:r>
            <a:r>
              <a:rPr lang="en-US" dirty="0" smtClean="0">
                <a:latin typeface="Consolas"/>
                <a:cs typeface="Consolas"/>
              </a:rPr>
              <a:t>(Matrix* mat){</a:t>
            </a:r>
          </a:p>
          <a:p>
            <a:pPr marL="0" indent="0">
              <a:buNone/>
            </a:pPr>
            <a:r>
              <a:rPr lang="en-US" dirty="0" smtClean="0">
                <a:latin typeface="Consolas"/>
                <a:cs typeface="Consolas"/>
              </a:rPr>
              <a:t>  // do something with mat</a:t>
            </a:r>
          </a:p>
          <a:p>
            <a:pPr marL="0" indent="0">
              <a:buNone/>
            </a:pP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smtClean="0">
                <a:latin typeface="Consolas"/>
                <a:cs typeface="Consolas"/>
              </a:rPr>
              <a:t>void shared(</a:t>
            </a:r>
            <a:r>
              <a:rPr lang="en-US" dirty="0" err="1" smtClean="0">
                <a:latin typeface="Consolas"/>
                <a:cs typeface="Consolas"/>
              </a:rPr>
              <a:t>std</a:t>
            </a:r>
            <a:r>
              <a:rPr lang="en-US" dirty="0" smtClean="0">
                <a:latin typeface="Consolas"/>
                <a:cs typeface="Consolas"/>
              </a:rPr>
              <a:t>::</a:t>
            </a:r>
            <a:r>
              <a:rPr lang="en-US" dirty="0" err="1" smtClean="0">
                <a:latin typeface="Consolas"/>
                <a:cs typeface="Consolas"/>
              </a:rPr>
              <a:t>shared_ptr</a:t>
            </a:r>
            <a:r>
              <a:rPr lang="en-US" dirty="0" smtClean="0">
                <a:latin typeface="Consolas"/>
                <a:cs typeface="Consolas"/>
              </a:rPr>
              <a:t>&lt;Matrix&gt;&amp; </a:t>
            </a:r>
            <a:r>
              <a:rPr lang="en-US" dirty="0" err="1" smtClean="0">
                <a:latin typeface="Consolas"/>
                <a:cs typeface="Consolas"/>
              </a:rPr>
              <a:t>shaPtr</a:t>
            </a:r>
            <a:r>
              <a:rPr lang="en-US" dirty="0" smtClean="0">
                <a:latin typeface="Consolas"/>
                <a:cs typeface="Consolas"/>
              </a:rPr>
              <a:t>){       // (2) remove reference solution 1</a:t>
            </a:r>
          </a:p>
          <a:p>
            <a:pPr marL="0" indent="0">
              <a:buNone/>
            </a:pPr>
            <a:r>
              <a:rPr lang="en-US" i="1" dirty="0" smtClean="0">
                <a:latin typeface="Consolas"/>
                <a:cs typeface="Consolas"/>
              </a:rPr>
              <a:t>   auto </a:t>
            </a:r>
            <a:r>
              <a:rPr lang="en-US" i="1" dirty="0" err="1" smtClean="0">
                <a:latin typeface="Consolas"/>
                <a:cs typeface="Consolas"/>
              </a:rPr>
              <a:t>keepAlive</a:t>
            </a:r>
            <a:r>
              <a:rPr lang="en-US" i="1" dirty="0" smtClean="0">
                <a:latin typeface="Consolas"/>
                <a:cs typeface="Consolas"/>
              </a:rPr>
              <a:t> = </a:t>
            </a:r>
            <a:r>
              <a:rPr lang="en-US" i="1" dirty="0" err="1" smtClean="0">
                <a:latin typeface="Consolas"/>
                <a:cs typeface="Consolas"/>
              </a:rPr>
              <a:t>shaPtr</a:t>
            </a:r>
            <a:r>
              <a:rPr lang="en-US" i="1" dirty="0" smtClean="0">
                <a:latin typeface="Consolas"/>
                <a:cs typeface="Consolas"/>
              </a:rPr>
              <a:t>; // solution 2</a:t>
            </a:r>
          </a:p>
          <a:p>
            <a:pPr marL="0" indent="0">
              <a:buNone/>
            </a:pPr>
            <a:r>
              <a:rPr lang="en-US" dirty="0" smtClean="0">
                <a:latin typeface="Consolas"/>
                <a:cs typeface="Consolas"/>
              </a:rPr>
              <a:t>   </a:t>
            </a:r>
            <a:r>
              <a:rPr lang="en-US" dirty="0" err="1" smtClean="0">
                <a:latin typeface="Consolas"/>
                <a:cs typeface="Consolas"/>
              </a:rPr>
              <a:t>oldFunc</a:t>
            </a:r>
            <a:r>
              <a:rPr lang="en-US" dirty="0" smtClean="0">
                <a:latin typeface="Consolas"/>
                <a:cs typeface="Consolas"/>
              </a:rPr>
              <a:t>(*</a:t>
            </a:r>
            <a:r>
              <a:rPr lang="en-US" dirty="0" err="1" smtClean="0">
                <a:latin typeface="Consolas"/>
                <a:cs typeface="Consolas"/>
              </a:rPr>
              <a:t>shaPtr</a:t>
            </a:r>
            <a:r>
              <a:rPr lang="en-US" dirty="0" smtClean="0">
                <a:latin typeface="Consolas"/>
                <a:cs typeface="Consolas"/>
              </a:rPr>
              <a:t>);                                // (3)   </a:t>
            </a:r>
          </a:p>
          <a:p>
            <a:pPr marL="0" indent="0">
              <a:buNone/>
            </a:pPr>
            <a:r>
              <a:rPr lang="en-US" dirty="0" smtClean="0">
                <a:latin typeface="Consolas"/>
                <a:cs typeface="Consolas"/>
              </a:rPr>
              <a:t>   // do something with </a:t>
            </a:r>
            <a:r>
              <a:rPr lang="en-US" dirty="0" err="1" smtClean="0">
                <a:latin typeface="Consolas"/>
                <a:cs typeface="Consolas"/>
              </a:rPr>
              <a:t>shaPtr</a:t>
            </a:r>
            <a:r>
              <a:rPr lang="en-US" dirty="0" smtClean="0">
                <a:latin typeface="Consolas"/>
                <a:cs typeface="Consolas"/>
              </a:rPr>
              <a:t>     </a:t>
            </a:r>
          </a:p>
          <a:p>
            <a:pPr marL="0" indent="0">
              <a:buNone/>
            </a:pPr>
            <a:r>
              <a:rPr lang="en-US" dirty="0" smtClean="0">
                <a:latin typeface="Consolas"/>
                <a:cs typeface="Consolas"/>
              </a:rPr>
              <a:t> }</a:t>
            </a:r>
          </a:p>
          <a:p>
            <a:pPr marL="0" indent="0">
              <a:buNone/>
            </a:pPr>
            <a:endParaRPr lang="en-US" dirty="0" smtClean="0">
              <a:latin typeface="Consolas"/>
              <a:cs typeface="Consolas"/>
            </a:endParaRPr>
          </a:p>
          <a:p>
            <a:pPr marL="0" indent="0">
              <a:buNone/>
            </a:pPr>
            <a:r>
              <a:rPr lang="en-US" b="1" dirty="0" smtClean="0">
                <a:latin typeface="Consolas"/>
                <a:cs typeface="Consolas"/>
              </a:rPr>
              <a:t>auto </a:t>
            </a:r>
            <a:r>
              <a:rPr lang="en-US" b="1" dirty="0" err="1" smtClean="0">
                <a:latin typeface="Consolas"/>
                <a:cs typeface="Consolas"/>
              </a:rPr>
              <a:t>globShared</a:t>
            </a:r>
            <a:r>
              <a:rPr lang="en-US" b="1" dirty="0" smtClean="0">
                <a:latin typeface="Consolas"/>
                <a:cs typeface="Consolas"/>
              </a:rPr>
              <a:t> = </a:t>
            </a:r>
            <a:r>
              <a:rPr lang="en-US" b="1" dirty="0" err="1" smtClean="0">
                <a:latin typeface="Consolas"/>
                <a:cs typeface="Consolas"/>
              </a:rPr>
              <a:t>std</a:t>
            </a:r>
            <a:r>
              <a:rPr lang="en-US" b="1" dirty="0" smtClean="0">
                <a:latin typeface="Consolas"/>
                <a:cs typeface="Consolas"/>
              </a:rPr>
              <a:t>::</a:t>
            </a:r>
            <a:r>
              <a:rPr lang="en-US" b="1" dirty="0" err="1" smtClean="0">
                <a:latin typeface="Consolas"/>
                <a:cs typeface="Consolas"/>
              </a:rPr>
              <a:t>make_shared</a:t>
            </a:r>
            <a:r>
              <a:rPr lang="en-US" b="1" dirty="0" smtClean="0">
                <a:latin typeface="Consolas"/>
                <a:cs typeface="Consolas"/>
              </a:rPr>
              <a:t>&lt;Matrix&gt;(2009);   // (1) smart pointer</a:t>
            </a:r>
          </a:p>
          <a:p>
            <a:pPr marL="0" indent="0">
              <a:buNone/>
            </a:pPr>
            <a:r>
              <a:rPr lang="en-US" dirty="0" smtClean="0">
                <a:latin typeface="Consolas"/>
                <a:cs typeface="Consolas"/>
              </a:rPr>
              <a:t>shared(</a:t>
            </a:r>
            <a:r>
              <a:rPr lang="en-US" dirty="0" err="1" smtClean="0">
                <a:latin typeface="Consolas"/>
                <a:cs typeface="Consolas"/>
              </a:rPr>
              <a:t>globShared</a:t>
            </a:r>
            <a:r>
              <a:rPr lang="en-US" dirty="0" smtClean="0">
                <a:latin typeface="Consolas"/>
                <a:cs typeface="Consolas"/>
              </a:rPr>
              <a:t>); </a:t>
            </a:r>
          </a:p>
          <a:p>
            <a:pPr marL="0" indent="0">
              <a:buNone/>
            </a:pPr>
            <a:endParaRPr lang="en-US" dirty="0">
              <a:latin typeface="Consolas"/>
              <a:cs typeface="Consolas"/>
            </a:endParaRPr>
          </a:p>
          <a:p>
            <a:pPr marL="0" indent="0">
              <a:buNone/>
            </a:pPr>
            <a:r>
              <a:rPr lang="en-US" sz="5100" dirty="0" err="1" smtClean="0">
                <a:cs typeface="Consolas"/>
              </a:rPr>
              <a:t>globShared</a:t>
            </a:r>
            <a:r>
              <a:rPr lang="en-US" sz="5100" dirty="0" smtClean="0">
                <a:cs typeface="Consolas"/>
              </a:rPr>
              <a:t> (1) is a shared pointer. The function shared takes it by reference therefore (2) so it does not increase the ref count. Problem is at (3) </a:t>
            </a:r>
            <a:r>
              <a:rPr lang="en-US" sz="5100" dirty="0" err="1" smtClean="0">
                <a:cs typeface="Consolas"/>
              </a:rPr>
              <a:t>oldFunc</a:t>
            </a:r>
            <a:r>
              <a:rPr lang="en-US" sz="5100" dirty="0" smtClean="0">
                <a:cs typeface="Consolas"/>
              </a:rPr>
              <a:t> accepts a pointer and </a:t>
            </a:r>
            <a:r>
              <a:rPr lang="en-US" sz="5100" dirty="0" err="1" smtClean="0">
                <a:cs typeface="Consolas"/>
              </a:rPr>
              <a:t>oldFunc</a:t>
            </a:r>
            <a:r>
              <a:rPr lang="en-US" sz="5100" dirty="0" smtClean="0">
                <a:cs typeface="Consolas"/>
              </a:rPr>
              <a:t> has no guarantee that the Matrix will stay alive during the execution, </a:t>
            </a:r>
            <a:r>
              <a:rPr lang="en-US" sz="5100" dirty="0" err="1" smtClean="0">
                <a:cs typeface="Consolas"/>
              </a:rPr>
              <a:t>oldFunc</a:t>
            </a:r>
            <a:r>
              <a:rPr lang="en-US" sz="5100" dirty="0" smtClean="0">
                <a:cs typeface="Consolas"/>
              </a:rPr>
              <a:t> only borrows the Matrix.</a:t>
            </a:r>
          </a:p>
          <a:p>
            <a:pPr marL="0" indent="0">
              <a:buNone/>
            </a:pPr>
            <a:endParaRPr lang="en-US" sz="5100" dirty="0" smtClean="0">
              <a:cs typeface="Consolas"/>
            </a:endParaRPr>
          </a:p>
          <a:p>
            <a:pPr marL="0" indent="0">
              <a:buNone/>
            </a:pPr>
            <a:r>
              <a:rPr lang="en-US" sz="5100" b="1" dirty="0" smtClean="0">
                <a:cs typeface="Consolas"/>
              </a:rPr>
              <a:t>The solution is simple</a:t>
            </a:r>
            <a:r>
              <a:rPr lang="en-US" sz="5100" dirty="0" smtClean="0">
                <a:cs typeface="Consolas"/>
              </a:rPr>
              <a:t>, either pass the </a:t>
            </a:r>
            <a:r>
              <a:rPr lang="en-US" sz="5100" dirty="0" err="1" smtClean="0">
                <a:cs typeface="Consolas"/>
              </a:rPr>
              <a:t>std</a:t>
            </a:r>
            <a:r>
              <a:rPr lang="en-US" sz="5100" dirty="0" smtClean="0">
                <a:cs typeface="Consolas"/>
              </a:rPr>
              <a:t>::</a:t>
            </a:r>
            <a:r>
              <a:rPr lang="en-US" sz="5100" dirty="0" err="1" smtClean="0">
                <a:cs typeface="Consolas"/>
              </a:rPr>
              <a:t>shared_ptr</a:t>
            </a:r>
            <a:r>
              <a:rPr lang="en-US" sz="5100" dirty="0" smtClean="0">
                <a:cs typeface="Consolas"/>
              </a:rPr>
              <a:t> by copy to the function shared or make a copy of </a:t>
            </a:r>
            <a:r>
              <a:rPr lang="en-US" sz="5100" dirty="0" err="1" smtClean="0">
                <a:cs typeface="Consolas"/>
              </a:rPr>
              <a:t>shaPtr</a:t>
            </a:r>
            <a:r>
              <a:rPr lang="en-US" sz="5100" dirty="0" smtClean="0">
                <a:cs typeface="Consolas"/>
              </a:rPr>
              <a:t> in the function shared</a:t>
            </a:r>
            <a:endParaRPr lang="en-US" sz="5100" dirty="0">
              <a:cs typeface="Consolas"/>
            </a:endParaRPr>
          </a:p>
          <a:p>
            <a:pPr marL="0" indent="0">
              <a:buNone/>
            </a:pPr>
            <a:endParaRPr lang="en-US" sz="5100" dirty="0">
              <a:cs typeface="Consolas"/>
            </a:endParaRPr>
          </a:p>
        </p:txBody>
      </p:sp>
    </p:spTree>
    <p:extLst>
      <p:ext uri="{BB962C8B-B14F-4D97-AF65-F5344CB8AC3E}">
        <p14:creationId xmlns:p14="http://schemas.microsoft.com/office/powerpoint/2010/main" val="171079823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a:t>
            </a:r>
            <a:r>
              <a:rPr lang="en-US" b="1" dirty="0" smtClean="0"/>
              <a:t>eturning smart pointers from functions	</a:t>
            </a:r>
            <a:endParaRPr lang="en-US" b="1"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t>	The rule is extremely simple. Return by value whether it is a 	</a:t>
            </a:r>
            <a:r>
              <a:rPr lang="en-US" sz="2000" dirty="0" err="1" smtClean="0"/>
              <a:t>std</a:t>
            </a:r>
            <a:r>
              <a:rPr lang="en-US" sz="2000" dirty="0" smtClean="0"/>
              <a:t>::</a:t>
            </a:r>
            <a:r>
              <a:rPr lang="en-US" sz="2000" dirty="0" err="1" smtClean="0"/>
              <a:t>unique_ptr</a:t>
            </a:r>
            <a:r>
              <a:rPr lang="en-US" sz="2000" dirty="0" smtClean="0"/>
              <a:t> or </a:t>
            </a:r>
            <a:r>
              <a:rPr lang="en-US" sz="2000" dirty="0" err="1" smtClean="0"/>
              <a:t>std</a:t>
            </a:r>
            <a:r>
              <a:rPr lang="en-US" sz="2000" dirty="0" smtClean="0"/>
              <a:t>::</a:t>
            </a:r>
            <a:r>
              <a:rPr lang="en-US" sz="2000" dirty="0" err="1" smtClean="0"/>
              <a:t>shared_ptr</a:t>
            </a:r>
            <a:r>
              <a:rPr lang="en-US" sz="2000" dirty="0" smtClean="0"/>
              <a:t>. </a:t>
            </a:r>
            <a:endParaRPr lang="en-US" sz="2000" dirty="0"/>
          </a:p>
          <a:p>
            <a:pPr marL="0" indent="0">
              <a:buNone/>
            </a:pPr>
            <a:r>
              <a:rPr lang="en-US" sz="2000" dirty="0" smtClean="0"/>
              <a:t>	The rest will be taken care of RVO (possibly)</a:t>
            </a:r>
            <a:endParaRPr lang="en-US" sz="2000" dirty="0"/>
          </a:p>
        </p:txBody>
      </p:sp>
    </p:spTree>
    <p:extLst>
      <p:ext uri="{BB962C8B-B14F-4D97-AF65-F5344CB8AC3E}">
        <p14:creationId xmlns:p14="http://schemas.microsoft.com/office/powerpoint/2010/main" val="251815632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b="1" dirty="0" smtClean="0"/>
              <a:t>mart pointers and concurrency</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Atomic smart pointers in </a:t>
            </a:r>
            <a:r>
              <a:rPr lang="en-US" dirty="0" err="1" smtClean="0"/>
              <a:t>c++</a:t>
            </a:r>
            <a:r>
              <a:rPr lang="en-US" dirty="0" smtClean="0"/>
              <a:t>20. </a:t>
            </a:r>
          </a:p>
          <a:p>
            <a:endParaRPr lang="en-US" dirty="0"/>
          </a:p>
          <a:p>
            <a:r>
              <a:rPr lang="en-US" dirty="0" smtClean="0"/>
              <a:t>Currently the shared pointers are prone to data races and thus, leading to undefined behavior. </a:t>
            </a:r>
            <a:r>
              <a:rPr lang="en-US" dirty="0" err="1" smtClean="0"/>
              <a:t>std</a:t>
            </a:r>
            <a:r>
              <a:rPr lang="en-US" dirty="0" smtClean="0"/>
              <a:t>::</a:t>
            </a:r>
            <a:r>
              <a:rPr lang="en-US" dirty="0" err="1" smtClean="0"/>
              <a:t>shared_ptr</a:t>
            </a:r>
            <a:r>
              <a:rPr lang="en-US" dirty="0" smtClean="0"/>
              <a:t> and </a:t>
            </a:r>
            <a:r>
              <a:rPr lang="en-US" dirty="0" err="1" smtClean="0"/>
              <a:t>std</a:t>
            </a:r>
            <a:r>
              <a:rPr lang="en-US" dirty="0" smtClean="0"/>
              <a:t>::</a:t>
            </a:r>
            <a:r>
              <a:rPr lang="en-US" dirty="0" err="1" smtClean="0"/>
              <a:t>weak_ptr</a:t>
            </a:r>
            <a:r>
              <a:rPr lang="en-US" dirty="0" smtClean="0"/>
              <a:t> guarantee that the incrementing and decrementing of the reference counter is an atomic operation and the resource is deleted only once, but no guarantee for atomic resource access, which leads to subtle bugs.</a:t>
            </a:r>
          </a:p>
          <a:p>
            <a:endParaRPr lang="en-US" dirty="0" smtClean="0"/>
          </a:p>
          <a:p>
            <a:r>
              <a:rPr lang="en-US" dirty="0" err="1" smtClean="0"/>
              <a:t>std</a:t>
            </a:r>
            <a:r>
              <a:rPr lang="en-US" dirty="0" smtClean="0"/>
              <a:t>::</a:t>
            </a:r>
            <a:r>
              <a:rPr lang="en-US" dirty="0" err="1" smtClean="0"/>
              <a:t>atomic_shared_ptr</a:t>
            </a:r>
            <a:r>
              <a:rPr lang="en-US" dirty="0" smtClean="0"/>
              <a:t>&lt;T&gt; and </a:t>
            </a:r>
            <a:r>
              <a:rPr lang="en-US" dirty="0" err="1" smtClean="0"/>
              <a:t>std</a:t>
            </a:r>
            <a:r>
              <a:rPr lang="en-US" dirty="0" smtClean="0"/>
              <a:t>::</a:t>
            </a:r>
            <a:r>
              <a:rPr lang="en-US" dirty="0" err="1" smtClean="0"/>
              <a:t>atomic_weak_ptr</a:t>
            </a:r>
            <a:r>
              <a:rPr lang="en-US" dirty="0" smtClean="0"/>
              <a:t>&lt;T&gt; will solve these issues. </a:t>
            </a:r>
            <a:endParaRPr lang="en-US" dirty="0"/>
          </a:p>
        </p:txBody>
      </p:sp>
    </p:spTree>
    <p:extLst>
      <p:ext uri="{BB962C8B-B14F-4D97-AF65-F5344CB8AC3E}">
        <p14:creationId xmlns:p14="http://schemas.microsoft.com/office/powerpoint/2010/main" val="411339781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b="1" dirty="0" smtClean="0"/>
              <a:t>hared pointers and arrays</a:t>
            </a:r>
            <a:endParaRPr lang="en-US" b="1" dirty="0"/>
          </a:p>
        </p:txBody>
      </p:sp>
      <p:sp>
        <p:nvSpPr>
          <p:cNvPr id="3" name="Content Placeholder 2"/>
          <p:cNvSpPr>
            <a:spLocks noGrp="1"/>
          </p:cNvSpPr>
          <p:nvPr>
            <p:ph idx="1"/>
          </p:nvPr>
        </p:nvSpPr>
        <p:spPr/>
        <p:txBody>
          <a:bodyPr>
            <a:normAutofit fontScale="92500"/>
          </a:bodyPr>
          <a:lstStyle/>
          <a:p>
            <a:r>
              <a:rPr lang="en-US" sz="2700" dirty="0" smtClean="0"/>
              <a:t>Before </a:t>
            </a:r>
            <a:r>
              <a:rPr lang="en-US" sz="2700" dirty="0" err="1" smtClean="0"/>
              <a:t>c++</a:t>
            </a:r>
            <a:r>
              <a:rPr lang="en-US" sz="2700" dirty="0" smtClean="0"/>
              <a:t>17 only </a:t>
            </a:r>
            <a:r>
              <a:rPr lang="en-US" sz="2700" b="1" dirty="0" err="1" smtClean="0"/>
              <a:t>unique_ptr</a:t>
            </a:r>
            <a:r>
              <a:rPr lang="en-US" sz="2700" dirty="0" smtClean="0"/>
              <a:t> was able to handle arrays out of the box (without the need to define a custom </a:t>
            </a:r>
            <a:r>
              <a:rPr lang="en-US" sz="2700" dirty="0" err="1" smtClean="0"/>
              <a:t>deleter</a:t>
            </a:r>
            <a:r>
              <a:rPr lang="en-US" sz="2700" dirty="0" smtClean="0"/>
              <a:t>). In </a:t>
            </a:r>
            <a:r>
              <a:rPr lang="en-US" sz="2700" dirty="0" err="1" smtClean="0"/>
              <a:t>c++</a:t>
            </a:r>
            <a:r>
              <a:rPr lang="en-US" sz="2700" dirty="0" smtClean="0"/>
              <a:t> 17 it</a:t>
            </a:r>
            <a:r>
              <a:rPr lang="mr-IN" sz="2700" dirty="0" smtClean="0"/>
              <a:t>’</a:t>
            </a:r>
            <a:r>
              <a:rPr lang="en-US" sz="2700" dirty="0" smtClean="0"/>
              <a:t>s possible with </a:t>
            </a:r>
            <a:r>
              <a:rPr lang="en-US" sz="2700" dirty="0" err="1" smtClean="0"/>
              <a:t>shared_ptr</a:t>
            </a:r>
            <a:r>
              <a:rPr lang="en-US" sz="2700" dirty="0" smtClean="0"/>
              <a:t>.</a:t>
            </a:r>
          </a:p>
          <a:p>
            <a:pPr marL="0" indent="0">
              <a:buNone/>
            </a:pPr>
            <a:r>
              <a:rPr lang="en-US" sz="2700" dirty="0" smtClean="0"/>
              <a:t>    		</a:t>
            </a:r>
            <a:r>
              <a:rPr lang="en-US" sz="1600" dirty="0" err="1" smtClean="0">
                <a:latin typeface="Consolas"/>
                <a:cs typeface="Consolas"/>
              </a:rPr>
              <a:t>std</a:t>
            </a:r>
            <a:r>
              <a:rPr lang="en-US" sz="1600" dirty="0" smtClean="0">
                <a:latin typeface="Consolas"/>
                <a:cs typeface="Consolas"/>
              </a:rPr>
              <a:t>::</a:t>
            </a:r>
            <a:r>
              <a:rPr lang="en-US" sz="1600" dirty="0" err="1" smtClean="0">
                <a:latin typeface="Consolas"/>
                <a:cs typeface="Consolas"/>
              </a:rPr>
              <a:t>shared_ptr</a:t>
            </a:r>
            <a:r>
              <a:rPr lang="en-US" sz="1600" dirty="0" smtClean="0">
                <a:latin typeface="Consolas"/>
                <a:cs typeface="Consolas"/>
              </a:rPr>
              <a:t>&lt;</a:t>
            </a:r>
            <a:r>
              <a:rPr lang="en-US" sz="1600" dirty="0" err="1" smtClean="0">
                <a:latin typeface="Consolas"/>
                <a:cs typeface="Consolas"/>
              </a:rPr>
              <a:t>int</a:t>
            </a:r>
            <a:r>
              <a:rPr lang="en-US" sz="1600" dirty="0" smtClean="0">
                <a:latin typeface="Consolas"/>
                <a:cs typeface="Consolas"/>
              </a:rPr>
              <a:t> []&gt; </a:t>
            </a:r>
            <a:r>
              <a:rPr lang="en-US" sz="1600" dirty="0" err="1" smtClean="0">
                <a:latin typeface="Consolas"/>
                <a:cs typeface="Consolas"/>
              </a:rPr>
              <a:t>ptr</a:t>
            </a:r>
            <a:r>
              <a:rPr lang="en-US" sz="1600" dirty="0" smtClean="0">
                <a:latin typeface="Consolas"/>
                <a:cs typeface="Consolas"/>
              </a:rPr>
              <a:t>(new </a:t>
            </a:r>
            <a:r>
              <a:rPr lang="en-US" sz="1600" dirty="0" err="1" smtClean="0">
                <a:latin typeface="Consolas"/>
                <a:cs typeface="Consolas"/>
              </a:rPr>
              <a:t>int</a:t>
            </a:r>
            <a:r>
              <a:rPr lang="en-US" sz="1600" dirty="0" smtClean="0">
                <a:latin typeface="Consolas"/>
                <a:cs typeface="Consolas"/>
              </a:rPr>
              <a:t>[10]);</a:t>
            </a:r>
          </a:p>
          <a:p>
            <a:pPr marL="0" indent="0">
              <a:buNone/>
            </a:pPr>
            <a:endParaRPr lang="en-US" sz="2700" dirty="0" smtClean="0"/>
          </a:p>
          <a:p>
            <a:r>
              <a:rPr lang="en-US" sz="2700" b="1" dirty="0" err="1" smtClean="0"/>
              <a:t>make_shared</a:t>
            </a:r>
            <a:r>
              <a:rPr lang="en-US" sz="2700" b="1" dirty="0" smtClean="0"/>
              <a:t> </a:t>
            </a:r>
            <a:r>
              <a:rPr lang="en-US" sz="2700" dirty="0" smtClean="0"/>
              <a:t>doesn’t support arrays in </a:t>
            </a:r>
            <a:r>
              <a:rPr lang="en-US" sz="2700" dirty="0" err="1" smtClean="0"/>
              <a:t>c++</a:t>
            </a:r>
            <a:r>
              <a:rPr lang="en-US" sz="2700" dirty="0" smtClean="0"/>
              <a:t>17. But this will be fixed in </a:t>
            </a:r>
            <a:r>
              <a:rPr lang="en-US" sz="2700" dirty="0" err="1" smtClean="0"/>
              <a:t>c++</a:t>
            </a:r>
            <a:r>
              <a:rPr lang="en-US" sz="2700" dirty="0" smtClean="0"/>
              <a:t>20. (or just use </a:t>
            </a:r>
            <a:r>
              <a:rPr lang="en-US" sz="2700" dirty="0" err="1" smtClean="0"/>
              <a:t>std</a:t>
            </a:r>
            <a:r>
              <a:rPr lang="en-US" sz="2700" dirty="0" smtClean="0"/>
              <a:t>::array </a:t>
            </a:r>
            <a:r>
              <a:rPr lang="en-US" sz="2700" dirty="0" smtClean="0">
                <a:sym typeface="Wingdings"/>
              </a:rPr>
              <a:t> </a:t>
            </a:r>
            <a:r>
              <a:rPr lang="en-US" sz="2700" dirty="0" smtClean="0"/>
              <a:t>)</a:t>
            </a:r>
          </a:p>
          <a:p>
            <a:endParaRPr lang="en-US" sz="2700" dirty="0" smtClean="0"/>
          </a:p>
          <a:p>
            <a:r>
              <a:rPr lang="en-US" sz="2700" dirty="0" smtClean="0"/>
              <a:t>It is also best avoided to use raw arrays, it is better to use standard containers.</a:t>
            </a:r>
          </a:p>
          <a:p>
            <a:endParaRPr lang="en-US" sz="2700" dirty="0"/>
          </a:p>
        </p:txBody>
      </p:sp>
    </p:spTree>
    <p:extLst>
      <p:ext uri="{BB962C8B-B14F-4D97-AF65-F5344CB8AC3E}">
        <p14:creationId xmlns:p14="http://schemas.microsoft.com/office/powerpoint/2010/main" val="26271392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b="1" dirty="0" smtClean="0"/>
              <a:t>mart pointers and vector	</a:t>
            </a:r>
            <a:endParaRPr lang="en-US" b="1" dirty="0"/>
          </a:p>
        </p:txBody>
      </p:sp>
      <p:sp>
        <p:nvSpPr>
          <p:cNvPr id="3" name="Content Placeholder 2"/>
          <p:cNvSpPr>
            <a:spLocks noGrp="1"/>
          </p:cNvSpPr>
          <p:nvPr>
            <p:ph idx="1"/>
          </p:nvPr>
        </p:nvSpPr>
        <p:spPr/>
        <p:txBody>
          <a:bodyPr>
            <a:normAutofit/>
          </a:bodyPr>
          <a:lstStyle/>
          <a:p>
            <a:r>
              <a:rPr lang="en-US" sz="2000" b="1" dirty="0" err="1" smtClean="0"/>
              <a:t>std</a:t>
            </a:r>
            <a:r>
              <a:rPr lang="en-US" sz="2000" b="1" dirty="0" smtClean="0"/>
              <a:t>::vector&lt;</a:t>
            </a:r>
            <a:r>
              <a:rPr lang="en-US" sz="2000" b="1" dirty="0" err="1" smtClean="0"/>
              <a:t>std</a:t>
            </a:r>
            <a:r>
              <a:rPr lang="en-US" sz="2000" b="1" dirty="0" smtClean="0"/>
              <a:t>::</a:t>
            </a:r>
            <a:r>
              <a:rPr lang="en-US" sz="2000" b="1" dirty="0" err="1" smtClean="0"/>
              <a:t>unique_ptr</a:t>
            </a:r>
            <a:r>
              <a:rPr lang="en-US" sz="2000" b="1" dirty="0" smtClean="0"/>
              <a:t>&lt;T&gt;&gt;</a:t>
            </a:r>
            <a:r>
              <a:rPr lang="en-US" sz="2000" dirty="0" smtClean="0"/>
              <a:t> </a:t>
            </a:r>
            <a:r>
              <a:rPr lang="en-US" sz="2000" dirty="0" err="1" smtClean="0"/>
              <a:t>unique_ptr</a:t>
            </a:r>
            <a:r>
              <a:rPr lang="en-US" sz="2000" dirty="0" smtClean="0"/>
              <a:t> has no copy constructor, can only move. </a:t>
            </a:r>
          </a:p>
          <a:p>
            <a:pPr marL="0" indent="0">
              <a:buNone/>
            </a:pPr>
            <a:endParaRPr lang="en-US" sz="1600" dirty="0" smtClean="0">
              <a:latin typeface="Consolas"/>
              <a:cs typeface="Consolas"/>
            </a:endParaRPr>
          </a:p>
          <a:p>
            <a:pPr marL="0" indent="0">
              <a:buNone/>
            </a:pPr>
            <a:r>
              <a:rPr lang="en-US" sz="1600" dirty="0" smtClean="0">
                <a:latin typeface="Consolas"/>
                <a:cs typeface="Consolas"/>
              </a:rPr>
              <a:t>		</a:t>
            </a:r>
            <a:r>
              <a:rPr lang="en-US" sz="1600" dirty="0" err="1" smtClean="0">
                <a:latin typeface="Consolas"/>
                <a:cs typeface="Consolas"/>
              </a:rPr>
              <a:t>vec.push_back</a:t>
            </a:r>
            <a:r>
              <a:rPr lang="en-US" sz="1600" dirty="0" smtClean="0">
                <a:latin typeface="Consolas"/>
                <a:cs typeface="Consolas"/>
              </a:rPr>
              <a:t>(</a:t>
            </a:r>
            <a:r>
              <a:rPr lang="en-US" sz="1600" dirty="0" err="1" smtClean="0">
                <a:latin typeface="Consolas"/>
                <a:cs typeface="Consolas"/>
              </a:rPr>
              <a:t>std</a:t>
            </a:r>
            <a:r>
              <a:rPr lang="en-US" sz="1600" dirty="0" smtClean="0">
                <a:latin typeface="Consolas"/>
                <a:cs typeface="Consolas"/>
              </a:rPr>
              <a:t>::</a:t>
            </a:r>
            <a:r>
              <a:rPr lang="en-US" sz="1600" dirty="0" err="1" smtClean="0">
                <a:latin typeface="Consolas"/>
                <a:cs typeface="Consolas"/>
              </a:rPr>
              <a:t>make_unique</a:t>
            </a:r>
            <a:r>
              <a:rPr lang="en-US" sz="1600" dirty="0" smtClean="0">
                <a:latin typeface="Consolas"/>
                <a:cs typeface="Consolas"/>
              </a:rPr>
              <a:t>&lt;Widget&gt;());</a:t>
            </a:r>
          </a:p>
          <a:p>
            <a:pPr marL="0" indent="0">
              <a:buNone/>
            </a:pPr>
            <a:r>
              <a:rPr lang="en-US" sz="1600" dirty="0" smtClean="0">
                <a:latin typeface="Consolas"/>
                <a:cs typeface="Consolas"/>
              </a:rPr>
              <a:t>		</a:t>
            </a:r>
            <a:r>
              <a:rPr lang="en-US" sz="1600" dirty="0" err="1" smtClean="0">
                <a:latin typeface="Consolas"/>
                <a:cs typeface="Consolas"/>
              </a:rPr>
              <a:t>vec.push_back</a:t>
            </a:r>
            <a:r>
              <a:rPr lang="en-US" sz="1600" dirty="0" smtClean="0">
                <a:latin typeface="Consolas"/>
                <a:cs typeface="Consolas"/>
              </a:rPr>
              <a:t>(</a:t>
            </a:r>
            <a:r>
              <a:rPr lang="en-US" sz="1600" dirty="0" err="1" smtClean="0">
                <a:latin typeface="Consolas"/>
                <a:cs typeface="Consolas"/>
              </a:rPr>
              <a:t>std</a:t>
            </a:r>
            <a:r>
              <a:rPr lang="en-US" sz="1600" dirty="0" smtClean="0">
                <a:latin typeface="Consolas"/>
                <a:cs typeface="Consolas"/>
              </a:rPr>
              <a:t>::move(</a:t>
            </a:r>
            <a:r>
              <a:rPr lang="en-US" sz="1600" dirty="0" err="1" smtClean="0">
                <a:latin typeface="Consolas"/>
                <a:cs typeface="Consolas"/>
              </a:rPr>
              <a:t>pWidget</a:t>
            </a:r>
            <a:r>
              <a:rPr lang="en-US" sz="1600" dirty="0" smtClean="0">
                <a:latin typeface="Consolas"/>
                <a:cs typeface="Consolas"/>
              </a:rPr>
              <a:t>));</a:t>
            </a:r>
          </a:p>
          <a:p>
            <a:pPr marL="0" indent="0">
              <a:buNone/>
            </a:pPr>
            <a:endParaRPr lang="en-US" sz="2000" dirty="0" smtClean="0">
              <a:latin typeface="Consolas"/>
              <a:cs typeface="Consolas"/>
            </a:endParaRPr>
          </a:p>
          <a:p>
            <a:r>
              <a:rPr lang="en-US" sz="2200" b="1" dirty="0" err="1" smtClean="0"/>
              <a:t>std</a:t>
            </a:r>
            <a:r>
              <a:rPr lang="en-US" sz="2200" b="1" dirty="0" smtClean="0"/>
              <a:t>::vector&lt;</a:t>
            </a:r>
            <a:r>
              <a:rPr lang="en-US" sz="2200" b="1" dirty="0" err="1" smtClean="0"/>
              <a:t>std</a:t>
            </a:r>
            <a:r>
              <a:rPr lang="en-US" sz="2200" b="1" dirty="0" smtClean="0"/>
              <a:t>::</a:t>
            </a:r>
            <a:r>
              <a:rPr lang="en-US" sz="2200" b="1" dirty="0" err="1" smtClean="0"/>
              <a:t>shared_ptr</a:t>
            </a:r>
            <a:r>
              <a:rPr lang="en-US" sz="2200" b="1" dirty="0" smtClean="0"/>
              <a:t>&lt;T&gt;&gt; </a:t>
            </a:r>
            <a:r>
              <a:rPr lang="en-US" sz="2200" dirty="0" err="1" smtClean="0"/>
              <a:t>shared_ptr</a:t>
            </a:r>
            <a:r>
              <a:rPr lang="en-US" sz="2200" dirty="0" smtClean="0"/>
              <a:t> does have a copy constructor but if you want  to avoid 2 copies or want to avoid the increase of reference counts, move </a:t>
            </a:r>
            <a:r>
              <a:rPr lang="en-US" sz="2200" smtClean="0"/>
              <a:t>them.</a:t>
            </a:r>
          </a:p>
          <a:p>
            <a:endParaRPr lang="en-US" sz="2200" dirty="0">
              <a:latin typeface="Consolas"/>
              <a:cs typeface="Consolas"/>
            </a:endParaRPr>
          </a:p>
          <a:p>
            <a:pPr marL="0" indent="0">
              <a:buNone/>
            </a:pPr>
            <a:r>
              <a:rPr lang="en-US" sz="1600" dirty="0" smtClean="0">
                <a:latin typeface="Consolas"/>
                <a:cs typeface="Consolas"/>
              </a:rPr>
              <a:t>		</a:t>
            </a:r>
            <a:r>
              <a:rPr lang="en-US" sz="1600" dirty="0" err="1" smtClean="0">
                <a:latin typeface="Consolas"/>
                <a:cs typeface="Consolas"/>
              </a:rPr>
              <a:t>vec.push_back</a:t>
            </a:r>
            <a:r>
              <a:rPr lang="en-US" sz="1600" dirty="0" smtClean="0">
                <a:latin typeface="Consolas"/>
                <a:cs typeface="Consolas"/>
              </a:rPr>
              <a:t>(</a:t>
            </a:r>
            <a:r>
              <a:rPr lang="en-US" sz="1600" dirty="0" err="1" smtClean="0">
                <a:latin typeface="Consolas"/>
                <a:cs typeface="Consolas"/>
              </a:rPr>
              <a:t>std</a:t>
            </a:r>
            <a:r>
              <a:rPr lang="en-US" sz="1600" dirty="0" smtClean="0">
                <a:latin typeface="Consolas"/>
                <a:cs typeface="Consolas"/>
              </a:rPr>
              <a:t>::</a:t>
            </a:r>
            <a:r>
              <a:rPr lang="en-US" sz="1600" dirty="0" err="1" smtClean="0">
                <a:latin typeface="Consolas"/>
                <a:cs typeface="Consolas"/>
              </a:rPr>
              <a:t>make_shared</a:t>
            </a:r>
            <a:r>
              <a:rPr lang="en-US" sz="1600" dirty="0" smtClean="0">
                <a:latin typeface="Consolas"/>
                <a:cs typeface="Consolas"/>
              </a:rPr>
              <a:t>&lt;Widget&gt;());</a:t>
            </a:r>
          </a:p>
          <a:p>
            <a:pPr marL="0" indent="0">
              <a:buNone/>
            </a:pPr>
            <a:r>
              <a:rPr lang="en-US" sz="1600" dirty="0" smtClean="0">
                <a:latin typeface="Consolas"/>
                <a:cs typeface="Consolas"/>
              </a:rPr>
              <a:t>		</a:t>
            </a:r>
            <a:r>
              <a:rPr lang="en-US" sz="1600" dirty="0" err="1" smtClean="0">
                <a:latin typeface="Consolas"/>
                <a:cs typeface="Consolas"/>
              </a:rPr>
              <a:t>vec.push_back</a:t>
            </a:r>
            <a:r>
              <a:rPr lang="en-US" sz="1600" dirty="0" smtClean="0">
                <a:latin typeface="Consolas"/>
                <a:cs typeface="Consolas"/>
              </a:rPr>
              <a:t>(</a:t>
            </a:r>
            <a:r>
              <a:rPr lang="en-US" sz="1600" dirty="0" err="1" smtClean="0">
                <a:latin typeface="Consolas"/>
                <a:cs typeface="Consolas"/>
              </a:rPr>
              <a:t>std</a:t>
            </a:r>
            <a:r>
              <a:rPr lang="en-US" sz="1600" dirty="0" smtClean="0">
                <a:latin typeface="Consolas"/>
                <a:cs typeface="Consolas"/>
              </a:rPr>
              <a:t>::move(</a:t>
            </a:r>
            <a:r>
              <a:rPr lang="en-US" sz="1600" dirty="0" err="1" smtClean="0">
                <a:latin typeface="Consolas"/>
                <a:cs typeface="Consolas"/>
              </a:rPr>
              <a:t>pSharedWidget</a:t>
            </a:r>
            <a:r>
              <a:rPr lang="en-US" sz="1600" dirty="0" smtClean="0">
                <a:latin typeface="Consolas"/>
                <a:cs typeface="Consolas"/>
              </a:rPr>
              <a:t>));</a:t>
            </a:r>
          </a:p>
          <a:p>
            <a:endParaRPr lang="en-US" dirty="0" smtClean="0"/>
          </a:p>
          <a:p>
            <a:endParaRPr lang="en-US" dirty="0" smtClean="0"/>
          </a:p>
          <a:p>
            <a:pPr marL="0" indent="0">
              <a:buNone/>
            </a:pPr>
            <a:endParaRPr lang="en-US" sz="2000" dirty="0" smtClean="0">
              <a:latin typeface="Consolas"/>
              <a:cs typeface="Consolas"/>
            </a:endParaRPr>
          </a:p>
          <a:p>
            <a:pPr marL="0" indent="0">
              <a:buNone/>
            </a:pPr>
            <a:endParaRPr lang="en-US" sz="2000" dirty="0" smtClean="0">
              <a:latin typeface="Consolas"/>
              <a:cs typeface="Consolas"/>
            </a:endParaRPr>
          </a:p>
        </p:txBody>
      </p:sp>
    </p:spTree>
    <p:extLst>
      <p:ext uri="{BB962C8B-B14F-4D97-AF65-F5344CB8AC3E}">
        <p14:creationId xmlns:p14="http://schemas.microsoft.com/office/powerpoint/2010/main" val="204222107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6121"/>
          </a:xfrm>
        </p:spPr>
        <p:txBody>
          <a:bodyPr>
            <a:normAutofit fontScale="90000"/>
          </a:bodyPr>
          <a:lstStyle/>
          <a:p>
            <a:r>
              <a:rPr lang="en-US" b="1" dirty="0" err="1"/>
              <a:t>s</a:t>
            </a:r>
            <a:r>
              <a:rPr lang="en-US" b="1" dirty="0" err="1" smtClean="0"/>
              <a:t>td</a:t>
            </a:r>
            <a:r>
              <a:rPr lang="en-US" b="1" dirty="0" smtClean="0"/>
              <a:t>::</a:t>
            </a:r>
            <a:r>
              <a:rPr lang="en-US" b="1" dirty="0" err="1" smtClean="0"/>
              <a:t>shared_ptr</a:t>
            </a:r>
            <a:r>
              <a:rPr lang="en-US" b="1" dirty="0" smtClean="0"/>
              <a:t> from this</a:t>
            </a:r>
            <a:endParaRPr lang="en-US" b="1" dirty="0"/>
          </a:p>
        </p:txBody>
      </p:sp>
      <p:sp>
        <p:nvSpPr>
          <p:cNvPr id="3" name="Content Placeholder 2"/>
          <p:cNvSpPr>
            <a:spLocks noGrp="1"/>
          </p:cNvSpPr>
          <p:nvPr>
            <p:ph idx="1"/>
          </p:nvPr>
        </p:nvSpPr>
        <p:spPr>
          <a:xfrm>
            <a:off x="457200" y="987097"/>
            <a:ext cx="8229600" cy="5459248"/>
          </a:xfrm>
        </p:spPr>
        <p:txBody>
          <a:bodyPr>
            <a:normAutofit fontScale="25000" lnSpcReduction="20000"/>
          </a:bodyPr>
          <a:lstStyle/>
          <a:p>
            <a:pPr marL="0" indent="0">
              <a:buNone/>
            </a:pPr>
            <a:r>
              <a:rPr lang="en-US" sz="8000" dirty="0" smtClean="0">
                <a:cs typeface="Consolas"/>
              </a:rPr>
              <a:t>If you derive your class from </a:t>
            </a:r>
            <a:r>
              <a:rPr lang="en-US" sz="8000" dirty="0" err="1" smtClean="0">
                <a:cs typeface="Consolas"/>
              </a:rPr>
              <a:t>std</a:t>
            </a:r>
            <a:r>
              <a:rPr lang="en-US" sz="8000" dirty="0" smtClean="0">
                <a:cs typeface="Consolas"/>
              </a:rPr>
              <a:t>::</a:t>
            </a:r>
            <a:r>
              <a:rPr lang="en-US" sz="8000" dirty="0" err="1" smtClean="0">
                <a:cs typeface="Consolas"/>
              </a:rPr>
              <a:t>enable_shared_from_this</a:t>
            </a:r>
            <a:r>
              <a:rPr lang="en-US" sz="8000" dirty="0" smtClean="0">
                <a:cs typeface="Consolas"/>
              </a:rPr>
              <a:t> using the CRP or </a:t>
            </a:r>
            <a:r>
              <a:rPr lang="en-US" sz="8000" dirty="0" err="1">
                <a:cs typeface="Consolas"/>
              </a:rPr>
              <a:t>C</a:t>
            </a:r>
            <a:r>
              <a:rPr lang="en-US" sz="8000" dirty="0" err="1" smtClean="0">
                <a:cs typeface="Consolas"/>
              </a:rPr>
              <a:t>urriously</a:t>
            </a:r>
            <a:r>
              <a:rPr lang="en-US" sz="8000" dirty="0" smtClean="0">
                <a:cs typeface="Consolas"/>
              </a:rPr>
              <a:t> Recurring </a:t>
            </a:r>
            <a:r>
              <a:rPr lang="en-US" sz="8000" dirty="0">
                <a:cs typeface="Consolas"/>
              </a:rPr>
              <a:t>P</a:t>
            </a:r>
            <a:r>
              <a:rPr lang="en-US" sz="8000" dirty="0" smtClean="0">
                <a:cs typeface="Consolas"/>
              </a:rPr>
              <a:t>attern you can create an object that returns a </a:t>
            </a:r>
            <a:r>
              <a:rPr lang="en-US" sz="8000" dirty="0" err="1" smtClean="0">
                <a:cs typeface="Consolas"/>
              </a:rPr>
              <a:t>shared_ptr</a:t>
            </a:r>
            <a:r>
              <a:rPr lang="en-US" sz="8000" dirty="0" smtClean="0">
                <a:cs typeface="Consolas"/>
              </a:rPr>
              <a:t> from this. Also why? The “obvious” technique of just returning </a:t>
            </a:r>
            <a:r>
              <a:rPr lang="en-US" sz="8000" dirty="0" err="1" smtClean="0">
                <a:cs typeface="Consolas"/>
              </a:rPr>
              <a:t>shared_ptr</a:t>
            </a:r>
            <a:r>
              <a:rPr lang="en-US" sz="8000" dirty="0" smtClean="0">
                <a:cs typeface="Consolas"/>
              </a:rPr>
              <a:t>&lt;T&gt;(this) is broken, because this winds up creating multiple distinct </a:t>
            </a:r>
            <a:r>
              <a:rPr lang="en-US" sz="8000" dirty="0" err="1" smtClean="0">
                <a:cs typeface="Consolas"/>
              </a:rPr>
              <a:t>shared_ptr</a:t>
            </a:r>
            <a:r>
              <a:rPr lang="en-US" sz="8000" dirty="0" smtClean="0">
                <a:cs typeface="Consolas"/>
              </a:rPr>
              <a:t> objects with separate reference counts.</a:t>
            </a:r>
          </a:p>
          <a:p>
            <a:pPr marL="0" indent="0">
              <a:buNone/>
            </a:pPr>
            <a:endParaRPr lang="en-US" sz="4400" dirty="0" smtClean="0">
              <a:latin typeface="Consolas"/>
              <a:cs typeface="Consolas"/>
            </a:endParaRPr>
          </a:p>
          <a:p>
            <a:pPr marL="0" indent="0">
              <a:buNone/>
            </a:pPr>
            <a:r>
              <a:rPr lang="en-US" sz="4400" dirty="0" smtClean="0">
                <a:latin typeface="Consolas"/>
                <a:cs typeface="Consolas"/>
              </a:rPr>
              <a:t>#include &lt;</a:t>
            </a:r>
            <a:r>
              <a:rPr lang="en-US" sz="4400" dirty="0" err="1" smtClean="0">
                <a:latin typeface="Consolas"/>
                <a:cs typeface="Consolas"/>
              </a:rPr>
              <a:t>iostream</a:t>
            </a:r>
            <a:r>
              <a:rPr lang="en-US" sz="4400" dirty="0" smtClean="0">
                <a:latin typeface="Consolas"/>
                <a:cs typeface="Consolas"/>
              </a:rPr>
              <a:t>&gt;</a:t>
            </a:r>
          </a:p>
          <a:p>
            <a:pPr marL="0" indent="0">
              <a:buNone/>
            </a:pPr>
            <a:r>
              <a:rPr lang="en-US" sz="4400" dirty="0" smtClean="0">
                <a:latin typeface="Consolas"/>
                <a:cs typeface="Consolas"/>
              </a:rPr>
              <a:t>#include &lt;memory&gt;</a:t>
            </a:r>
          </a:p>
          <a:p>
            <a:pPr marL="0" indent="0">
              <a:buNone/>
            </a:pPr>
            <a:endParaRPr lang="en-US" sz="4400" dirty="0" smtClean="0">
              <a:latin typeface="Consolas"/>
              <a:cs typeface="Consolas"/>
            </a:endParaRPr>
          </a:p>
          <a:p>
            <a:pPr marL="0" indent="0">
              <a:buNone/>
            </a:pPr>
            <a:r>
              <a:rPr lang="en-US" sz="4400" dirty="0" smtClean="0">
                <a:latin typeface="Consolas"/>
                <a:cs typeface="Consolas"/>
              </a:rPr>
              <a:t>class </a:t>
            </a:r>
            <a:r>
              <a:rPr lang="en-US" sz="4400" dirty="0" err="1" smtClean="0">
                <a:latin typeface="Consolas"/>
                <a:cs typeface="Consolas"/>
              </a:rPr>
              <a:t>ShareMe</a:t>
            </a:r>
            <a:r>
              <a:rPr lang="en-US" sz="4400" dirty="0" smtClean="0">
                <a:latin typeface="Consolas"/>
                <a:cs typeface="Consolas"/>
              </a:rPr>
              <a:t>: </a:t>
            </a:r>
            <a:r>
              <a:rPr lang="en-US" sz="4400" b="1" dirty="0" smtClean="0">
                <a:latin typeface="Consolas"/>
                <a:cs typeface="Consolas"/>
              </a:rPr>
              <a:t>public </a:t>
            </a:r>
            <a:r>
              <a:rPr lang="en-US" sz="4400" b="1" dirty="0" err="1" smtClean="0">
                <a:latin typeface="Consolas"/>
                <a:cs typeface="Consolas"/>
              </a:rPr>
              <a:t>std</a:t>
            </a:r>
            <a:r>
              <a:rPr lang="en-US" sz="4400" b="1" dirty="0" smtClean="0">
                <a:latin typeface="Consolas"/>
                <a:cs typeface="Consolas"/>
              </a:rPr>
              <a:t>::</a:t>
            </a:r>
            <a:r>
              <a:rPr lang="en-US" sz="4400" b="1" dirty="0" err="1" smtClean="0">
                <a:latin typeface="Consolas"/>
                <a:cs typeface="Consolas"/>
              </a:rPr>
              <a:t>enable_shared_from_this</a:t>
            </a:r>
            <a:r>
              <a:rPr lang="en-US" sz="4400" b="1" dirty="0" smtClean="0">
                <a:latin typeface="Consolas"/>
                <a:cs typeface="Consolas"/>
              </a:rPr>
              <a:t>&lt;</a:t>
            </a:r>
            <a:r>
              <a:rPr lang="en-US" sz="4400" b="1" dirty="0" err="1" smtClean="0">
                <a:latin typeface="Consolas"/>
                <a:cs typeface="Consolas"/>
              </a:rPr>
              <a:t>ShareMe</a:t>
            </a:r>
            <a:r>
              <a:rPr lang="en-US" sz="4400" b="1" dirty="0" smtClean="0">
                <a:latin typeface="Consolas"/>
                <a:cs typeface="Consolas"/>
              </a:rPr>
              <a:t>&gt;</a:t>
            </a:r>
            <a:r>
              <a:rPr lang="en-US" sz="4400" dirty="0" smtClean="0">
                <a:latin typeface="Consolas"/>
                <a:cs typeface="Consolas"/>
              </a:rPr>
              <a:t>{</a:t>
            </a:r>
          </a:p>
          <a:p>
            <a:pPr marL="0" indent="0">
              <a:buNone/>
            </a:pPr>
            <a:r>
              <a:rPr lang="en-US" sz="4400" dirty="0" smtClean="0">
                <a:latin typeface="Consolas"/>
                <a:cs typeface="Consolas"/>
              </a:rPr>
              <a:t>public:</a:t>
            </a:r>
          </a:p>
          <a:p>
            <a:pPr marL="0" indent="0">
              <a:buNone/>
            </a:pPr>
            <a:r>
              <a:rPr lang="en-US" sz="4400" b="1" dirty="0" smtClean="0">
                <a:latin typeface="Consolas"/>
                <a:cs typeface="Consolas"/>
              </a:rPr>
              <a:t>	</a:t>
            </a:r>
            <a:r>
              <a:rPr lang="en-US" sz="4400" b="1" dirty="0" err="1" smtClean="0">
                <a:latin typeface="Consolas"/>
                <a:cs typeface="Consolas"/>
              </a:rPr>
              <a:t>std</a:t>
            </a:r>
            <a:r>
              <a:rPr lang="en-US" sz="4400" b="1" dirty="0" smtClean="0">
                <a:latin typeface="Consolas"/>
                <a:cs typeface="Consolas"/>
              </a:rPr>
              <a:t>::</a:t>
            </a:r>
            <a:r>
              <a:rPr lang="en-US" sz="4400" b="1" dirty="0" err="1" smtClean="0">
                <a:latin typeface="Consolas"/>
                <a:cs typeface="Consolas"/>
              </a:rPr>
              <a:t>shared_ptr</a:t>
            </a:r>
            <a:r>
              <a:rPr lang="en-US" sz="4400" b="1" dirty="0" smtClean="0">
                <a:latin typeface="Consolas"/>
                <a:cs typeface="Consolas"/>
              </a:rPr>
              <a:t>&lt;</a:t>
            </a:r>
            <a:r>
              <a:rPr lang="en-US" sz="4400" b="1" dirty="0" err="1" smtClean="0">
                <a:latin typeface="Consolas"/>
                <a:cs typeface="Consolas"/>
              </a:rPr>
              <a:t>ShareMe</a:t>
            </a:r>
            <a:r>
              <a:rPr lang="en-US" sz="4400" b="1" dirty="0" smtClean="0">
                <a:latin typeface="Consolas"/>
                <a:cs typeface="Consolas"/>
              </a:rPr>
              <a:t>&gt; </a:t>
            </a:r>
            <a:r>
              <a:rPr lang="en-US" sz="4400" b="1" dirty="0" err="1" smtClean="0">
                <a:latin typeface="Consolas"/>
                <a:cs typeface="Consolas"/>
              </a:rPr>
              <a:t>getShared</a:t>
            </a:r>
            <a:r>
              <a:rPr lang="en-US" sz="4400" b="1" dirty="0" smtClean="0">
                <a:latin typeface="Consolas"/>
                <a:cs typeface="Consolas"/>
              </a:rPr>
              <a:t>(){</a:t>
            </a:r>
          </a:p>
          <a:p>
            <a:pPr marL="0" indent="0">
              <a:buNone/>
            </a:pPr>
            <a:r>
              <a:rPr lang="en-US" sz="4400" b="1" dirty="0" smtClean="0">
                <a:latin typeface="Consolas"/>
                <a:cs typeface="Consolas"/>
              </a:rPr>
              <a:t>		return </a:t>
            </a:r>
            <a:r>
              <a:rPr lang="en-US" sz="4400" b="1" dirty="0" err="1" smtClean="0">
                <a:latin typeface="Consolas"/>
                <a:cs typeface="Consolas"/>
              </a:rPr>
              <a:t>shared_from_this</a:t>
            </a:r>
            <a:r>
              <a:rPr lang="en-US" sz="4400" b="1" dirty="0" smtClean="0">
                <a:latin typeface="Consolas"/>
                <a:cs typeface="Consolas"/>
              </a:rPr>
              <a:t>();</a:t>
            </a:r>
          </a:p>
          <a:p>
            <a:pPr marL="0" indent="0">
              <a:buNone/>
            </a:pPr>
            <a:r>
              <a:rPr lang="en-US" sz="4400" b="1" dirty="0" smtClean="0">
                <a:latin typeface="Consolas"/>
                <a:cs typeface="Consolas"/>
              </a:rPr>
              <a:t>	}</a:t>
            </a:r>
          </a:p>
          <a:p>
            <a:pPr marL="0" indent="0">
              <a:buNone/>
            </a:pPr>
            <a:r>
              <a:rPr lang="en-US" sz="4400" dirty="0" smtClean="0">
                <a:latin typeface="Consolas"/>
                <a:cs typeface="Consolas"/>
              </a:rPr>
              <a:t>};</a:t>
            </a:r>
          </a:p>
          <a:p>
            <a:pPr marL="0" indent="0">
              <a:buNone/>
            </a:pPr>
            <a:endParaRPr lang="en-US" sz="4400" dirty="0" smtClean="0">
              <a:latin typeface="Consolas"/>
              <a:cs typeface="Consolas"/>
            </a:endParaRPr>
          </a:p>
          <a:p>
            <a:pPr marL="0" indent="0">
              <a:buNone/>
            </a:pPr>
            <a:r>
              <a:rPr lang="en-US" sz="4400" dirty="0" err="1" smtClean="0">
                <a:latin typeface="Consolas"/>
                <a:cs typeface="Consolas"/>
              </a:rPr>
              <a:t>int</a:t>
            </a:r>
            <a:r>
              <a:rPr lang="en-US" sz="4400" dirty="0" smtClean="0">
                <a:latin typeface="Consolas"/>
                <a:cs typeface="Consolas"/>
              </a:rPr>
              <a:t> main(){</a:t>
            </a:r>
          </a:p>
          <a:p>
            <a:pPr marL="0" indent="0">
              <a:buNone/>
            </a:pPr>
            <a:r>
              <a:rPr lang="en-US" sz="4400" dirty="0" smtClean="0">
                <a:latin typeface="Consolas"/>
                <a:cs typeface="Consolas"/>
              </a:rPr>
              <a:t>	</a:t>
            </a:r>
            <a:r>
              <a:rPr lang="en-US" sz="4400" dirty="0" err="1" smtClean="0">
                <a:latin typeface="Consolas"/>
                <a:cs typeface="Consolas"/>
              </a:rPr>
              <a:t>shared_ptr</a:t>
            </a:r>
            <a:r>
              <a:rPr lang="en-US" sz="4400" dirty="0" smtClean="0">
                <a:latin typeface="Consolas"/>
                <a:cs typeface="Consolas"/>
              </a:rPr>
              <a:t>&lt;</a:t>
            </a:r>
            <a:r>
              <a:rPr lang="en-US" sz="4400" dirty="0" err="1" smtClean="0">
                <a:latin typeface="Consolas"/>
                <a:cs typeface="Consolas"/>
              </a:rPr>
              <a:t>ShareMe</a:t>
            </a:r>
            <a:r>
              <a:rPr lang="en-US" sz="4400" dirty="0" smtClean="0">
                <a:latin typeface="Consolas"/>
                <a:cs typeface="Consolas"/>
              </a:rPr>
              <a:t>&gt; </a:t>
            </a:r>
            <a:r>
              <a:rPr lang="en-US" sz="4400" dirty="0" err="1" smtClean="0">
                <a:latin typeface="Consolas"/>
                <a:cs typeface="Consolas"/>
              </a:rPr>
              <a:t>shareMe</a:t>
            </a:r>
            <a:r>
              <a:rPr lang="en-US" sz="4400" dirty="0" smtClean="0">
                <a:latin typeface="Consolas"/>
                <a:cs typeface="Consolas"/>
              </a:rPr>
              <a:t>(new </a:t>
            </a:r>
            <a:r>
              <a:rPr lang="en-US" sz="4400" dirty="0" err="1" smtClean="0">
                <a:latin typeface="Consolas"/>
                <a:cs typeface="Consolas"/>
              </a:rPr>
              <a:t>ShareMe</a:t>
            </a:r>
            <a:r>
              <a:rPr lang="en-US" sz="4400" dirty="0" smtClean="0">
                <a:latin typeface="Consolas"/>
                <a:cs typeface="Consolas"/>
              </a:rPr>
              <a:t>);</a:t>
            </a:r>
          </a:p>
          <a:p>
            <a:pPr marL="0" indent="0">
              <a:buNone/>
            </a:pPr>
            <a:r>
              <a:rPr lang="en-US" sz="4400" dirty="0" smtClean="0">
                <a:latin typeface="Consolas"/>
                <a:cs typeface="Consolas"/>
              </a:rPr>
              <a:t>	</a:t>
            </a:r>
            <a:r>
              <a:rPr lang="en-US" sz="4400" dirty="0" err="1" smtClean="0">
                <a:latin typeface="Consolas"/>
                <a:cs typeface="Consolas"/>
              </a:rPr>
              <a:t>shared_ptr</a:t>
            </a:r>
            <a:r>
              <a:rPr lang="en-US" sz="4400" dirty="0" smtClean="0">
                <a:latin typeface="Consolas"/>
                <a:cs typeface="Consolas"/>
              </a:rPr>
              <a:t>&lt;</a:t>
            </a:r>
            <a:r>
              <a:rPr lang="en-US" sz="4400" dirty="0" err="1" smtClean="0">
                <a:latin typeface="Consolas"/>
                <a:cs typeface="Consolas"/>
              </a:rPr>
              <a:t>ShareMe</a:t>
            </a:r>
            <a:r>
              <a:rPr lang="en-US" sz="4400" dirty="0" smtClean="0">
                <a:latin typeface="Consolas"/>
                <a:cs typeface="Consolas"/>
              </a:rPr>
              <a:t>&gt; shareMe1 = </a:t>
            </a:r>
            <a:r>
              <a:rPr lang="en-US" sz="4400" b="1" dirty="0" err="1" smtClean="0">
                <a:latin typeface="Consolas"/>
                <a:cs typeface="Consolas"/>
              </a:rPr>
              <a:t>shareMe</a:t>
            </a:r>
            <a:r>
              <a:rPr lang="en-US" sz="4400" b="1" dirty="0" smtClean="0">
                <a:latin typeface="Consolas"/>
                <a:cs typeface="Consolas"/>
              </a:rPr>
              <a:t>-&gt;</a:t>
            </a:r>
            <a:r>
              <a:rPr lang="en-US" sz="4400" b="1" dirty="0" err="1" smtClean="0">
                <a:latin typeface="Consolas"/>
                <a:cs typeface="Consolas"/>
              </a:rPr>
              <a:t>getShared</a:t>
            </a:r>
            <a:r>
              <a:rPr lang="en-US" sz="4400" b="1" dirty="0" smtClean="0">
                <a:latin typeface="Consolas"/>
                <a:cs typeface="Consolas"/>
              </a:rPr>
              <a:t>()</a:t>
            </a:r>
            <a:r>
              <a:rPr lang="en-US" sz="4400" dirty="0" smtClean="0">
                <a:latin typeface="Consolas"/>
                <a:cs typeface="Consolas"/>
              </a:rPr>
              <a:t>;</a:t>
            </a:r>
          </a:p>
          <a:p>
            <a:pPr marL="0" indent="0">
              <a:buNone/>
            </a:pPr>
            <a:endParaRPr lang="en-US" sz="4400" dirty="0" smtClean="0">
              <a:latin typeface="Consolas"/>
              <a:cs typeface="Consolas"/>
            </a:endParaRPr>
          </a:p>
          <a:p>
            <a:pPr marL="0" indent="0">
              <a:buNone/>
            </a:pPr>
            <a:r>
              <a:rPr lang="en-US" sz="4400" dirty="0" smtClean="0">
                <a:latin typeface="Consolas"/>
                <a:cs typeface="Consolas"/>
              </a:rPr>
              <a:t>	{</a:t>
            </a:r>
          </a:p>
          <a:p>
            <a:pPr marL="0" indent="0">
              <a:buNone/>
            </a:pPr>
            <a:r>
              <a:rPr lang="en-US" sz="4400" dirty="0" smtClean="0">
                <a:latin typeface="Consolas"/>
                <a:cs typeface="Consolas"/>
              </a:rPr>
              <a:t>		auto shareMe2(shareMe1);</a:t>
            </a:r>
          </a:p>
          <a:p>
            <a:pPr marL="0" indent="0">
              <a:buNone/>
            </a:pPr>
            <a:r>
              <a:rPr lang="en-US" sz="4400" dirty="0" smtClean="0">
                <a:latin typeface="Consolas"/>
                <a:cs typeface="Consolas"/>
              </a:rPr>
              <a:t>    		</a:t>
            </a:r>
            <a:r>
              <a:rPr lang="en-US" sz="4400" dirty="0" err="1" smtClean="0">
                <a:latin typeface="Consolas"/>
                <a:cs typeface="Consolas"/>
              </a:rPr>
              <a:t>std</a:t>
            </a:r>
            <a:r>
              <a:rPr lang="en-US" sz="4400" dirty="0" smtClean="0">
                <a:latin typeface="Consolas"/>
                <a:cs typeface="Consolas"/>
              </a:rPr>
              <a:t>::</a:t>
            </a:r>
            <a:r>
              <a:rPr lang="en-US" sz="4400" dirty="0" err="1" smtClean="0">
                <a:latin typeface="Consolas"/>
                <a:cs typeface="Consolas"/>
              </a:rPr>
              <a:t>cout</a:t>
            </a:r>
            <a:r>
              <a:rPr lang="en-US" sz="4400" dirty="0" smtClean="0">
                <a:latin typeface="Consolas"/>
                <a:cs typeface="Consolas"/>
              </a:rPr>
              <a:t> &lt;&lt; "</a:t>
            </a:r>
            <a:r>
              <a:rPr lang="en-US" sz="4400" dirty="0" err="1" smtClean="0">
                <a:latin typeface="Consolas"/>
                <a:cs typeface="Consolas"/>
              </a:rPr>
              <a:t>shareMe.use_count</a:t>
            </a:r>
            <a:r>
              <a:rPr lang="en-US" sz="4400" dirty="0" smtClean="0">
                <a:latin typeface="Consolas"/>
                <a:cs typeface="Consolas"/>
              </a:rPr>
              <a:t>(): "  &lt;&lt; </a:t>
            </a:r>
            <a:r>
              <a:rPr lang="en-US" sz="4400" dirty="0" err="1" smtClean="0">
                <a:latin typeface="Consolas"/>
                <a:cs typeface="Consolas"/>
              </a:rPr>
              <a:t>shareMe.use_count</a:t>
            </a:r>
            <a:r>
              <a:rPr lang="en-US" sz="4400" dirty="0" smtClean="0">
                <a:latin typeface="Consolas"/>
                <a:cs typeface="Consolas"/>
              </a:rPr>
              <a:t>() &lt;&lt; </a:t>
            </a:r>
            <a:r>
              <a:rPr lang="en-US" sz="4400" dirty="0" err="1" smtClean="0">
                <a:latin typeface="Consolas"/>
                <a:cs typeface="Consolas"/>
              </a:rPr>
              <a:t>std</a:t>
            </a:r>
            <a:r>
              <a:rPr lang="en-US" sz="4400" dirty="0" smtClean="0">
                <a:latin typeface="Consolas"/>
                <a:cs typeface="Consolas"/>
              </a:rPr>
              <a:t>::</a:t>
            </a:r>
            <a:r>
              <a:rPr lang="en-US" sz="4400" dirty="0" err="1" smtClean="0">
                <a:latin typeface="Consolas"/>
                <a:cs typeface="Consolas"/>
              </a:rPr>
              <a:t>endl</a:t>
            </a:r>
            <a:r>
              <a:rPr lang="en-US" sz="4400" dirty="0" smtClean="0">
                <a:latin typeface="Consolas"/>
                <a:cs typeface="Consolas"/>
              </a:rPr>
              <a:t>; // 3</a:t>
            </a:r>
          </a:p>
          <a:p>
            <a:pPr marL="0" indent="0">
              <a:buNone/>
            </a:pPr>
            <a:r>
              <a:rPr lang="en-US" sz="4400" dirty="0" smtClean="0">
                <a:latin typeface="Consolas"/>
                <a:cs typeface="Consolas"/>
              </a:rPr>
              <a:t>  	}</a:t>
            </a:r>
          </a:p>
          <a:p>
            <a:pPr marL="0" indent="0">
              <a:buNone/>
            </a:pPr>
            <a:r>
              <a:rPr lang="en-US" sz="4400" dirty="0" smtClean="0">
                <a:latin typeface="Consolas"/>
                <a:cs typeface="Consolas"/>
              </a:rPr>
              <a:t>  	</a:t>
            </a:r>
            <a:r>
              <a:rPr lang="en-US" sz="4400" dirty="0" err="1" smtClean="0">
                <a:latin typeface="Consolas"/>
                <a:cs typeface="Consolas"/>
              </a:rPr>
              <a:t>std</a:t>
            </a:r>
            <a:r>
              <a:rPr lang="en-US" sz="4400" dirty="0" smtClean="0">
                <a:latin typeface="Consolas"/>
                <a:cs typeface="Consolas"/>
              </a:rPr>
              <a:t>::</a:t>
            </a:r>
            <a:r>
              <a:rPr lang="en-US" sz="4400" dirty="0" err="1" smtClean="0">
                <a:latin typeface="Consolas"/>
                <a:cs typeface="Consolas"/>
              </a:rPr>
              <a:t>cout</a:t>
            </a:r>
            <a:r>
              <a:rPr lang="en-US" sz="4400" dirty="0" smtClean="0">
                <a:latin typeface="Consolas"/>
                <a:cs typeface="Consolas"/>
              </a:rPr>
              <a:t> &lt;&lt; "</a:t>
            </a:r>
            <a:r>
              <a:rPr lang="en-US" sz="4400" dirty="0" err="1" smtClean="0">
                <a:latin typeface="Consolas"/>
                <a:cs typeface="Consolas"/>
              </a:rPr>
              <a:t>shareMe.use_count</a:t>
            </a:r>
            <a:r>
              <a:rPr lang="en-US" sz="4400" dirty="0" smtClean="0">
                <a:latin typeface="Consolas"/>
                <a:cs typeface="Consolas"/>
              </a:rPr>
              <a:t>(): "  &lt;&lt; </a:t>
            </a:r>
            <a:r>
              <a:rPr lang="en-US" sz="4400" dirty="0" err="1" smtClean="0">
                <a:latin typeface="Consolas"/>
                <a:cs typeface="Consolas"/>
              </a:rPr>
              <a:t>shareMe.use_count</a:t>
            </a:r>
            <a:r>
              <a:rPr lang="en-US" sz="4400" dirty="0" smtClean="0">
                <a:latin typeface="Consolas"/>
                <a:cs typeface="Consolas"/>
              </a:rPr>
              <a:t>() &lt;&lt; </a:t>
            </a:r>
            <a:r>
              <a:rPr lang="en-US" sz="4400" dirty="0" err="1" smtClean="0">
                <a:latin typeface="Consolas"/>
                <a:cs typeface="Consolas"/>
              </a:rPr>
              <a:t>std</a:t>
            </a:r>
            <a:r>
              <a:rPr lang="en-US" sz="4400" dirty="0" smtClean="0">
                <a:latin typeface="Consolas"/>
                <a:cs typeface="Consolas"/>
              </a:rPr>
              <a:t>::</a:t>
            </a:r>
            <a:r>
              <a:rPr lang="en-US" sz="4400" dirty="0" err="1" smtClean="0">
                <a:latin typeface="Consolas"/>
                <a:cs typeface="Consolas"/>
              </a:rPr>
              <a:t>endl</a:t>
            </a:r>
            <a:r>
              <a:rPr lang="en-US" sz="4400" dirty="0" smtClean="0">
                <a:latin typeface="Consolas"/>
                <a:cs typeface="Consolas"/>
              </a:rPr>
              <a:t>; // 2</a:t>
            </a:r>
          </a:p>
          <a:p>
            <a:pPr marL="0" indent="0">
              <a:buNone/>
            </a:pPr>
            <a:r>
              <a:rPr lang="en-US" sz="4400" dirty="0" smtClean="0">
                <a:latin typeface="Consolas"/>
                <a:cs typeface="Consolas"/>
              </a:rPr>
              <a:t>  </a:t>
            </a:r>
          </a:p>
          <a:p>
            <a:pPr marL="0" indent="0">
              <a:buNone/>
            </a:pPr>
            <a:r>
              <a:rPr lang="en-US" sz="4400" dirty="0" smtClean="0">
                <a:latin typeface="Consolas"/>
                <a:cs typeface="Consolas"/>
              </a:rPr>
              <a:t>  	shareMe1.reset();</a:t>
            </a:r>
          </a:p>
          <a:p>
            <a:pPr marL="0" indent="0">
              <a:buNone/>
            </a:pPr>
            <a:r>
              <a:rPr lang="en-US" sz="4400" dirty="0" smtClean="0">
                <a:latin typeface="Consolas"/>
                <a:cs typeface="Consolas"/>
              </a:rPr>
              <a:t>  	</a:t>
            </a:r>
            <a:r>
              <a:rPr lang="en-US" sz="4400" dirty="0" err="1" smtClean="0">
                <a:latin typeface="Consolas"/>
                <a:cs typeface="Consolas"/>
              </a:rPr>
              <a:t>std</a:t>
            </a:r>
            <a:r>
              <a:rPr lang="en-US" sz="4400" dirty="0" smtClean="0">
                <a:latin typeface="Consolas"/>
                <a:cs typeface="Consolas"/>
              </a:rPr>
              <a:t>::</a:t>
            </a:r>
            <a:r>
              <a:rPr lang="en-US" sz="4400" dirty="0" err="1" smtClean="0">
                <a:latin typeface="Consolas"/>
                <a:cs typeface="Consolas"/>
              </a:rPr>
              <a:t>cout</a:t>
            </a:r>
            <a:r>
              <a:rPr lang="en-US" sz="4400" dirty="0" smtClean="0">
                <a:latin typeface="Consolas"/>
                <a:cs typeface="Consolas"/>
              </a:rPr>
              <a:t> &lt;&lt; "</a:t>
            </a:r>
            <a:r>
              <a:rPr lang="en-US" sz="4400" dirty="0" err="1" smtClean="0">
                <a:latin typeface="Consolas"/>
                <a:cs typeface="Consolas"/>
              </a:rPr>
              <a:t>shareMe.use_count</a:t>
            </a:r>
            <a:r>
              <a:rPr lang="en-US" sz="4400" dirty="0" smtClean="0">
                <a:latin typeface="Consolas"/>
                <a:cs typeface="Consolas"/>
              </a:rPr>
              <a:t>(): "  &lt;&lt; </a:t>
            </a:r>
            <a:r>
              <a:rPr lang="en-US" sz="4400" dirty="0" err="1" smtClean="0">
                <a:latin typeface="Consolas"/>
                <a:cs typeface="Consolas"/>
              </a:rPr>
              <a:t>shareMe.use_count</a:t>
            </a:r>
            <a:r>
              <a:rPr lang="en-US" sz="4400" dirty="0" smtClean="0">
                <a:latin typeface="Consolas"/>
                <a:cs typeface="Consolas"/>
              </a:rPr>
              <a:t>() &lt;&lt; </a:t>
            </a:r>
            <a:r>
              <a:rPr lang="en-US" sz="4400" dirty="0" err="1" smtClean="0">
                <a:latin typeface="Consolas"/>
                <a:cs typeface="Consolas"/>
              </a:rPr>
              <a:t>std</a:t>
            </a:r>
            <a:r>
              <a:rPr lang="en-US" sz="4400" dirty="0" smtClean="0">
                <a:latin typeface="Consolas"/>
                <a:cs typeface="Consolas"/>
              </a:rPr>
              <a:t>::</a:t>
            </a:r>
            <a:r>
              <a:rPr lang="en-US" sz="4400" dirty="0" err="1" smtClean="0">
                <a:latin typeface="Consolas"/>
                <a:cs typeface="Consolas"/>
              </a:rPr>
              <a:t>endl</a:t>
            </a:r>
            <a:r>
              <a:rPr lang="en-US" sz="4400" dirty="0" smtClean="0">
                <a:latin typeface="Consolas"/>
                <a:cs typeface="Consolas"/>
              </a:rPr>
              <a:t>; // 1</a:t>
            </a:r>
          </a:p>
          <a:p>
            <a:pPr marL="0" indent="0">
              <a:buNone/>
            </a:pPr>
            <a:r>
              <a:rPr lang="en-US" sz="4400" dirty="0" smtClean="0">
                <a:latin typeface="Consolas"/>
                <a:cs typeface="Consolas"/>
              </a:rPr>
              <a:t>}</a:t>
            </a:r>
            <a:endParaRPr lang="en-US" sz="4400" dirty="0">
              <a:latin typeface="Consolas"/>
              <a:cs typeface="Consolas"/>
            </a:endParaRPr>
          </a:p>
        </p:txBody>
      </p:sp>
    </p:spTree>
    <p:extLst>
      <p:ext uri="{BB962C8B-B14F-4D97-AF65-F5344CB8AC3E}">
        <p14:creationId xmlns:p14="http://schemas.microsoft.com/office/powerpoint/2010/main" val="38712856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Raw pointers and its problems</a:t>
            </a:r>
            <a:r>
              <a:rPr lang="en-US" b="1" dirty="0"/>
              <a:t> </a:t>
            </a:r>
            <a:br>
              <a:rPr lang="en-US" b="1" dirty="0"/>
            </a:br>
            <a:r>
              <a:rPr lang="en-US" b="1" dirty="0" smtClean="0"/>
              <a:t>Part I</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Widget *w;</a:t>
            </a:r>
          </a:p>
          <a:p>
            <a:r>
              <a:rPr lang="en-US" dirty="0" smtClean="0"/>
              <a:t>You don</a:t>
            </a:r>
            <a:r>
              <a:rPr lang="mr-IN" dirty="0" smtClean="0"/>
              <a:t>’</a:t>
            </a:r>
            <a:r>
              <a:rPr lang="en-US" dirty="0" smtClean="0"/>
              <a:t>t know whether the raw pointer points to an object or to an array of objects.</a:t>
            </a:r>
          </a:p>
          <a:p>
            <a:r>
              <a:rPr lang="en-US" dirty="0" smtClean="0"/>
              <a:t>You don’t know the ownership, whether you need to destruct what it points to, i.e. if the pointer owns the thing it points to. So you have to destruct the object when you are done?</a:t>
            </a:r>
          </a:p>
          <a:p>
            <a:r>
              <a:rPr lang="en-US" dirty="0" smtClean="0"/>
              <a:t>If you know you need to call delete you don’t know how? Use delete or delete[] or something else.</a:t>
            </a:r>
          </a:p>
          <a:p>
            <a:endParaRPr lang="en-US" dirty="0"/>
          </a:p>
        </p:txBody>
      </p:sp>
    </p:spTree>
    <p:extLst>
      <p:ext uri="{BB962C8B-B14F-4D97-AF65-F5344CB8AC3E}">
        <p14:creationId xmlns:p14="http://schemas.microsoft.com/office/powerpoint/2010/main" val="1518489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16161"/>
            <a:ext cx="8229600" cy="1310002"/>
          </a:xfrm>
        </p:spPr>
        <p:txBody>
          <a:bodyPr/>
          <a:lstStyle/>
          <a:p>
            <a:pPr marL="0" indent="0">
              <a:buNone/>
            </a:pPr>
            <a:endParaRPr lang="en-US" dirty="0"/>
          </a:p>
        </p:txBody>
      </p:sp>
      <p:sp>
        <p:nvSpPr>
          <p:cNvPr id="4" name="Title 3"/>
          <p:cNvSpPr>
            <a:spLocks noGrp="1"/>
          </p:cNvSpPr>
          <p:nvPr>
            <p:ph type="title"/>
          </p:nvPr>
        </p:nvSpPr>
        <p:spPr>
          <a:xfrm>
            <a:off x="457200" y="274638"/>
            <a:ext cx="8229600" cy="4315176"/>
          </a:xfrm>
        </p:spPr>
        <p:txBody>
          <a:bodyPr>
            <a:noAutofit/>
          </a:bodyPr>
          <a:lstStyle/>
          <a:p>
            <a:r>
              <a:rPr lang="en-US" sz="9000" dirty="0" smtClean="0"/>
              <a:t>Thank you</a:t>
            </a:r>
            <a:endParaRPr lang="en-US" sz="9000" dirty="0"/>
          </a:p>
        </p:txBody>
      </p:sp>
    </p:spTree>
    <p:extLst>
      <p:ext uri="{BB962C8B-B14F-4D97-AF65-F5344CB8AC3E}">
        <p14:creationId xmlns:p14="http://schemas.microsoft.com/office/powerpoint/2010/main" val="14554617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0738"/>
          </a:xfrm>
        </p:spPr>
        <p:txBody>
          <a:bodyPr>
            <a:normAutofit fontScale="90000"/>
          </a:bodyPr>
          <a:lstStyle/>
          <a:p>
            <a:r>
              <a:rPr lang="en-US" b="1" dirty="0" smtClean="0"/>
              <a:t>Raw pointers and its problems</a:t>
            </a:r>
            <a:r>
              <a:rPr lang="en-US" b="1" dirty="0"/>
              <a:t> </a:t>
            </a:r>
            <a:r>
              <a:rPr lang="en-US" b="1" dirty="0" smtClean="0"/>
              <a:t/>
            </a:r>
            <a:br>
              <a:rPr lang="en-US" b="1" dirty="0" smtClean="0"/>
            </a:br>
            <a:r>
              <a:rPr lang="en-US" b="1" dirty="0" smtClean="0"/>
              <a:t>Part II</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Assume you know that you need to use </a:t>
            </a:r>
            <a:r>
              <a:rPr lang="en-US" b="1" dirty="0" smtClean="0"/>
              <a:t>delete</a:t>
            </a:r>
            <a:r>
              <a:rPr lang="en-US" dirty="0" smtClean="0"/>
              <a:t>, so you know how to destruct it, it</a:t>
            </a:r>
            <a:r>
              <a:rPr lang="mr-IN" dirty="0" smtClean="0"/>
              <a:t>’</a:t>
            </a:r>
            <a:r>
              <a:rPr lang="en-US" dirty="0" smtClean="0"/>
              <a:t>s difficult to ensure that you destruct exactly once along every path in your code (including exceptions). Missing a path leads to resource leaks, and doing it more than once leads to undefined behavior (or erase your hard drive</a:t>
            </a:r>
            <a:r>
              <a:rPr lang="mr-IN" dirty="0" smtClean="0"/>
              <a:t>…</a:t>
            </a:r>
            <a:r>
              <a:rPr lang="en-US" dirty="0" smtClean="0"/>
              <a:t> :D)</a:t>
            </a:r>
          </a:p>
          <a:p>
            <a:endParaRPr lang="en-US" dirty="0" smtClean="0"/>
          </a:p>
          <a:p>
            <a:r>
              <a:rPr lang="en-US" dirty="0" smtClean="0"/>
              <a:t>There is no wa</a:t>
            </a:r>
            <a:r>
              <a:rPr lang="en-US" dirty="0" smtClean="0"/>
              <a:t>y to tell if the pointer is a dangling pointer or </a:t>
            </a:r>
            <a:r>
              <a:rPr lang="en-US" dirty="0" err="1" smtClean="0"/>
              <a:t>i.e</a:t>
            </a:r>
            <a:r>
              <a:rPr lang="en-US" dirty="0" smtClean="0"/>
              <a:t> points to a memory that no longer holds the object the pointer is pointing to?</a:t>
            </a:r>
            <a:endParaRPr lang="en-US" dirty="0" smtClean="0"/>
          </a:p>
          <a:p>
            <a:endParaRPr lang="en-US" dirty="0"/>
          </a:p>
        </p:txBody>
      </p:sp>
    </p:spTree>
    <p:extLst>
      <p:ext uri="{BB962C8B-B14F-4D97-AF65-F5344CB8AC3E}">
        <p14:creationId xmlns:p14="http://schemas.microsoft.com/office/powerpoint/2010/main" val="16672432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210"/>
            <a:ext cx="8229600" cy="1151123"/>
          </a:xfrm>
        </p:spPr>
        <p:txBody>
          <a:bodyPr>
            <a:normAutofit fontScale="90000"/>
          </a:bodyPr>
          <a:lstStyle/>
          <a:p>
            <a:r>
              <a:rPr lang="en-US" b="1" dirty="0" smtClean="0"/>
              <a:t>Raw pointers and its problems</a:t>
            </a:r>
            <a:r>
              <a:rPr lang="en-US" b="1" dirty="0"/>
              <a:t/>
            </a:r>
            <a:br>
              <a:rPr lang="en-US" b="1" dirty="0"/>
            </a:br>
            <a:r>
              <a:rPr lang="en-US" b="1" dirty="0" smtClean="0"/>
              <a:t>Part III</a:t>
            </a:r>
            <a:endParaRPr lang="en-US" b="1" dirty="0"/>
          </a:p>
        </p:txBody>
      </p:sp>
      <p:sp>
        <p:nvSpPr>
          <p:cNvPr id="3" name="Content Placeholder 2"/>
          <p:cNvSpPr>
            <a:spLocks noGrp="1"/>
          </p:cNvSpPr>
          <p:nvPr>
            <p:ph idx="1"/>
          </p:nvPr>
        </p:nvSpPr>
        <p:spPr>
          <a:xfrm>
            <a:off x="457200" y="1776577"/>
            <a:ext cx="8229600" cy="4525963"/>
          </a:xfrm>
        </p:spPr>
        <p:txBody>
          <a:bodyPr>
            <a:normAutofit fontScale="92500" lnSpcReduction="20000"/>
          </a:bodyPr>
          <a:lstStyle/>
          <a:p>
            <a:r>
              <a:rPr lang="en-US" dirty="0" smtClean="0"/>
              <a:t>Smart pointers could solve most of the issues most of the time. No holy grail. Smart pointers are wrappers around raw pointers that act much like as the raw pointers without the pitfalls.</a:t>
            </a:r>
          </a:p>
          <a:p>
            <a:endParaRPr lang="en-US" dirty="0" smtClean="0"/>
          </a:p>
          <a:p>
            <a:r>
              <a:rPr lang="en-US" dirty="0" smtClean="0"/>
              <a:t>Since C++98 there are </a:t>
            </a:r>
            <a:r>
              <a:rPr lang="en-US" dirty="0" err="1" smtClean="0"/>
              <a:t>std</a:t>
            </a:r>
            <a:r>
              <a:rPr lang="en-US" dirty="0" smtClean="0"/>
              <a:t>::</a:t>
            </a:r>
            <a:r>
              <a:rPr lang="en-US" dirty="0" err="1" smtClean="0"/>
              <a:t>auto_ptr</a:t>
            </a:r>
            <a:r>
              <a:rPr lang="en-US" dirty="0" smtClean="0"/>
              <a:t> (deprecated and removed!),</a:t>
            </a:r>
            <a:r>
              <a:rPr lang="en-US" b="1" dirty="0" smtClean="0"/>
              <a:t> </a:t>
            </a:r>
            <a:r>
              <a:rPr lang="en-US" b="1" dirty="0" err="1" smtClean="0"/>
              <a:t>std</a:t>
            </a:r>
            <a:r>
              <a:rPr lang="en-US" b="1" dirty="0" smtClean="0"/>
              <a:t>::</a:t>
            </a:r>
            <a:r>
              <a:rPr lang="en-US" b="1" dirty="0" err="1" smtClean="0"/>
              <a:t>unique_ptr</a:t>
            </a:r>
            <a:r>
              <a:rPr lang="en-US" b="1" dirty="0" smtClean="0"/>
              <a:t>, </a:t>
            </a:r>
            <a:r>
              <a:rPr lang="en-US" b="1" dirty="0" err="1" smtClean="0"/>
              <a:t>std</a:t>
            </a:r>
            <a:r>
              <a:rPr lang="en-US" b="1" dirty="0" smtClean="0"/>
              <a:t>::</a:t>
            </a:r>
            <a:r>
              <a:rPr lang="en-US" b="1" dirty="0" err="1" smtClean="0"/>
              <a:t>shared_ptr</a:t>
            </a:r>
            <a:r>
              <a:rPr lang="en-US" b="1" dirty="0" smtClean="0"/>
              <a:t>, </a:t>
            </a:r>
            <a:r>
              <a:rPr lang="en-US" b="1" dirty="0" err="1" smtClean="0"/>
              <a:t>std</a:t>
            </a:r>
            <a:r>
              <a:rPr lang="en-US" b="1" dirty="0" smtClean="0"/>
              <a:t>::</a:t>
            </a:r>
            <a:r>
              <a:rPr lang="en-US" b="1" dirty="0" err="1" smtClean="0"/>
              <a:t>weak_ptr</a:t>
            </a:r>
            <a:r>
              <a:rPr lang="en-US" dirty="0" smtClean="0"/>
              <a:t> and more to come beyond </a:t>
            </a:r>
            <a:r>
              <a:rPr lang="en-US" dirty="0" err="1" smtClean="0"/>
              <a:t>c++</a:t>
            </a:r>
            <a:r>
              <a:rPr lang="en-US" dirty="0" smtClean="0"/>
              <a:t>17</a:t>
            </a:r>
          </a:p>
          <a:p>
            <a:endParaRPr lang="en-US" dirty="0" smtClean="0"/>
          </a:p>
          <a:p>
            <a:r>
              <a:rPr lang="en-US" b="1" dirty="0" err="1" smtClean="0"/>
              <a:t>std</a:t>
            </a:r>
            <a:r>
              <a:rPr lang="en-US" b="1" dirty="0" smtClean="0"/>
              <a:t>::</a:t>
            </a:r>
            <a:r>
              <a:rPr lang="en-US" b="1" dirty="0" err="1" smtClean="0"/>
              <a:t>auto_ptr</a:t>
            </a:r>
            <a:r>
              <a:rPr lang="en-US" dirty="0" smtClean="0"/>
              <a:t> has serious flaws hence it was deprecated in </a:t>
            </a:r>
            <a:r>
              <a:rPr lang="en-US" dirty="0" err="1" smtClean="0"/>
              <a:t>c++</a:t>
            </a:r>
            <a:r>
              <a:rPr lang="en-US" dirty="0" smtClean="0"/>
              <a:t>11.</a:t>
            </a:r>
          </a:p>
          <a:p>
            <a:endParaRPr lang="en-US" dirty="0"/>
          </a:p>
        </p:txBody>
      </p:sp>
    </p:spTree>
    <p:extLst>
      <p:ext uri="{BB962C8B-B14F-4D97-AF65-F5344CB8AC3E}">
        <p14:creationId xmlns:p14="http://schemas.microsoft.com/office/powerpoint/2010/main" val="37390180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 (r)evolution of smart pointers</a:t>
            </a:r>
            <a:endParaRPr lang="en-US" b="1" dirty="0"/>
          </a:p>
        </p:txBody>
      </p:sp>
      <p:pic>
        <p:nvPicPr>
          <p:cNvPr id="6" name="Content Placeholder 5" descr="memory.png"/>
          <p:cNvPicPr>
            <a:picLocks noGrp="1" noChangeAspect="1"/>
          </p:cNvPicPr>
          <p:nvPr>
            <p:ph idx="1"/>
          </p:nvPr>
        </p:nvPicPr>
        <p:blipFill>
          <a:blip r:embed="rId2">
            <a:extLst>
              <a:ext uri="{28A0092B-C50C-407E-A947-70E740481C1C}">
                <a14:useLocalDpi xmlns:a14="http://schemas.microsoft.com/office/drawing/2010/main" val="0"/>
              </a:ext>
            </a:extLst>
          </a:blip>
          <a:srcRect t="-19612" b="-19612"/>
          <a:stretch>
            <a:fillRect/>
          </a:stretch>
        </p:blipFill>
        <p:spPr>
          <a:xfrm>
            <a:off x="457200" y="1600201"/>
            <a:ext cx="8229600" cy="4347696"/>
          </a:xfrm>
        </p:spPr>
      </p:pic>
      <p:sp>
        <p:nvSpPr>
          <p:cNvPr id="7" name="TextBox 6"/>
          <p:cNvSpPr txBox="1"/>
          <p:nvPr/>
        </p:nvSpPr>
        <p:spPr>
          <a:xfrm>
            <a:off x="3041774" y="6510599"/>
            <a:ext cx="3531736" cy="246221"/>
          </a:xfrm>
          <a:prstGeom prst="rect">
            <a:avLst/>
          </a:prstGeom>
          <a:noFill/>
        </p:spPr>
        <p:txBody>
          <a:bodyPr wrap="none" rtlCol="0">
            <a:spAutoFit/>
          </a:bodyPr>
          <a:lstStyle/>
          <a:p>
            <a:r>
              <a:rPr lang="en-US" sz="1000" dirty="0" smtClean="0"/>
              <a:t>Source: http://</a:t>
            </a:r>
            <a:r>
              <a:rPr lang="en-US" sz="1000" dirty="0" err="1" smtClean="0"/>
              <a:t>www.modernescpp.com</a:t>
            </a:r>
            <a:r>
              <a:rPr lang="en-US" sz="1000" dirty="0" smtClean="0"/>
              <a:t>/</a:t>
            </a:r>
            <a:r>
              <a:rPr lang="en-US" sz="1000" dirty="0" err="1" smtClean="0"/>
              <a:t>index.php</a:t>
            </a:r>
            <a:r>
              <a:rPr lang="en-US" sz="1000" dirty="0" smtClean="0"/>
              <a:t>/no-new-new</a:t>
            </a:r>
            <a:endParaRPr lang="en-US" sz="1000" dirty="0"/>
          </a:p>
        </p:txBody>
      </p:sp>
    </p:spTree>
    <p:extLst>
      <p:ext uri="{BB962C8B-B14F-4D97-AF65-F5344CB8AC3E}">
        <p14:creationId xmlns:p14="http://schemas.microsoft.com/office/powerpoint/2010/main" val="5902862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truth about “raw pointers removed from </a:t>
            </a:r>
            <a:r>
              <a:rPr lang="en-US" b="1" dirty="0" err="1" smtClean="0"/>
              <a:t>c++</a:t>
            </a:r>
            <a:r>
              <a:rPr lang="en-US" b="1" dirty="0" smtClean="0"/>
              <a:t>”</a:t>
            </a:r>
            <a:endParaRPr lang="en-US" b="1" dirty="0"/>
          </a:p>
        </p:txBody>
      </p:sp>
      <p:pic>
        <p:nvPicPr>
          <p:cNvPr id="4" name="Content Placeholder 3" descr="memoryFake.png"/>
          <p:cNvPicPr>
            <a:picLocks noGrp="1" noChangeAspect="1"/>
          </p:cNvPicPr>
          <p:nvPr>
            <p:ph idx="1"/>
          </p:nvPr>
        </p:nvPicPr>
        <p:blipFill>
          <a:blip r:embed="rId2">
            <a:extLst>
              <a:ext uri="{28A0092B-C50C-407E-A947-70E740481C1C}">
                <a14:useLocalDpi xmlns:a14="http://schemas.microsoft.com/office/drawing/2010/main" val="0"/>
              </a:ext>
            </a:extLst>
          </a:blip>
          <a:srcRect t="-14620" b="-14620"/>
          <a:stretch>
            <a:fillRect/>
          </a:stretch>
        </p:blipFill>
        <p:spPr>
          <a:xfrm>
            <a:off x="457200" y="2125147"/>
            <a:ext cx="8229600" cy="3860474"/>
          </a:xfrm>
        </p:spPr>
      </p:pic>
      <p:sp>
        <p:nvSpPr>
          <p:cNvPr id="5" name="TextBox 4"/>
          <p:cNvSpPr txBox="1"/>
          <p:nvPr/>
        </p:nvSpPr>
        <p:spPr>
          <a:xfrm>
            <a:off x="457200" y="1785626"/>
            <a:ext cx="8328815" cy="646331"/>
          </a:xfrm>
          <a:prstGeom prst="rect">
            <a:avLst/>
          </a:prstGeom>
          <a:noFill/>
        </p:spPr>
        <p:txBody>
          <a:bodyPr wrap="square" rtlCol="0">
            <a:spAutoFit/>
          </a:bodyPr>
          <a:lstStyle/>
          <a:p>
            <a:pPr algn="ctr"/>
            <a:r>
              <a:rPr lang="en-US" b="1" dirty="0" smtClean="0"/>
              <a:t>Pointers won</a:t>
            </a:r>
            <a:r>
              <a:rPr lang="mr-IN" b="1" dirty="0" smtClean="0"/>
              <a:t>’</a:t>
            </a:r>
            <a:r>
              <a:rPr lang="en-US" b="1" dirty="0" smtClean="0"/>
              <a:t>t be deprecated in </a:t>
            </a:r>
            <a:r>
              <a:rPr lang="en-US" b="1" dirty="0" err="1" smtClean="0"/>
              <a:t>c++</a:t>
            </a:r>
            <a:r>
              <a:rPr lang="en-US" b="1" dirty="0" smtClean="0"/>
              <a:t>20 or removed in </a:t>
            </a:r>
            <a:r>
              <a:rPr lang="en-US" b="1" dirty="0" err="1" smtClean="0"/>
              <a:t>c++</a:t>
            </a:r>
            <a:r>
              <a:rPr lang="en-US" b="1" dirty="0" smtClean="0"/>
              <a:t>23. </a:t>
            </a:r>
          </a:p>
          <a:p>
            <a:pPr algn="ctr"/>
            <a:r>
              <a:rPr lang="en-US" b="1" dirty="0" smtClean="0"/>
              <a:t>It was an April Fool’s joke.</a:t>
            </a:r>
            <a:endParaRPr lang="en-US" b="1" dirty="0"/>
          </a:p>
        </p:txBody>
      </p:sp>
    </p:spTree>
    <p:extLst>
      <p:ext uri="{BB962C8B-B14F-4D97-AF65-F5344CB8AC3E}">
        <p14:creationId xmlns:p14="http://schemas.microsoft.com/office/powerpoint/2010/main" val="1922687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6259"/>
          </a:xfrm>
        </p:spPr>
        <p:txBody>
          <a:bodyPr>
            <a:normAutofit/>
          </a:bodyPr>
          <a:lstStyle/>
          <a:p>
            <a:r>
              <a:rPr lang="en-US" sz="2900" b="1" dirty="0" err="1"/>
              <a:t>s</a:t>
            </a:r>
            <a:r>
              <a:rPr lang="en-US" sz="2900" b="1" dirty="0" err="1" smtClean="0"/>
              <a:t>td</a:t>
            </a:r>
            <a:r>
              <a:rPr lang="en-US" sz="2900" b="1" dirty="0" smtClean="0"/>
              <a:t>::</a:t>
            </a:r>
            <a:r>
              <a:rPr lang="en-US" sz="2900" b="1" dirty="0" err="1" smtClean="0"/>
              <a:t>auto_ptr</a:t>
            </a:r>
            <a:r>
              <a:rPr lang="en-US" sz="2900" b="1" dirty="0" smtClean="0"/>
              <a:t> deprecated and removed</a:t>
            </a:r>
            <a:endParaRPr lang="en-US" sz="2900" b="1" dirty="0"/>
          </a:p>
        </p:txBody>
      </p:sp>
      <p:sp>
        <p:nvSpPr>
          <p:cNvPr id="3" name="Content Placeholder 2"/>
          <p:cNvSpPr>
            <a:spLocks noGrp="1"/>
          </p:cNvSpPr>
          <p:nvPr>
            <p:ph idx="1"/>
          </p:nvPr>
        </p:nvSpPr>
        <p:spPr>
          <a:xfrm>
            <a:off x="457200" y="1103586"/>
            <a:ext cx="8229600" cy="5022577"/>
          </a:xfrm>
        </p:spPr>
        <p:txBody>
          <a:bodyPr/>
          <a:lstStyle/>
          <a:p>
            <a:r>
              <a:rPr lang="en-US" sz="2000" b="1" dirty="0" err="1"/>
              <a:t>s</a:t>
            </a:r>
            <a:r>
              <a:rPr lang="en-US" sz="2000" b="1" dirty="0" err="1" smtClean="0"/>
              <a:t>td</a:t>
            </a:r>
            <a:r>
              <a:rPr lang="en-US" sz="2000" b="1" dirty="0" smtClean="0"/>
              <a:t>::</a:t>
            </a:r>
            <a:r>
              <a:rPr lang="en-US" sz="2000" b="1" dirty="0" err="1" smtClean="0"/>
              <a:t>auto_ptr</a:t>
            </a:r>
            <a:r>
              <a:rPr lang="en-US" sz="2000" dirty="0" smtClean="0"/>
              <a:t> has been deprecated in </a:t>
            </a:r>
            <a:r>
              <a:rPr lang="en-US" sz="2000" dirty="0" err="1" smtClean="0"/>
              <a:t>c++</a:t>
            </a:r>
            <a:r>
              <a:rPr lang="en-US" sz="2000" dirty="0" smtClean="0"/>
              <a:t>11 and has been removed in </a:t>
            </a:r>
            <a:r>
              <a:rPr lang="en-US" sz="2000" dirty="0" err="1" smtClean="0"/>
              <a:t>c++</a:t>
            </a:r>
            <a:r>
              <a:rPr lang="en-US" sz="2000" dirty="0" smtClean="0"/>
              <a:t>17</a:t>
            </a:r>
          </a:p>
          <a:p>
            <a:endParaRPr lang="en-US" sz="2000" dirty="0" smtClean="0"/>
          </a:p>
          <a:p>
            <a:r>
              <a:rPr lang="en-US" sz="2000" b="1" dirty="0" err="1" smtClean="0"/>
              <a:t>std</a:t>
            </a:r>
            <a:r>
              <a:rPr lang="en-US" sz="2000" b="1" dirty="0" smtClean="0"/>
              <a:t>::</a:t>
            </a:r>
            <a:r>
              <a:rPr lang="en-US" sz="2000" b="1" dirty="0" err="1" smtClean="0"/>
              <a:t>auto_ptr</a:t>
            </a:r>
            <a:r>
              <a:rPr lang="en-US" sz="2000" dirty="0"/>
              <a:t> </a:t>
            </a:r>
            <a:r>
              <a:rPr lang="en-US" sz="2000" dirty="0" smtClean="0"/>
              <a:t>main flaw is that what looks like a copy operation is actually a move operation, which lead to a series of serious bugs. Use </a:t>
            </a:r>
            <a:r>
              <a:rPr lang="en-US" sz="2000" b="1" dirty="0" err="1" smtClean="0"/>
              <a:t>unique_ptr</a:t>
            </a:r>
            <a:r>
              <a:rPr lang="en-US" sz="2000" dirty="0" smtClean="0"/>
              <a:t> instead.</a:t>
            </a:r>
          </a:p>
          <a:p>
            <a:endParaRPr lang="en-US" dirty="0"/>
          </a:p>
        </p:txBody>
      </p:sp>
      <p:pic>
        <p:nvPicPr>
          <p:cNvPr id="4" name="Picture 3" descr="autoPtrCop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233" y="3440339"/>
            <a:ext cx="5016230" cy="2313036"/>
          </a:xfrm>
          <a:prstGeom prst="rect">
            <a:avLst/>
          </a:prstGeom>
        </p:spPr>
      </p:pic>
    </p:spTree>
    <p:extLst>
      <p:ext uri="{BB962C8B-B14F-4D97-AF65-F5344CB8AC3E}">
        <p14:creationId xmlns:p14="http://schemas.microsoft.com/office/powerpoint/2010/main" val="35932573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1620</TotalTime>
  <Words>2747</Words>
  <Application>Microsoft Macintosh PowerPoint</Application>
  <PresentationFormat>On-screen Show (4:3)</PresentationFormat>
  <Paragraphs>329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Modern C++ smart pointers in C++17, 20 and beyond</vt:lpstr>
      <vt:lpstr>Pointers, dumb and smart</vt:lpstr>
      <vt:lpstr>What is a (raw, dynamic) pointer?</vt:lpstr>
      <vt:lpstr>Raw pointers and its problems  Part I</vt:lpstr>
      <vt:lpstr>Raw pointers and its problems  Part II</vt:lpstr>
      <vt:lpstr>Raw pointers and its problems Part III</vt:lpstr>
      <vt:lpstr>C++ (r)evolution of smart pointers</vt:lpstr>
      <vt:lpstr>The truth about “raw pointers removed from c++”</vt:lpstr>
      <vt:lpstr>std::auto_ptr deprecated and removed</vt:lpstr>
      <vt:lpstr>std::unique_ptr</vt:lpstr>
      <vt:lpstr>std::shared_ptr</vt:lpstr>
      <vt:lpstr>Smart pointer core guidelines part I</vt:lpstr>
      <vt:lpstr>Smart pointer core guidelines part II</vt:lpstr>
      <vt:lpstr>Ownership semantic, who is the owner? Rules to resource management.</vt:lpstr>
      <vt:lpstr> Performance and memory overhead concerns</vt:lpstr>
      <vt:lpstr>Performance analysis of smart pointers</vt:lpstr>
      <vt:lpstr>Memory overhead</vt:lpstr>
      <vt:lpstr>Atomic smart pointers or smart pointers in concurrency</vt:lpstr>
      <vt:lpstr>Errors and gotchas to watch out for</vt:lpstr>
      <vt:lpstr>Errors and gotchas #1 Too many shared pointers</vt:lpstr>
      <vt:lpstr>Errors and gotchas #2 Resources shared by shared_ptr are not thread safe</vt:lpstr>
      <vt:lpstr>Errors and gotchas #3 Using auto_ptr</vt:lpstr>
      <vt:lpstr>Errors and gotchas #4 Not using make_shared to initialize shared_ptr!</vt:lpstr>
      <vt:lpstr>Errors and gotchas #5 Failing to assign a raw pointer to a shared_ptr as soon as it is created</vt:lpstr>
      <vt:lpstr>Errors and gotchas #6 Deleting the raw pointer used by the shared_ptr</vt:lpstr>
      <vt:lpstr>Errors and gotchas #7 Not using a custom deleter when using an array of pointers with a shared_ptr (pre c++17)</vt:lpstr>
      <vt:lpstr>Errors and gotchas #8 Not avoiding cyclic references when using shared pointers</vt:lpstr>
      <vt:lpstr>Errors and gotchas #9 Not deleting a raw pointer returned by unique_ptr.release()</vt:lpstr>
      <vt:lpstr>Errors and gotchas #10 Not using an expiry check when calling weak_ptr.lock()</vt:lpstr>
      <vt:lpstr>Passing smart pointers to functions – part I</vt:lpstr>
      <vt:lpstr>Passing smart pointers to functions – R.32</vt:lpstr>
      <vt:lpstr>Passing smart pointers to functions – R.33</vt:lpstr>
      <vt:lpstr>Passing smart pointers to functions – R.34 and R.35</vt:lpstr>
      <vt:lpstr> R.37. Do not pass a pointer or reference obtained from an aliased smart pointer. </vt:lpstr>
      <vt:lpstr>returning smart pointers from functions </vt:lpstr>
      <vt:lpstr>smart pointers and concurrency</vt:lpstr>
      <vt:lpstr>shared pointers and arrays</vt:lpstr>
      <vt:lpstr>smart pointers and vector </vt:lpstr>
      <vt:lpstr>std::shared_ptr from this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Blah 1</dc:title>
  <dc:creator>Ervin Bosenbacher</dc:creator>
  <cp:lastModifiedBy>Ervin Bosenbacher</cp:lastModifiedBy>
  <cp:revision>275</cp:revision>
  <dcterms:created xsi:type="dcterms:W3CDTF">2019-03-24T14:59:52Z</dcterms:created>
  <dcterms:modified xsi:type="dcterms:W3CDTF">2019-03-25T18:00:45Z</dcterms:modified>
</cp:coreProperties>
</file>