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Lst>
  <p:sldSz cy="5143500" cx="9144000"/>
  <p:notesSz cx="6858000" cy="9144000"/>
  <p:embeddedFontLst>
    <p:embeddedFont>
      <p:font typeface="Proxima Nova"/>
      <p:regular r:id="rId87"/>
      <p:bold r:id="rId88"/>
      <p:italic r:id="rId89"/>
      <p:boldItalic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ProximaNova-bold.fntdata"/><Relationship Id="rId43" Type="http://schemas.openxmlformats.org/officeDocument/2006/relationships/slide" Target="slides/slide38.xml"/><Relationship Id="rId87" Type="http://schemas.openxmlformats.org/officeDocument/2006/relationships/font" Target="fonts/ProximaNova-regular.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ProximaNova-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0" Type="http://schemas.openxmlformats.org/officeDocument/2006/relationships/font" Target="fonts/ProximaNova-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rne-mertz.de/2016/11/stronger-types/" TargetMode="External"/><Relationship Id="rId3" Type="http://schemas.openxmlformats.org/officeDocument/2006/relationships/hyperlink" Target="https://www.foonathan.net/2016/10/strong-typedefs/"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rne-mertz.de/2016/11/stronger-types/" TargetMode="External"/><Relationship Id="rId3" Type="http://schemas.openxmlformats.org/officeDocument/2006/relationships/hyperlink" Target="https://www.foonathan.net/2016/10/strong-typedef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rne-mertz.de/2016/11/stronger-types/" TargetMode="External"/><Relationship Id="rId3" Type="http://schemas.openxmlformats.org/officeDocument/2006/relationships/hyperlink" Target="https://www.foonathan.net/2016/10/strong-typedef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cppreference.com/w/cpp/language/using_declaration"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iki.sei.cmu.edu/confluence/display/cplusplus/OOP52-CPP.+Do+not+delete+a+polymorphic+object+without+a+virtual+destructor" TargetMode="External"/><Relationship Id="rId3" Type="http://schemas.openxmlformats.org/officeDocument/2006/relationships/hyperlink" Target="https://stackoverflow.com/questions/14089088/are-stl-containers-designed-to-allow-inheritance"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oboccara/NamedType" TargetMode="Externa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oboccara/NamedType" TargetMode="Externa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oboccara/NamedType" TargetMode="Externa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oboccara/NamedType" TargetMode="Externa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oboccara/NamedType" TargetMode="Externa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85e7550b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85e7550b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89ce39b4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89ce39b4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 to beautiful C++, talk to Kate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72a6c1fc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72a6c1fc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f2337cc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f2337cc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chemeClr val="accent3"/>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8b81d2e0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8b81d2e0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highlight>
                  <a:schemeClr val="accent3"/>
                </a:highlight>
              </a:rPr>
              <a:t>What about giving an example for each?</a:t>
            </a:r>
            <a:endParaRPr>
              <a:highlight>
                <a:schemeClr val="accent3"/>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2"/>
              </a:rPr>
              <a:t>http://arne-mertz.de/2016/11/stronger-types/</a:t>
            </a:r>
            <a:endParaRPr/>
          </a:p>
          <a:p>
            <a:pPr indent="0" lvl="0" marL="0" rtl="0" algn="l">
              <a:spcBef>
                <a:spcPts val="0"/>
              </a:spcBef>
              <a:spcAft>
                <a:spcPts val="0"/>
              </a:spcAft>
              <a:buNone/>
            </a:pPr>
            <a:r>
              <a:rPr lang="en-GB" u="sng">
                <a:solidFill>
                  <a:schemeClr val="hlink"/>
                </a:solidFill>
                <a:hlinkClick r:id="rId3"/>
              </a:rPr>
              <a:t>https://www.foonathan.net/2016/10/strong-typedefs/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E.g. size of the squad can be checked within the squad and not outside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547cba5e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547cba5e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highlight>
                  <a:schemeClr val="accent3"/>
                </a:highlight>
              </a:rPr>
              <a:t>What about giving an example for each?</a:t>
            </a:r>
            <a:endParaRPr>
              <a:highlight>
                <a:schemeClr val="accent3"/>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2"/>
              </a:rPr>
              <a:t>http://arne-mertz.de/2016/11/stronger-types/</a:t>
            </a:r>
            <a:endParaRPr/>
          </a:p>
          <a:p>
            <a:pPr indent="0" lvl="0" marL="0" rtl="0" algn="l">
              <a:spcBef>
                <a:spcPts val="0"/>
              </a:spcBef>
              <a:spcAft>
                <a:spcPts val="0"/>
              </a:spcAft>
              <a:buNone/>
            </a:pPr>
            <a:r>
              <a:rPr lang="en-GB" u="sng">
                <a:solidFill>
                  <a:schemeClr val="hlink"/>
                </a:solidFill>
                <a:hlinkClick r:id="rId3"/>
              </a:rPr>
              <a:t>https://www.foonathan.net/2016/10/strong-typedefs/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E.g. size of the squad can be checked within the squad and not outside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8b81d2e0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8b81d2e0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highlight>
                  <a:schemeClr val="accent3"/>
                </a:highlight>
              </a:rPr>
              <a:t>What about giving an example for each?</a:t>
            </a:r>
            <a:endParaRPr>
              <a:highlight>
                <a:schemeClr val="accent3"/>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2"/>
              </a:rPr>
              <a:t>http://arne-mertz.de/2016/11/stronger-types/</a:t>
            </a:r>
            <a:endParaRPr/>
          </a:p>
          <a:p>
            <a:pPr indent="0" lvl="0" marL="0" rtl="0" algn="l">
              <a:spcBef>
                <a:spcPts val="0"/>
              </a:spcBef>
              <a:spcAft>
                <a:spcPts val="0"/>
              </a:spcAft>
              <a:buNone/>
            </a:pPr>
            <a:r>
              <a:rPr lang="en-GB" u="sng">
                <a:solidFill>
                  <a:schemeClr val="hlink"/>
                </a:solidFill>
                <a:hlinkClick r:id="rId3"/>
              </a:rPr>
              <a:t>https://www.foonathan.net/2016/10/strong-typedefs/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E.g. size of the squad can be checked within the squad and not outside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661d897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661d897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a0be7887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a0be7887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a0be7887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a0be7887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https://en.cppreference.com/w/cpp/language/using_declaration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7d2dcb0ce_0_0:notes"/>
          <p:cNvSpPr txBox="1"/>
          <p:nvPr>
            <p:ph idx="1" type="body"/>
          </p:nvPr>
        </p:nvSpPr>
        <p:spPr>
          <a:xfrm>
            <a:off x="685800" y="4400640"/>
            <a:ext cx="5485800" cy="3599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 name="Google Shape;75;g107d2dcb0ce_0_0:notes"/>
          <p:cNvSpPr/>
          <p:nvPr/>
        </p:nvSpPr>
        <p:spPr>
          <a:xfrm>
            <a:off x="0" y="0"/>
            <a:ext cx="2971200" cy="45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107d2dcb0ce_0_0:notes"/>
          <p:cNvSpPr/>
          <p:nvPr/>
        </p:nvSpPr>
        <p:spPr>
          <a:xfrm>
            <a:off x="3884760" y="8685360"/>
            <a:ext cx="2971200" cy="4578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GB" sz="1200" u="none" cap="none" strike="noStrike">
                <a:solidFill>
                  <a:srgbClr val="000000"/>
                </a:solidFill>
                <a:latin typeface="Arial"/>
                <a:ea typeface="Arial"/>
                <a:cs typeface="Arial"/>
                <a:sym typeface="Arial"/>
              </a:rPr>
              <a:t>‹#›</a:t>
            </a:fld>
            <a:endParaRPr b="0" i="0" sz="1800" u="none" cap="none" strike="noStrike">
              <a:solidFill>
                <a:srgbClr val="000000"/>
              </a:solidFill>
              <a:latin typeface="Arial"/>
              <a:ea typeface="Arial"/>
              <a:cs typeface="Arial"/>
              <a:sym typeface="Arial"/>
            </a:endParaRPr>
          </a:p>
        </p:txBody>
      </p:sp>
      <p:sp>
        <p:nvSpPr>
          <p:cNvPr id="77" name="Google Shape;77;g107d2dcb0ce_0_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a0be7887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a0be7887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5c4e86c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5c4e86c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b3cef817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b3cef817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96f5134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96f5134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72a6c1fc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72a6c1fc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https://en.cppreference.com/w/cpp/language/using_declaration</a:t>
            </a:r>
            <a:endParaRPr/>
          </a:p>
          <a:p>
            <a:pPr indent="0" lvl="0" marL="0" rtl="0" algn="l">
              <a:spcBef>
                <a:spcPts val="0"/>
              </a:spcBef>
              <a:spcAft>
                <a:spcPts val="0"/>
              </a:spcAft>
              <a:buNone/>
            </a:pPr>
            <a:r>
              <a:rPr lang="en-GB"/>
              <a:t>I hear you roaring and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72a6c1fc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72a6c1fc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9facc83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9facc83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a:solidFill>
                  <a:schemeClr val="dk1"/>
                </a:solidFill>
              </a:rPr>
              <a:t>Show example of both</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u="sng">
                <a:solidFill>
                  <a:schemeClr val="hlink"/>
                </a:solidFill>
                <a:hlinkClick r:id="rId2"/>
              </a:rPr>
              <a:t>https://wiki.sei.cmu.edu/confluence/display/cplusplus/OOP52-CPP.+Do+not+delete+a+polymorphic+object+without+a+virtual+destructor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3"/>
              </a:rPr>
              <a:t>https://stackoverflow.com/questions/14089088/are-stl-containers-designed-to-allow-inheritance</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5d0fa387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5d0fa387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47c90197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47c90197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47c90197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47c90197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7d2dcb0c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7d2dcb0c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47c90197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47c90197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47c90197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47c90197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a0be788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a0be788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3b9bd8785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3b9bd8785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a0be788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a0be788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b3cef817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b3cef817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b3cef817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b3cef817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b3cef817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b3cef817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bbc09ad6c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bbc09ad6c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a612b12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0a612b12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50">
                <a:solidFill>
                  <a:srgbClr val="333333"/>
                </a:solidFill>
                <a:highlight>
                  <a:srgbClr val="FFFFFF"/>
                </a:highlight>
                <a:latin typeface="Microsoft Yahei"/>
                <a:ea typeface="Microsoft Yahei"/>
                <a:cs typeface="Microsoft Yahei"/>
                <a:sym typeface="Microsoft Yahei"/>
              </a:rPr>
              <a:t>Private inheritance eliminates the problem of a missing virtual destructor because it wouldn’t even be possible to refer to the derived class with a base class pointer. That’s how private inheritance works.</a:t>
            </a:r>
            <a:endParaRPr sz="1250">
              <a:solidFill>
                <a:srgbClr val="333333"/>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br>
              <a:rPr lang="en-GB"/>
            </a:br>
            <a:r>
              <a:rPr lang="en-GB"/>
              <a:t>https://en.cppreference.com/w/cpp/language/using_declaration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7d2dcb0c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7d2dcb0c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a612b126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0a612b126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a612b126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a612b126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bbc09ad6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0bbc09ad6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c12273f8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c12273f8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Composition is the essence of software development.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Building something complex from simple blocks.</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c12273f8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0c12273f8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50">
                <a:solidFill>
                  <a:srgbClr val="333333"/>
                </a:solidFill>
                <a:highlight>
                  <a:srgbClr val="FFFFFF"/>
                </a:highlight>
                <a:latin typeface="Microsoft Yahei"/>
                <a:ea typeface="Microsoft Yahei"/>
                <a:cs typeface="Microsoft Yahei"/>
                <a:sym typeface="Microsoft Yahei"/>
              </a:rPr>
              <a:t>http://coliru.stacked-crooked.com/a/b76b16f59f848390</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0d357549c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0d357549c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0d357549c1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0d357549c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483423e4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483423e4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151e04f7c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151e04f7c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151e04f7c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151e04f7c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72a6c1fc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72a6c1fc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377ce2b5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377ce2b5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0d357549c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0d357549c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0d357549c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0d357549c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0fff489792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0fff489792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19a419c3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19a419c3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0e460b3d8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0e460b3d8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800">
                <a:solidFill>
                  <a:srgbClr val="202729"/>
                </a:solidFill>
                <a:latin typeface="Proxima Nova"/>
                <a:ea typeface="Proxima Nova"/>
                <a:cs typeface="Proxima Nova"/>
                <a:sym typeface="Proxima Nova"/>
              </a:rPr>
              <a:t>https://github.com/foonathan/type_safe</a:t>
            </a:r>
            <a:endParaRPr sz="2800">
              <a:solidFill>
                <a:srgbClr val="202729"/>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180822004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180822004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800">
                <a:solidFill>
                  <a:srgbClr val="202729"/>
                </a:solidFill>
                <a:latin typeface="Proxima Nova"/>
                <a:ea typeface="Proxima Nova"/>
                <a:cs typeface="Proxima Nova"/>
                <a:sym typeface="Proxima Nova"/>
              </a:rPr>
              <a:t>https://github.com/foonathan/type_safe</a:t>
            </a:r>
            <a:endParaRPr sz="2800">
              <a:solidFill>
                <a:srgbClr val="202729"/>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180822004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180822004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800">
                <a:solidFill>
                  <a:srgbClr val="202729"/>
                </a:solidFill>
                <a:latin typeface="Proxima Nova"/>
                <a:ea typeface="Proxima Nova"/>
                <a:cs typeface="Proxima Nova"/>
                <a:sym typeface="Proxima Nova"/>
              </a:rPr>
              <a:t>https://github.com/foonathan/type_safe</a:t>
            </a:r>
            <a:endParaRPr sz="2800">
              <a:solidFill>
                <a:srgbClr val="202729"/>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180822004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180822004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800">
                <a:solidFill>
                  <a:srgbClr val="202729"/>
                </a:solidFill>
                <a:latin typeface="Proxima Nova"/>
                <a:ea typeface="Proxima Nova"/>
                <a:cs typeface="Proxima Nova"/>
                <a:sym typeface="Proxima Nova"/>
              </a:rPr>
              <a:t>https://github.com/foonathan/type_safe</a:t>
            </a:r>
            <a:endParaRPr sz="2800">
              <a:solidFill>
                <a:srgbClr val="202729"/>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180822004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180822004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800">
                <a:solidFill>
                  <a:srgbClr val="202729"/>
                </a:solidFill>
                <a:latin typeface="Proxima Nova"/>
                <a:ea typeface="Proxima Nova"/>
                <a:cs typeface="Proxima Nova"/>
                <a:sym typeface="Proxima Nova"/>
              </a:rPr>
              <a:t>https://github.com/foonathan/type_safe</a:t>
            </a:r>
            <a:endParaRPr sz="2800">
              <a:solidFill>
                <a:srgbClr val="202729"/>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72a6c1fc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72a6c1fc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0fce32fcf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0fce32fcf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solidFill>
                  <a:srgbClr val="202729"/>
                </a:solidFill>
                <a:latin typeface="Proxima Nova"/>
                <a:ea typeface="Proxima Nova"/>
                <a:cs typeface="Proxima Nova"/>
                <a:sym typeface="Proxima Nova"/>
              </a:rPr>
              <a:t>https://github.com/foonathan/type_safe</a:t>
            </a:r>
            <a:endParaRPr sz="2800">
              <a:solidFill>
                <a:srgbClr val="202729"/>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0e460b3d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0e460b3d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800" u="sng">
                <a:solidFill>
                  <a:schemeClr val="hlink"/>
                </a:solidFill>
                <a:latin typeface="Proxima Nova"/>
                <a:ea typeface="Proxima Nova"/>
                <a:cs typeface="Proxima Nova"/>
                <a:sym typeface="Proxima Nova"/>
                <a:hlinkClick r:id="rId2"/>
              </a:rPr>
              <a:t>https://github.com/joboccara/NamedType</a:t>
            </a:r>
            <a:endParaRPr sz="2800">
              <a:solidFill>
                <a:srgbClr val="202729"/>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GB" sz="2800">
                <a:solidFill>
                  <a:srgbClr val="202729"/>
                </a:solidFill>
                <a:latin typeface="Proxima Nova"/>
                <a:ea typeface="Proxima Nova"/>
                <a:cs typeface="Proxima Nova"/>
                <a:sym typeface="Proxima Nova"/>
              </a:rPr>
              <a:t>https://www.fluentcpp.com/2016/12/08/strong-types-for-strong-interfaces/</a:t>
            </a:r>
            <a:endParaRPr sz="2800">
              <a:solidFill>
                <a:srgbClr val="202729"/>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1808220048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1808220048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800" u="sng">
                <a:solidFill>
                  <a:schemeClr val="hlink"/>
                </a:solidFill>
                <a:latin typeface="Proxima Nova"/>
                <a:ea typeface="Proxima Nova"/>
                <a:cs typeface="Proxima Nova"/>
                <a:sym typeface="Proxima Nova"/>
                <a:hlinkClick r:id="rId2"/>
              </a:rPr>
              <a:t>https://github.com/joboccara/NamedType</a:t>
            </a:r>
            <a:endParaRPr sz="2800">
              <a:solidFill>
                <a:srgbClr val="202729"/>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GB" sz="2800">
                <a:solidFill>
                  <a:srgbClr val="202729"/>
                </a:solidFill>
                <a:latin typeface="Proxima Nova"/>
                <a:ea typeface="Proxima Nova"/>
                <a:cs typeface="Proxima Nova"/>
                <a:sym typeface="Proxima Nova"/>
              </a:rPr>
              <a:t>https://www.fluentcpp.com/2016/12/08/strong-types-for-strong-interfaces/</a:t>
            </a:r>
            <a:endParaRPr sz="2800">
              <a:solidFill>
                <a:srgbClr val="202729"/>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180822004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180822004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800" u="sng">
                <a:solidFill>
                  <a:schemeClr val="hlink"/>
                </a:solidFill>
                <a:latin typeface="Proxima Nova"/>
                <a:ea typeface="Proxima Nova"/>
                <a:cs typeface="Proxima Nova"/>
                <a:sym typeface="Proxima Nova"/>
                <a:hlinkClick r:id="rId2"/>
              </a:rPr>
              <a:t>https://github.com/joboccara/NamedType</a:t>
            </a:r>
            <a:endParaRPr sz="2800">
              <a:solidFill>
                <a:srgbClr val="202729"/>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GB" sz="2800">
                <a:solidFill>
                  <a:srgbClr val="202729"/>
                </a:solidFill>
                <a:latin typeface="Proxima Nova"/>
                <a:ea typeface="Proxima Nova"/>
                <a:cs typeface="Proxima Nova"/>
                <a:sym typeface="Proxima Nova"/>
              </a:rPr>
              <a:t>https://www.fluentcpp.com/2016/12/08/strong-types-for-strong-interfaces/</a:t>
            </a:r>
            <a:endParaRPr sz="2800">
              <a:solidFill>
                <a:srgbClr val="202729"/>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1808220048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180822004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800" u="sng">
                <a:solidFill>
                  <a:schemeClr val="hlink"/>
                </a:solidFill>
                <a:latin typeface="Proxima Nova"/>
                <a:ea typeface="Proxima Nova"/>
                <a:cs typeface="Proxima Nova"/>
                <a:sym typeface="Proxima Nova"/>
                <a:hlinkClick r:id="rId2"/>
              </a:rPr>
              <a:t>https://github.com/joboccara/NamedType</a:t>
            </a:r>
            <a:endParaRPr sz="2800">
              <a:solidFill>
                <a:srgbClr val="202729"/>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GB" sz="2800">
                <a:solidFill>
                  <a:srgbClr val="202729"/>
                </a:solidFill>
                <a:latin typeface="Proxima Nova"/>
                <a:ea typeface="Proxima Nova"/>
                <a:cs typeface="Proxima Nova"/>
                <a:sym typeface="Proxima Nova"/>
              </a:rPr>
              <a:t>https://www.fluentcpp.com/2016/12/08/strong-types-for-strong-interfaces/</a:t>
            </a:r>
            <a:endParaRPr sz="2800">
              <a:solidFill>
                <a:srgbClr val="202729"/>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0fb493a6f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0fb493a6f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800" u="sng">
                <a:solidFill>
                  <a:schemeClr val="hlink"/>
                </a:solidFill>
                <a:latin typeface="Proxima Nova"/>
                <a:ea typeface="Proxima Nova"/>
                <a:cs typeface="Proxima Nova"/>
                <a:sym typeface="Proxima Nova"/>
                <a:hlinkClick r:id="rId2"/>
              </a:rPr>
              <a:t>https://github.com/joboccara/NamedType</a:t>
            </a:r>
            <a:endParaRPr sz="2800">
              <a:solidFill>
                <a:srgbClr val="202729"/>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GB" sz="2800">
                <a:solidFill>
                  <a:srgbClr val="202729"/>
                </a:solidFill>
                <a:latin typeface="Proxima Nova"/>
                <a:ea typeface="Proxima Nova"/>
                <a:cs typeface="Proxima Nova"/>
                <a:sym typeface="Proxima Nova"/>
              </a:rPr>
              <a:t>https://www.fluentcpp.com/2016/12/08/strong-types-for-strong-interfaces/</a:t>
            </a:r>
            <a:endParaRPr sz="2800">
              <a:solidFill>
                <a:srgbClr val="202729"/>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ddba099c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ddba099c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800">
                <a:solidFill>
                  <a:srgbClr val="616161"/>
                </a:solidFill>
                <a:latin typeface="Proxima Nova"/>
                <a:ea typeface="Proxima Nova"/>
                <a:cs typeface="Proxima Nova"/>
                <a:sym typeface="Proxima Nova"/>
              </a:rPr>
              <a:t>https://github.com/rollbear/strong_type</a:t>
            </a:r>
            <a:endParaRPr sz="2800">
              <a:solidFill>
                <a:srgbClr val="202729"/>
              </a:solidFill>
              <a:latin typeface="Proxima Nova"/>
              <a:ea typeface="Proxima Nova"/>
              <a:cs typeface="Proxima Nova"/>
              <a:sym typeface="Proxima Nova"/>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180822004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1808220048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800">
                <a:solidFill>
                  <a:srgbClr val="616161"/>
                </a:solidFill>
                <a:latin typeface="Proxima Nova"/>
                <a:ea typeface="Proxima Nova"/>
                <a:cs typeface="Proxima Nova"/>
                <a:sym typeface="Proxima Nova"/>
              </a:rPr>
              <a:t>https://github.com/rollbear/strong_type</a:t>
            </a:r>
            <a:endParaRPr sz="2800">
              <a:solidFill>
                <a:srgbClr val="202729"/>
              </a:solidFill>
              <a:latin typeface="Proxima Nova"/>
              <a:ea typeface="Proxima Nova"/>
              <a:cs typeface="Proxima Nova"/>
              <a:sym typeface="Proxima Nova"/>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1808220048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1808220048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800">
                <a:solidFill>
                  <a:srgbClr val="616161"/>
                </a:solidFill>
                <a:latin typeface="Proxima Nova"/>
                <a:ea typeface="Proxima Nova"/>
                <a:cs typeface="Proxima Nova"/>
                <a:sym typeface="Proxima Nova"/>
              </a:rPr>
              <a:t>https://github.com/rollbear/strong_type</a:t>
            </a:r>
            <a:endParaRPr sz="2800">
              <a:solidFill>
                <a:srgbClr val="202729"/>
              </a:solidFill>
              <a:latin typeface="Proxima Nova"/>
              <a:ea typeface="Proxima Nova"/>
              <a:cs typeface="Proxima Nova"/>
              <a:sym typeface="Proxima Nova"/>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0ddba099c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0ddba099c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800">
                <a:solidFill>
                  <a:srgbClr val="616161"/>
                </a:solidFill>
                <a:latin typeface="Proxima Nova"/>
                <a:ea typeface="Proxima Nova"/>
                <a:cs typeface="Proxima Nova"/>
                <a:sym typeface="Proxima Nova"/>
              </a:rPr>
              <a:t>https://github.com/rollbear/strong_type</a:t>
            </a:r>
            <a:endParaRPr sz="2800">
              <a:solidFill>
                <a:srgbClr val="202729"/>
              </a:solidFill>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85e7550b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85e7550b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11429318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11429318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616161"/>
                </a:solidFill>
                <a:latin typeface="Proxima Nova"/>
                <a:ea typeface="Proxima Nova"/>
                <a:cs typeface="Proxima Nova"/>
                <a:sym typeface="Proxima Nova"/>
              </a:rPr>
              <a:t>https://github.com/anthonywilliams/strong_typedef</a:t>
            </a:r>
            <a:endParaRPr sz="1800">
              <a:solidFill>
                <a:srgbClr val="616161"/>
              </a:solidFill>
              <a:latin typeface="Proxima Nova"/>
              <a:ea typeface="Proxima Nova"/>
              <a:cs typeface="Proxima Nova"/>
              <a:sym typeface="Proxima Nova"/>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2800">
              <a:latin typeface="Proxima Nova"/>
              <a:ea typeface="Proxima Nova"/>
              <a:cs typeface="Proxima Nova"/>
              <a:sym typeface="Proxima Nova"/>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1808220048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1808220048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616161"/>
                </a:solidFill>
                <a:latin typeface="Proxima Nova"/>
                <a:ea typeface="Proxima Nova"/>
                <a:cs typeface="Proxima Nova"/>
                <a:sym typeface="Proxima Nova"/>
              </a:rPr>
              <a:t>https://github.com/anthonywilliams/strong_typedef</a:t>
            </a:r>
            <a:endParaRPr sz="1800">
              <a:solidFill>
                <a:srgbClr val="616161"/>
              </a:solidFill>
              <a:latin typeface="Proxima Nova"/>
              <a:ea typeface="Proxima Nova"/>
              <a:cs typeface="Proxima Nova"/>
              <a:sym typeface="Proxima Nova"/>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2800">
              <a:latin typeface="Proxima Nova"/>
              <a:ea typeface="Proxima Nova"/>
              <a:cs typeface="Proxima Nova"/>
              <a:sym typeface="Proxima Nova"/>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1808220048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1808220048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616161"/>
                </a:solidFill>
                <a:latin typeface="Proxima Nova"/>
                <a:ea typeface="Proxima Nova"/>
                <a:cs typeface="Proxima Nova"/>
                <a:sym typeface="Proxima Nova"/>
              </a:rPr>
              <a:t>https://github.com/anthonywilliams/strong_typedef</a:t>
            </a:r>
            <a:endParaRPr sz="1800">
              <a:solidFill>
                <a:srgbClr val="616161"/>
              </a:solidFill>
              <a:latin typeface="Proxima Nova"/>
              <a:ea typeface="Proxima Nova"/>
              <a:cs typeface="Proxima Nova"/>
              <a:sym typeface="Proxima Nova"/>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2800">
              <a:latin typeface="Proxima Nova"/>
              <a:ea typeface="Proxima Nova"/>
              <a:cs typeface="Proxima Nova"/>
              <a:sym typeface="Proxima Nova"/>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114293185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114293185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rgbClr val="616161"/>
                </a:solidFill>
                <a:latin typeface="Proxima Nova"/>
                <a:ea typeface="Proxima Nova"/>
                <a:cs typeface="Proxima Nova"/>
                <a:sym typeface="Proxima Nova"/>
              </a:rPr>
              <a:t>https://github.com/anthonywilliams/strong_typedef</a:t>
            </a:r>
            <a:endParaRPr sz="1800">
              <a:solidFill>
                <a:srgbClr val="616161"/>
              </a:solidFill>
              <a:latin typeface="Proxima Nova"/>
              <a:ea typeface="Proxima Nova"/>
              <a:cs typeface="Proxima Nova"/>
              <a:sym typeface="Proxima Nova"/>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None/>
            </a:pPr>
            <a:r>
              <a:t/>
            </a:r>
            <a:endParaRPr sz="2800">
              <a:latin typeface="Proxima Nova"/>
              <a:ea typeface="Proxima Nova"/>
              <a:cs typeface="Proxima Nova"/>
              <a:sym typeface="Proxima Nova"/>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379f0b29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379f0b29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rgbClr val="616161"/>
                </a:solidFill>
                <a:latin typeface="Proxima Nova"/>
                <a:ea typeface="Proxima Nova"/>
                <a:cs typeface="Proxima Nova"/>
                <a:sym typeface="Proxima Nova"/>
              </a:rPr>
              <a:t>https://github.com/anthonywilliams/strong_typedef</a:t>
            </a:r>
            <a:endParaRPr sz="1800">
              <a:solidFill>
                <a:srgbClr val="616161"/>
              </a:solidFill>
              <a:latin typeface="Proxima Nova"/>
              <a:ea typeface="Proxima Nova"/>
              <a:cs typeface="Proxima Nova"/>
              <a:sym typeface="Proxima Nova"/>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None/>
            </a:pPr>
            <a:r>
              <a:t/>
            </a:r>
            <a:endParaRPr sz="2800">
              <a:latin typeface="Proxima Nova"/>
              <a:ea typeface="Proxima Nova"/>
              <a:cs typeface="Proxima Nova"/>
              <a:sym typeface="Proxima Nova"/>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11a6e3506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11a6e3506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151e04f7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151e04f7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11a6e3506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11a6e3506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0d357549c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0d357549c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1516b2724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1516b2724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7d2dcb0c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7d2dcb0c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14157948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14157948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366f6ed0d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366f6ed0d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7d2dcb0c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7d2dcb0c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pic>
        <p:nvPicPr>
          <p:cNvPr id="14" name="Google Shape;14;p2"/>
          <p:cNvPicPr preferRelativeResize="0"/>
          <p:nvPr/>
        </p:nvPicPr>
        <p:blipFill>
          <a:blip r:embed="rId2">
            <a:alphaModFix/>
          </a:blip>
          <a:stretch>
            <a:fillRect/>
          </a:stretch>
        </p:blipFill>
        <p:spPr>
          <a:xfrm>
            <a:off x="101825" y="4663213"/>
            <a:ext cx="408615" cy="393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sp>
        <p:nvSpPr>
          <p:cNvPr id="59" name="Google Shape;5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61" name="Google Shape;6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2" name="Google Shape;6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65" name="Google Shape;65;p1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7" name="Google Shape;17;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101825" y="4663213"/>
            <a:ext cx="408615" cy="393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25" name="Google Shape;25;p4"/>
          <p:cNvPicPr preferRelativeResize="0"/>
          <p:nvPr/>
        </p:nvPicPr>
        <p:blipFill>
          <a:blip r:embed="rId2">
            <a:alphaModFix/>
          </a:blip>
          <a:stretch>
            <a:fillRect/>
          </a:stretch>
        </p:blipFill>
        <p:spPr>
          <a:xfrm>
            <a:off x="0" y="4663213"/>
            <a:ext cx="408615" cy="39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31" name="Google Shape;31;p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 name="Google Shape;32;p5"/>
          <p:cNvPicPr preferRelativeResize="0"/>
          <p:nvPr/>
        </p:nvPicPr>
        <p:blipFill>
          <a:blip r:embed="rId2">
            <a:alphaModFix/>
          </a:blip>
          <a:stretch>
            <a:fillRect/>
          </a:stretch>
        </p:blipFill>
        <p:spPr>
          <a:xfrm>
            <a:off x="0" y="4663213"/>
            <a:ext cx="408615"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36" name="Google Shape;36;p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 name="Google Shape;37;p6"/>
          <p:cNvPicPr preferRelativeResize="0"/>
          <p:nvPr/>
        </p:nvPicPr>
        <p:blipFill>
          <a:blip r:embed="rId2">
            <a:alphaModFix/>
          </a:blip>
          <a:stretch>
            <a:fillRect/>
          </a:stretch>
        </p:blipFill>
        <p:spPr>
          <a:xfrm>
            <a:off x="0" y="4663213"/>
            <a:ext cx="408615"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42" name="Google Shape;42;p7"/>
          <p:cNvSpPr/>
          <p:nvPr/>
        </p:nvSpPr>
        <p:spPr>
          <a:xfrm>
            <a:off x="0" y="5045700"/>
            <a:ext cx="9144000" cy="97800"/>
          </a:xfrm>
          <a:prstGeom prst="rect">
            <a:avLst/>
          </a:prstGeom>
          <a:solidFill>
            <a:srgbClr val="509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 name="Google Shape;43;p7"/>
          <p:cNvPicPr preferRelativeResize="0"/>
          <p:nvPr/>
        </p:nvPicPr>
        <p:blipFill>
          <a:blip r:embed="rId2">
            <a:alphaModFix/>
          </a:blip>
          <a:stretch>
            <a:fillRect/>
          </a:stretch>
        </p:blipFill>
        <p:spPr>
          <a:xfrm>
            <a:off x="0" y="4663213"/>
            <a:ext cx="408615"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sp>
        <p:nvSpPr>
          <p:cNvPr id="45" name="Google Shape;45;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6" name="Google Shape;4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 name="Google Shape;49;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50" name="Google Shape;50;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1" name="Google Shape;5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2" name="Google Shape;5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3" name="Google Shape;5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56" name="Google Shape;5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57" name="Google Shape;57;p1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isocpp.github.io/CppCoreGuidelines/CppCoreGuidelines#c131-avoid-trivial-getters-and-setters" TargetMode="External"/><Relationship Id="rId4" Type="http://schemas.openxmlformats.org/officeDocument/2006/relationships/hyperlink" Target="https://isocpp.github.io/CppCoreGuidelines/CppCoreGuidelines#c131-avoid-trivial-getters-and-sette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hyperlink" Target="http://sandordargo.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iki.sei.cmu.edu/confluence/display/cplusplus/OOP52-CPP.+Do+not+delete+a+polymorphic+object+without+a+virtual+destructo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isocpp.org/wiki/faq/private-inheritanc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hyperlink" Target="https://github.com/foonathan/type_safe/blob/main/README.md" TargetMode="External"/><Relationship Id="rId4" Type="http://schemas.openxmlformats.org/officeDocument/2006/relationships/hyperlink" Target="https://github.com/joboccara/NamedType" TargetMode="External"/><Relationship Id="rId5" Type="http://schemas.openxmlformats.org/officeDocument/2006/relationships/hyperlink" Target="https://github.com/rollbear/strong_type" TargetMode="External"/><Relationship Id="rId6" Type="http://schemas.openxmlformats.org/officeDocument/2006/relationships/hyperlink" Target="https://github.com/anthonywilliams/strong_typedef"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hyperlink" Target="https://www.boost.org/doc/libs/1_78_0/libs/serialization/doc/index.htm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hyperlink" Target="https://github.com/foonathan/type_safe" TargetMode="External"/><Relationship Id="rId4" Type="http://schemas.openxmlformats.org/officeDocument/2006/relationships/hyperlink" Target="https://github.com/foonathan/type_safe"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hyperlink" Target="https://github.com/foonathan/type_safe"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hyperlink" Target="https://github.com/foonathan/type_safe"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hyperlink" Target="https://github.com/foonathan/type_safe"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hyperlink" Target="https://github.com/foonathan/type_saf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hyperlink" Target="https://github.com/foonathan/type_safe"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hyperlink" Target="https://github.com/joboccara/NamedType"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hyperlink" Target="https://github.com/joboccara/NamedType"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hyperlink" Target="https://github.com/joboccara/NamedType"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hyperlink" Target="https://github.com/joboccara/NamedType"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hyperlink" Target="https://github.com/joboccara/NamedType"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 Id="rId3" Type="http://schemas.openxmlformats.org/officeDocument/2006/relationships/hyperlink" Target="https://github.com/rollbear/strong_type"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 Id="rId3" Type="http://schemas.openxmlformats.org/officeDocument/2006/relationships/hyperlink" Target="https://github.com/rollbear/strong_type"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 Id="rId3" Type="http://schemas.openxmlformats.org/officeDocument/2006/relationships/hyperlink" Target="https://github.com/rollbear/strong_type"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 Id="rId3" Type="http://schemas.openxmlformats.org/officeDocument/2006/relationships/hyperlink" Target="https://github.com/rollbear/strong_typ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 Id="rId3" Type="http://schemas.openxmlformats.org/officeDocument/2006/relationships/hyperlink" Target="https://github.com/anthonywilliams/strong_typedef"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 Id="rId3" Type="http://schemas.openxmlformats.org/officeDocument/2006/relationships/hyperlink" Target="https://github.com/anthonywilliams/strong_typedef"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 Id="rId3" Type="http://schemas.openxmlformats.org/officeDocument/2006/relationships/hyperlink" Target="https://github.com/anthonywilliams/strong_typedef"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 Id="rId3" Type="http://schemas.openxmlformats.org/officeDocument/2006/relationships/hyperlink" Target="https://github.com/anthonywilliams/strong_typedef"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 Id="rId3"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 Id="rId3" Type="http://schemas.openxmlformats.org/officeDocument/2006/relationships/hyperlink" Target="https://github.com/foonathan/type_safe"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hyperlink" Target="https://codingdojo.org/kata/Bowling/" TargetMode="External"/><Relationship Id="rId4" Type="http://schemas.openxmlformats.org/officeDocument/2006/relationships/hyperlink" Target="https://codingdojo.org/kata/GameOfLife/" TargetMode="External"/><Relationship Id="rId5" Type="http://schemas.openxmlformats.org/officeDocument/2006/relationships/hyperlink" Target="http://codingdojo.org/kata/PokerHands/"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Strongly typed containers in C++</a:t>
            </a:r>
            <a:endParaRPr/>
          </a:p>
        </p:txBody>
      </p:sp>
      <p:sp>
        <p:nvSpPr>
          <p:cNvPr id="71" name="Google Shape;71;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t>7th July, 2022</a:t>
            </a:r>
            <a:endParaRPr/>
          </a:p>
          <a:p>
            <a:pPr indent="0" lvl="0" marL="0" rtl="0" algn="l">
              <a:spcBef>
                <a:spcPts val="0"/>
              </a:spcBef>
              <a:spcAft>
                <a:spcPts val="0"/>
              </a:spcAft>
              <a:buNone/>
            </a:pPr>
            <a:r>
              <a:rPr lang="en-GB"/>
              <a:t>C++ On Sea</a:t>
            </a:r>
            <a:endParaRPr/>
          </a:p>
        </p:txBody>
      </p:sp>
      <p:pic>
        <p:nvPicPr>
          <p:cNvPr id="72" name="Google Shape;72;p1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Strong typing to the rescue!</a:t>
            </a:r>
            <a:endParaRPr/>
          </a:p>
        </p:txBody>
      </p:sp>
      <p:sp>
        <p:nvSpPr>
          <p:cNvPr id="132" name="Google Shape;132;p22"/>
          <p:cNvSpPr txBox="1"/>
          <p:nvPr>
            <p:ph idx="1" type="body"/>
          </p:nvPr>
        </p:nvSpPr>
        <p:spPr>
          <a:xfrm>
            <a:off x="311700" y="1152475"/>
            <a:ext cx="8520600" cy="3416400"/>
          </a:xfrm>
          <a:prstGeom prst="rect">
            <a:avLst/>
          </a:prstGeom>
          <a:solidFill>
            <a:srgbClr val="EFEFEF"/>
          </a:solidFill>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Car::Car(Horsepower hp, </a:t>
            </a:r>
            <a:br>
              <a:rPr lang="en-GB">
                <a:latin typeface="Courier New"/>
                <a:ea typeface="Courier New"/>
                <a:cs typeface="Courier New"/>
                <a:sym typeface="Courier New"/>
              </a:rPr>
            </a:br>
            <a:r>
              <a:rPr lang="en-GB">
                <a:latin typeface="Courier New"/>
                <a:ea typeface="Courier New"/>
                <a:cs typeface="Courier New"/>
                <a:sym typeface="Courier New"/>
              </a:rPr>
              <a:t>         DoorsNumber numberOfDoors,</a:t>
            </a:r>
            <a:br>
              <a:rPr lang="en-GB">
                <a:latin typeface="Courier New"/>
                <a:ea typeface="Courier New"/>
                <a:cs typeface="Courier New"/>
                <a:sym typeface="Courier New"/>
              </a:rPr>
            </a:br>
            <a:r>
              <a:rPr lang="en-GB">
                <a:latin typeface="Courier New"/>
                <a:ea typeface="Courier New"/>
                <a:cs typeface="Courier New"/>
                <a:sym typeface="Courier New"/>
              </a:rPr>
              <a:t>         Transmission transmission, </a:t>
            </a:r>
            <a:br>
              <a:rPr lang="en-GB">
                <a:latin typeface="Courier New"/>
                <a:ea typeface="Courier New"/>
                <a:cs typeface="Courier New"/>
                <a:sym typeface="Courier New"/>
              </a:rPr>
            </a:br>
            <a:r>
              <a:rPr lang="en-GB">
                <a:latin typeface="Courier New"/>
                <a:ea typeface="Courier New"/>
                <a:cs typeface="Courier New"/>
                <a:sym typeface="Courier New"/>
              </a:rPr>
              <a:t>         Fuel fuel);</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1200"/>
              </a:spcBef>
              <a:spcAft>
                <a:spcPts val="1200"/>
              </a:spcAft>
              <a:buNone/>
            </a:pPr>
            <a:br>
              <a:rPr lang="en-GB">
                <a:latin typeface="Courier New"/>
                <a:ea typeface="Courier New"/>
                <a:cs typeface="Courier New"/>
                <a:sym typeface="Courier New"/>
              </a:rPr>
            </a:br>
            <a:r>
              <a:rPr lang="en-GB">
                <a:latin typeface="Courier New"/>
                <a:ea typeface="Courier New"/>
                <a:cs typeface="Courier New"/>
                <a:sym typeface="Courier New"/>
              </a:rPr>
              <a:t>auto myCar = Car{Horsepower{98u}, DoorsNumber{4u},</a:t>
            </a:r>
            <a:br>
              <a:rPr lang="en-GB">
                <a:latin typeface="Courier New"/>
                <a:ea typeface="Courier New"/>
                <a:cs typeface="Courier New"/>
                <a:sym typeface="Courier New"/>
              </a:rPr>
            </a:br>
            <a:r>
              <a:rPr lang="en-GB">
                <a:latin typeface="Courier New"/>
                <a:ea typeface="Courier New"/>
                <a:cs typeface="Courier New"/>
                <a:sym typeface="Courier New"/>
              </a:rPr>
              <a:t>                 Transmission::Automatic, Fuel::Gasoline};</a:t>
            </a:r>
            <a:endParaRPr>
              <a:latin typeface="Courier New"/>
              <a:ea typeface="Courier New"/>
              <a:cs typeface="Courier New"/>
              <a:sym typeface="Courier New"/>
            </a:endParaRPr>
          </a:p>
        </p:txBody>
      </p:sp>
      <p:sp>
        <p:nvSpPr>
          <p:cNvPr id="133" name="Google Shape;133;p22"/>
          <p:cNvSpPr txBox="1"/>
          <p:nvPr/>
        </p:nvSpPr>
        <p:spPr>
          <a:xfrm rot="-871605">
            <a:off x="6709448" y="2552892"/>
            <a:ext cx="1920807" cy="615582"/>
          </a:xfrm>
          <a:prstGeom prst="rect">
            <a:avLst/>
          </a:prstGeom>
          <a:solidFill>
            <a:srgbClr val="EFEFEF"/>
          </a:solidFill>
          <a:ln cap="flat" cmpd="sng" w="28575">
            <a:solidFill>
              <a:srgbClr val="6AA84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rgbClr val="6AA84F"/>
                </a:solidFill>
                <a:latin typeface="Proxima Nova"/>
                <a:ea typeface="Proxima Nova"/>
                <a:cs typeface="Proxima Nova"/>
                <a:sym typeface="Proxima Nova"/>
              </a:rPr>
              <a:t>No more misunderstanding</a:t>
            </a:r>
            <a:endParaRPr>
              <a:solidFill>
                <a:srgbClr val="6AA84F"/>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 sample implementation of a “strong type”</a:t>
            </a:r>
            <a:endParaRPr/>
          </a:p>
        </p:txBody>
      </p:sp>
      <p:sp>
        <p:nvSpPr>
          <p:cNvPr id="139" name="Google Shape;139;p23"/>
          <p:cNvSpPr txBox="1"/>
          <p:nvPr>
            <p:ph idx="1" type="body"/>
          </p:nvPr>
        </p:nvSpPr>
        <p:spPr>
          <a:xfrm>
            <a:off x="311700" y="1152475"/>
            <a:ext cx="41484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sz="1800"/>
              <a:t>Encapsulates a primitive value</a:t>
            </a:r>
            <a:endParaRPr sz="1800"/>
          </a:p>
          <a:p>
            <a:pPr indent="0" lvl="0" marL="0" rtl="0" algn="l">
              <a:spcBef>
                <a:spcPts val="1200"/>
              </a:spcBef>
              <a:spcAft>
                <a:spcPts val="0"/>
              </a:spcAft>
              <a:buNone/>
            </a:pPr>
            <a:r>
              <a:rPr lang="en-GB" sz="1800"/>
              <a:t>Already helps without further features</a:t>
            </a:r>
            <a:endParaRPr sz="1800"/>
          </a:p>
          <a:p>
            <a:pPr indent="0" lvl="0" marL="0" rtl="0" algn="l">
              <a:spcBef>
                <a:spcPts val="1200"/>
              </a:spcBef>
              <a:spcAft>
                <a:spcPts val="0"/>
              </a:spcAft>
              <a:buNone/>
            </a:pPr>
            <a:r>
              <a:rPr lang="en-GB" sz="1800"/>
              <a:t>Might also contain some business logic</a:t>
            </a:r>
            <a:endParaRPr sz="1800"/>
          </a:p>
          <a:p>
            <a:pPr indent="0" lvl="0" marL="0" rtl="0" algn="l">
              <a:spcBef>
                <a:spcPts val="1200"/>
              </a:spcBef>
              <a:spcAft>
                <a:spcPts val="0"/>
              </a:spcAft>
              <a:buNone/>
            </a:pPr>
            <a:r>
              <a:rPr lang="en-GB" sz="1800"/>
              <a:t>Might be a step towards a good domain model</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rPr lang="en-GB" sz="1800"/>
              <a:t>You might recognize </a:t>
            </a:r>
            <a:r>
              <a:rPr lang="en-GB" sz="1800" u="sng">
                <a:solidFill>
                  <a:schemeClr val="hlink"/>
                </a:solidFill>
                <a:hlinkClick r:id="rId3"/>
              </a:rPr>
              <a:t>a</a:t>
            </a:r>
            <a:r>
              <a:rPr lang="en-GB" sz="1800" u="sng">
                <a:solidFill>
                  <a:schemeClr val="hlink"/>
                </a:solidFill>
                <a:hlinkClick r:id="rId4"/>
              </a:rPr>
              <a:t>n anti-pattern (C.131)</a:t>
            </a:r>
            <a:r>
              <a:rPr lang="en-GB" sz="1800"/>
              <a:t>, but in this case the name brings the value!</a:t>
            </a:r>
            <a:endParaRPr sz="1800"/>
          </a:p>
          <a:p>
            <a:pPr indent="0" lvl="0" marL="457200" rtl="0" algn="l">
              <a:spcBef>
                <a:spcPts val="1200"/>
              </a:spcBef>
              <a:spcAft>
                <a:spcPts val="0"/>
              </a:spcAft>
              <a:buNone/>
            </a:pPr>
            <a:r>
              <a:rPr lang="en-GB" sz="1800"/>
              <a:t>Keep it stupid simple</a:t>
            </a:r>
            <a:endParaRPr sz="1800"/>
          </a:p>
          <a:p>
            <a:pPr indent="0" lvl="0" marL="457200" rtl="0" algn="l">
              <a:spcBef>
                <a:spcPts val="1200"/>
              </a:spcBef>
              <a:spcAft>
                <a:spcPts val="1200"/>
              </a:spcAft>
              <a:buNone/>
            </a:pPr>
            <a:r>
              <a:rPr lang="en-GB" sz="1800"/>
              <a:t>Handle class invariants</a:t>
            </a:r>
            <a:endParaRPr sz="1800"/>
          </a:p>
        </p:txBody>
      </p:sp>
      <p:sp>
        <p:nvSpPr>
          <p:cNvPr id="140" name="Google Shape;140;p23"/>
          <p:cNvSpPr txBox="1"/>
          <p:nvPr>
            <p:ph idx="2" type="body"/>
          </p:nvPr>
        </p:nvSpPr>
        <p:spPr>
          <a:xfrm>
            <a:off x="4832400" y="1152475"/>
            <a:ext cx="3999900" cy="3416400"/>
          </a:xfrm>
          <a:prstGeom prst="rect">
            <a:avLst/>
          </a:prstGeom>
          <a:solidFill>
            <a:srgbClr val="EFEFEF"/>
          </a:solid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latin typeface="Courier New"/>
                <a:ea typeface="Courier New"/>
                <a:cs typeface="Courier New"/>
                <a:sym typeface="Courier New"/>
              </a:rPr>
              <a:t>class HorsePower {</a:t>
            </a:r>
            <a:br>
              <a:rPr lang="en-GB">
                <a:latin typeface="Courier New"/>
                <a:ea typeface="Courier New"/>
                <a:cs typeface="Courier New"/>
                <a:sym typeface="Courier New"/>
              </a:rPr>
            </a:br>
            <a:r>
              <a:rPr lang="en-GB">
                <a:latin typeface="Courier New"/>
                <a:ea typeface="Courier New"/>
                <a:cs typeface="Courier New"/>
                <a:sym typeface="Courier New"/>
              </a:rPr>
              <a:t>public:</a:t>
            </a:r>
            <a:br>
              <a:rPr lang="en-GB">
                <a:latin typeface="Courier New"/>
                <a:ea typeface="Courier New"/>
                <a:cs typeface="Courier New"/>
                <a:sym typeface="Courier New"/>
              </a:rPr>
            </a:br>
            <a:r>
              <a:rPr lang="en-GB">
                <a:latin typeface="Courier New"/>
                <a:ea typeface="Courier New"/>
                <a:cs typeface="Courier New"/>
                <a:sym typeface="Courier New"/>
              </a:rPr>
              <a:t>  explicit </a:t>
            </a:r>
            <a:r>
              <a:rPr lang="en-GB">
                <a:latin typeface="Courier New"/>
                <a:ea typeface="Courier New"/>
                <a:cs typeface="Courier New"/>
                <a:sym typeface="Courier New"/>
              </a:rPr>
              <a:t>HorsePower</a:t>
            </a:r>
            <a:r>
              <a:rPr lang="en-GB">
                <a:latin typeface="Courier New"/>
                <a:ea typeface="Courier New"/>
                <a:cs typeface="Courier New"/>
                <a:sym typeface="Courier New"/>
              </a:rPr>
              <a:t>(</a:t>
            </a:r>
            <a:r>
              <a:rPr lang="en-GB">
                <a:latin typeface="Courier New"/>
                <a:ea typeface="Courier New"/>
                <a:cs typeface="Courier New"/>
                <a:sym typeface="Courier New"/>
              </a:rPr>
              <a:t>unsigned</a:t>
            </a:r>
            <a:br>
              <a:rPr lang="en-GB">
                <a:latin typeface="Courier New"/>
                <a:ea typeface="Courier New"/>
                <a:cs typeface="Courier New"/>
                <a:sym typeface="Courier New"/>
              </a:rPr>
            </a:br>
            <a:r>
              <a:rPr lang="en-GB">
                <a:latin typeface="Courier New"/>
                <a:ea typeface="Courier New"/>
                <a:cs typeface="Courier New"/>
                <a:sym typeface="Courier New"/>
              </a:rPr>
              <a:t>    int</a:t>
            </a:r>
            <a:r>
              <a:rPr lang="en-GB">
                <a:latin typeface="Courier New"/>
                <a:ea typeface="Courier New"/>
                <a:cs typeface="Courier New"/>
                <a:sym typeface="Courier New"/>
              </a:rPr>
              <a:t> value): value_(value) {</a:t>
            </a:r>
            <a:br>
              <a:rPr lang="en-GB">
                <a:latin typeface="Courier New"/>
                <a:ea typeface="Courier New"/>
                <a:cs typeface="Courier New"/>
                <a:sym typeface="Courier New"/>
              </a:rPr>
            </a:br>
            <a:r>
              <a:rPr lang="en-GB">
                <a:latin typeface="Courier New"/>
                <a:ea typeface="Courier New"/>
                <a:cs typeface="Courier New"/>
                <a:sym typeface="Courier New"/>
              </a:rPr>
              <a:t>  }</a:t>
            </a:r>
            <a:br>
              <a:rPr lang="en-GB">
                <a:latin typeface="Courier New"/>
                <a:ea typeface="Courier New"/>
                <a:cs typeface="Courier New"/>
                <a:sym typeface="Courier New"/>
              </a:rPr>
            </a:br>
            <a:br>
              <a:rPr lang="en-GB">
                <a:latin typeface="Courier New"/>
                <a:ea typeface="Courier New"/>
                <a:cs typeface="Courier New"/>
                <a:sym typeface="Courier New"/>
              </a:rPr>
            </a:br>
            <a:r>
              <a:rPr lang="en-GB">
                <a:latin typeface="Courier New"/>
                <a:ea typeface="Courier New"/>
                <a:cs typeface="Courier New"/>
                <a:sym typeface="Courier New"/>
              </a:rPr>
              <a:t>  </a:t>
            </a:r>
            <a:r>
              <a:rPr lang="en-GB">
                <a:latin typeface="Courier New"/>
                <a:ea typeface="Courier New"/>
                <a:cs typeface="Courier New"/>
                <a:sym typeface="Courier New"/>
              </a:rPr>
              <a:t>u</a:t>
            </a:r>
            <a:r>
              <a:rPr lang="en-GB">
                <a:latin typeface="Courier New"/>
                <a:ea typeface="Courier New"/>
                <a:cs typeface="Courier New"/>
                <a:sym typeface="Courier New"/>
              </a:rPr>
              <a:t>nsigned int get() const { </a:t>
            </a:r>
            <a:br>
              <a:rPr lang="en-GB">
                <a:latin typeface="Courier New"/>
                <a:ea typeface="Courier New"/>
                <a:cs typeface="Courier New"/>
                <a:sym typeface="Courier New"/>
              </a:rPr>
            </a:br>
            <a:r>
              <a:rPr lang="en-GB">
                <a:latin typeface="Courier New"/>
                <a:ea typeface="Courier New"/>
                <a:cs typeface="Courier New"/>
                <a:sym typeface="Courier New"/>
              </a:rPr>
              <a:t>    return value_; </a:t>
            </a:r>
            <a:br>
              <a:rPr lang="en-GB">
                <a:latin typeface="Courier New"/>
                <a:ea typeface="Courier New"/>
                <a:cs typeface="Courier New"/>
                <a:sym typeface="Courier New"/>
              </a:rPr>
            </a:br>
            <a:r>
              <a:rPr lang="en-GB">
                <a:latin typeface="Courier New"/>
                <a:ea typeface="Courier New"/>
                <a:cs typeface="Courier New"/>
                <a:sym typeface="Courier New"/>
              </a:rPr>
              <a:t>  }</a:t>
            </a:r>
            <a:br>
              <a:rPr lang="en-GB">
                <a:latin typeface="Courier New"/>
                <a:ea typeface="Courier New"/>
                <a:cs typeface="Courier New"/>
                <a:sym typeface="Courier New"/>
              </a:rPr>
            </a:br>
            <a:br>
              <a:rPr lang="en-GB">
                <a:latin typeface="Courier New"/>
                <a:ea typeface="Courier New"/>
                <a:cs typeface="Courier New"/>
                <a:sym typeface="Courier New"/>
              </a:rPr>
            </a:br>
            <a:r>
              <a:rPr lang="en-GB">
                <a:latin typeface="Courier New"/>
                <a:ea typeface="Courier New"/>
                <a:cs typeface="Courier New"/>
                <a:sym typeface="Courier New"/>
              </a:rPr>
              <a:t>private:</a:t>
            </a:r>
            <a:br>
              <a:rPr lang="en-GB">
                <a:latin typeface="Courier New"/>
                <a:ea typeface="Courier New"/>
                <a:cs typeface="Courier New"/>
                <a:sym typeface="Courier New"/>
              </a:rPr>
            </a:br>
            <a:r>
              <a:rPr lang="en-GB">
                <a:latin typeface="Courier New"/>
                <a:ea typeface="Courier New"/>
                <a:cs typeface="Courier New"/>
                <a:sym typeface="Courier New"/>
              </a:rPr>
              <a:t>    </a:t>
            </a:r>
            <a:r>
              <a:rPr lang="en-GB">
                <a:latin typeface="Courier New"/>
                <a:ea typeface="Courier New"/>
                <a:cs typeface="Courier New"/>
                <a:sym typeface="Courier New"/>
              </a:rPr>
              <a:t>unsigned </a:t>
            </a:r>
            <a:r>
              <a:rPr lang="en-GB">
                <a:latin typeface="Courier New"/>
                <a:ea typeface="Courier New"/>
                <a:cs typeface="Courier New"/>
                <a:sym typeface="Courier New"/>
              </a:rPr>
              <a:t>int value_;</a:t>
            </a:r>
            <a:br>
              <a:rPr lang="en-GB">
                <a:latin typeface="Courier New"/>
                <a:ea typeface="Courier New"/>
                <a:cs typeface="Courier New"/>
                <a:sym typeface="Courier New"/>
              </a:rPr>
            </a:br>
            <a:r>
              <a:rPr lang="en-GB">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1200"/>
              </a:spcAft>
              <a:buNone/>
            </a:pPr>
            <a:r>
              <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10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10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10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1000"/>
                                        <p:tgtEl>
                                          <p:spTgt spid="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animEffect filter="fade" transition="in">
                                      <p:cBhvr>
                                        <p:cTn dur="1000"/>
                                        <p:tgtEl>
                                          <p:spTgt spid="1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animEffect filter="fade" transition="in">
                                      <p:cBhvr>
                                        <p:cTn dur="1000"/>
                                        <p:tgtEl>
                                          <p:spTgt spid="1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6" st="6"/>
                                            </p:txEl>
                                          </p:spTgt>
                                        </p:tgtEl>
                                        <p:attrNameLst>
                                          <p:attrName>style.visibility</p:attrName>
                                        </p:attrNameLst>
                                      </p:cBhvr>
                                      <p:to>
                                        <p:strVal val="visible"/>
                                      </p:to>
                                    </p:set>
                                    <p:animEffect filter="fade" transition="in">
                                      <p:cBhvr>
                                        <p:cTn dur="1000"/>
                                        <p:tgtEl>
                                          <p:spTgt spid="13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7" st="7"/>
                                            </p:txEl>
                                          </p:spTgt>
                                        </p:tgtEl>
                                        <p:attrNameLst>
                                          <p:attrName>style.visibility</p:attrName>
                                        </p:attrNameLst>
                                      </p:cBhvr>
                                      <p:to>
                                        <p:strVal val="visible"/>
                                      </p:to>
                                    </p:set>
                                    <p:animEffect filter="fade" transition="in">
                                      <p:cBhvr>
                                        <p:cTn dur="1000"/>
                                        <p:tgtEl>
                                          <p:spTgt spid="13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would this translate to containers?</a:t>
            </a:r>
            <a:endParaRPr/>
          </a:p>
        </p:txBody>
      </p:sp>
      <p:sp>
        <p:nvSpPr>
          <p:cNvPr id="146" name="Google Shape;146;p24"/>
          <p:cNvSpPr txBox="1"/>
          <p:nvPr>
            <p:ph idx="1" type="body"/>
          </p:nvPr>
        </p:nvSpPr>
        <p:spPr>
          <a:xfrm>
            <a:off x="311700" y="1152475"/>
            <a:ext cx="3999900" cy="35418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urier New"/>
                <a:ea typeface="Courier New"/>
                <a:cs typeface="Courier New"/>
                <a:sym typeface="Courier New"/>
              </a:rPr>
              <a:t>struct Player {</a:t>
            </a:r>
            <a:br>
              <a:rPr lang="en-GB">
                <a:latin typeface="Courier New"/>
                <a:ea typeface="Courier New"/>
                <a:cs typeface="Courier New"/>
                <a:sym typeface="Courier New"/>
              </a:rPr>
            </a:br>
            <a:r>
              <a:rPr lang="en-GB">
                <a:latin typeface="Courier New"/>
                <a:ea typeface="Courier New"/>
                <a:cs typeface="Courier New"/>
                <a:sym typeface="Courier New"/>
              </a:rPr>
              <a:t>  std::string m_name;</a:t>
            </a:r>
            <a:br>
              <a:rPr lang="en-GB">
                <a:latin typeface="Courier New"/>
                <a:ea typeface="Courier New"/>
                <a:cs typeface="Courier New"/>
                <a:sym typeface="Courier New"/>
              </a:rPr>
            </a:br>
            <a:r>
              <a:rPr lang="en-GB">
                <a:latin typeface="Courier New"/>
                <a:ea typeface="Courier New"/>
                <a:cs typeface="Courier New"/>
                <a:sym typeface="Courier New"/>
              </a:rPr>
              <a:t>  // </a:t>
            </a:r>
            <a:r>
              <a:rPr lang="en-GB">
                <a:latin typeface="Courier New"/>
                <a:ea typeface="Courier New"/>
                <a:cs typeface="Courier New"/>
                <a:sym typeface="Courier New"/>
              </a:rPr>
              <a:t>...</a:t>
            </a:r>
            <a:br>
              <a:rPr lang="en-GB">
                <a:latin typeface="Courier New"/>
                <a:ea typeface="Courier New"/>
                <a:cs typeface="Courier New"/>
                <a:sym typeface="Courier New"/>
              </a:rPr>
            </a:br>
            <a:r>
              <a:rPr lang="en-GB">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int main() { </a:t>
            </a:r>
            <a:br>
              <a:rPr lang="en-GB">
                <a:latin typeface="Courier New"/>
                <a:ea typeface="Courier New"/>
                <a:cs typeface="Courier New"/>
                <a:sym typeface="Courier New"/>
              </a:rPr>
            </a:br>
            <a:r>
              <a:rPr lang="en-GB">
                <a:latin typeface="Courier New"/>
                <a:ea typeface="Courier New"/>
                <a:cs typeface="Courier New"/>
                <a:sym typeface="Courier New"/>
              </a:rPr>
              <a:t>  std::vector&lt;Player&gt; squad {</a:t>
            </a:r>
            <a:br>
              <a:rPr lang="en-GB">
                <a:latin typeface="Courier New"/>
                <a:ea typeface="Courier New"/>
                <a:cs typeface="Courier New"/>
                <a:sym typeface="Courier New"/>
              </a:rPr>
            </a:br>
            <a:r>
              <a:rPr lang="en-GB">
                <a:latin typeface="Courier New"/>
                <a:ea typeface="Courier New"/>
                <a:cs typeface="Courier New"/>
                <a:sym typeface="Courier New"/>
              </a:rPr>
              <a:t>    {"Messi"},</a:t>
            </a:r>
            <a:br>
              <a:rPr lang="en-GB">
                <a:latin typeface="Courier New"/>
                <a:ea typeface="Courier New"/>
                <a:cs typeface="Courier New"/>
                <a:sym typeface="Courier New"/>
              </a:rPr>
            </a:br>
            <a:r>
              <a:rPr lang="en-GB">
                <a:latin typeface="Courier New"/>
                <a:ea typeface="Courier New"/>
                <a:cs typeface="Courier New"/>
                <a:sym typeface="Courier New"/>
              </a:rPr>
              <a:t>   </a:t>
            </a:r>
            <a:r>
              <a:rPr lang="en-GB">
                <a:latin typeface="Courier New"/>
                <a:ea typeface="Courier New"/>
                <a:cs typeface="Courier New"/>
                <a:sym typeface="Courier New"/>
              </a:rPr>
              <a:t> </a:t>
            </a:r>
            <a:r>
              <a:rPr lang="en-GB">
                <a:latin typeface="Courier New"/>
                <a:ea typeface="Courier New"/>
                <a:cs typeface="Courier New"/>
                <a:sym typeface="Courier New"/>
              </a:rPr>
              <a:t>{"Ronaldo"},</a:t>
            </a:r>
            <a:br>
              <a:rPr lang="en-GB">
                <a:latin typeface="Courier New"/>
                <a:ea typeface="Courier New"/>
                <a:cs typeface="Courier New"/>
                <a:sym typeface="Courier New"/>
              </a:rPr>
            </a:br>
            <a:r>
              <a:rPr lang="en-GB">
                <a:latin typeface="Courier New"/>
                <a:ea typeface="Courier New"/>
                <a:cs typeface="Courier New"/>
                <a:sym typeface="Courier New"/>
              </a:rPr>
              <a:t>    {"Lewandowski"}};</a:t>
            </a:r>
            <a:endParaRPr>
              <a:latin typeface="Courier New"/>
              <a:ea typeface="Courier New"/>
              <a:cs typeface="Courier New"/>
              <a:sym typeface="Courier New"/>
            </a:endParaRPr>
          </a:p>
          <a:p>
            <a:pPr indent="0" lvl="0" marL="0" rtl="0" algn="l">
              <a:spcBef>
                <a:spcPts val="1200"/>
              </a:spcBef>
              <a:spcAft>
                <a:spcPts val="1200"/>
              </a:spcAft>
              <a:buNone/>
            </a:pPr>
            <a:r>
              <a:rPr lang="en-GB">
                <a:latin typeface="Courier New"/>
                <a:ea typeface="Courier New"/>
                <a:cs typeface="Courier New"/>
                <a:sym typeface="Courier New"/>
              </a:rPr>
              <a:t>  // </a:t>
            </a:r>
            <a:r>
              <a:rPr lang="en-GB">
                <a:latin typeface="Courier New"/>
                <a:ea typeface="Courier New"/>
                <a:cs typeface="Courier New"/>
                <a:sym typeface="Courier New"/>
              </a:rPr>
              <a:t>...</a:t>
            </a:r>
            <a:br>
              <a:rPr lang="en-GB">
                <a:latin typeface="Courier New"/>
                <a:ea typeface="Courier New"/>
                <a:cs typeface="Courier New"/>
                <a:sym typeface="Courier New"/>
              </a:rPr>
            </a:br>
            <a:r>
              <a:rPr lang="en-GB">
                <a:latin typeface="Courier New"/>
                <a:ea typeface="Courier New"/>
                <a:cs typeface="Courier New"/>
                <a:sym typeface="Courier New"/>
              </a:rPr>
              <a:t>}</a:t>
            </a:r>
            <a:endParaRPr>
              <a:latin typeface="Courier New"/>
              <a:ea typeface="Courier New"/>
              <a:cs typeface="Courier New"/>
              <a:sym typeface="Courier New"/>
            </a:endParaRPr>
          </a:p>
        </p:txBody>
      </p:sp>
      <p:sp>
        <p:nvSpPr>
          <p:cNvPr id="147" name="Google Shape;147;p24"/>
          <p:cNvSpPr txBox="1"/>
          <p:nvPr>
            <p:ph idx="2" type="body"/>
          </p:nvPr>
        </p:nvSpPr>
        <p:spPr>
          <a:xfrm>
            <a:off x="4832400" y="1152475"/>
            <a:ext cx="3999900" cy="35418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urier New"/>
                <a:ea typeface="Courier New"/>
                <a:cs typeface="Courier New"/>
                <a:sym typeface="Courier New"/>
              </a:rPr>
              <a:t>struct Player {</a:t>
            </a:r>
            <a:br>
              <a:rPr lang="en-GB">
                <a:latin typeface="Courier New"/>
                <a:ea typeface="Courier New"/>
                <a:cs typeface="Courier New"/>
                <a:sym typeface="Courier New"/>
              </a:rPr>
            </a:br>
            <a:r>
              <a:rPr lang="en-GB">
                <a:latin typeface="Courier New"/>
                <a:ea typeface="Courier New"/>
                <a:cs typeface="Courier New"/>
                <a:sym typeface="Courier New"/>
              </a:rPr>
              <a:t>  std::string m_name;</a:t>
            </a:r>
            <a:br>
              <a:rPr lang="en-GB">
                <a:latin typeface="Courier New"/>
                <a:ea typeface="Courier New"/>
                <a:cs typeface="Courier New"/>
                <a:sym typeface="Courier New"/>
              </a:rPr>
            </a:br>
            <a:r>
              <a:rPr lang="en-GB">
                <a:latin typeface="Courier New"/>
                <a:ea typeface="Courier New"/>
                <a:cs typeface="Courier New"/>
                <a:sym typeface="Courier New"/>
              </a:rPr>
              <a:t>  // </a:t>
            </a:r>
            <a:r>
              <a:rPr lang="en-GB">
                <a:latin typeface="Courier New"/>
                <a:ea typeface="Courier New"/>
                <a:cs typeface="Courier New"/>
                <a:sym typeface="Courier New"/>
              </a:rPr>
              <a:t>...</a:t>
            </a:r>
            <a:br>
              <a:rPr lang="en-GB">
                <a:latin typeface="Courier New"/>
                <a:ea typeface="Courier New"/>
                <a:cs typeface="Courier New"/>
                <a:sym typeface="Courier New"/>
              </a:rPr>
            </a:br>
            <a:r>
              <a:rPr lang="en-GB">
                <a:latin typeface="Courier New"/>
                <a:ea typeface="Courier New"/>
                <a:cs typeface="Courier New"/>
                <a:sym typeface="Courier New"/>
              </a:rPr>
              <a:t>}</a:t>
            </a:r>
            <a:r>
              <a:rPr lang="en-GB">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struct Squad /* ? */ {</a:t>
            </a:r>
            <a:br>
              <a:rPr lang="en-GB">
                <a:latin typeface="Courier New"/>
                <a:ea typeface="Courier New"/>
                <a:cs typeface="Courier New"/>
                <a:sym typeface="Courier New"/>
              </a:rPr>
            </a:br>
            <a:r>
              <a:rPr lang="en-GB">
                <a:latin typeface="Courier New"/>
                <a:ea typeface="Courier New"/>
                <a:cs typeface="Courier New"/>
                <a:sym typeface="Courier New"/>
              </a:rPr>
              <a:t>  // ?</a:t>
            </a:r>
            <a:br>
              <a:rPr lang="en-GB">
                <a:latin typeface="Courier New"/>
                <a:ea typeface="Courier New"/>
                <a:cs typeface="Courier New"/>
                <a:sym typeface="Courier New"/>
              </a:rPr>
            </a:br>
            <a:r>
              <a:rPr lang="en-GB">
                <a:latin typeface="Courier New"/>
                <a:ea typeface="Courier New"/>
                <a:cs typeface="Courier New"/>
                <a:sym typeface="Courier New"/>
              </a:rPr>
              <a:t>}</a:t>
            </a:r>
            <a:r>
              <a:rPr lang="en-GB">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1200"/>
              </a:spcAft>
              <a:buNone/>
            </a:pPr>
            <a:r>
              <a:rPr lang="en-GB">
                <a:latin typeface="Courier New"/>
                <a:ea typeface="Courier New"/>
                <a:cs typeface="Courier New"/>
                <a:sym typeface="Courier New"/>
              </a:rPr>
              <a:t>int main() { </a:t>
            </a:r>
            <a:br>
              <a:rPr lang="en-GB">
                <a:latin typeface="Courier New"/>
                <a:ea typeface="Courier New"/>
                <a:cs typeface="Courier New"/>
                <a:sym typeface="Courier New"/>
              </a:rPr>
            </a:br>
            <a:r>
              <a:rPr lang="en-GB">
                <a:latin typeface="Courier New"/>
                <a:ea typeface="Courier New"/>
                <a:cs typeface="Courier New"/>
                <a:sym typeface="Courier New"/>
              </a:rPr>
              <a:t>  Squad squad {{"Messi</a:t>
            </a:r>
            <a:r>
              <a:rPr lang="en-GB">
                <a:latin typeface="Courier New"/>
                <a:ea typeface="Courier New"/>
                <a:cs typeface="Courier New"/>
                <a:sym typeface="Courier New"/>
              </a:rPr>
              <a:t>"}, </a:t>
            </a:r>
            <a:br>
              <a:rPr lang="en-GB">
                <a:latin typeface="Courier New"/>
                <a:ea typeface="Courier New"/>
                <a:cs typeface="Courier New"/>
                <a:sym typeface="Courier New"/>
              </a:rPr>
            </a:br>
            <a:r>
              <a:rPr lang="en-GB">
                <a:latin typeface="Courier New"/>
                <a:ea typeface="Courier New"/>
                <a:cs typeface="Courier New"/>
                <a:sym typeface="Courier New"/>
              </a:rPr>
              <a:t>               </a:t>
            </a:r>
            <a:r>
              <a:rPr lang="en-GB">
                <a:latin typeface="Courier New"/>
                <a:ea typeface="Courier New"/>
                <a:cs typeface="Courier New"/>
                <a:sym typeface="Courier New"/>
              </a:rPr>
              <a:t>{"Ronaldo"}, </a:t>
            </a:r>
            <a:br>
              <a:rPr lang="en-GB">
                <a:latin typeface="Courier New"/>
                <a:ea typeface="Courier New"/>
                <a:cs typeface="Courier New"/>
                <a:sym typeface="Courier New"/>
              </a:rPr>
            </a:br>
            <a:r>
              <a:rPr lang="en-GB">
                <a:latin typeface="Courier New"/>
                <a:ea typeface="Courier New"/>
                <a:cs typeface="Courier New"/>
                <a:sym typeface="Courier New"/>
              </a:rPr>
              <a:t>               {"Lewandowski"}};</a:t>
            </a:r>
            <a:br>
              <a:rPr lang="en-GB">
                <a:latin typeface="Courier New"/>
                <a:ea typeface="Courier New"/>
                <a:cs typeface="Courier New"/>
                <a:sym typeface="Courier New"/>
              </a:rPr>
            </a:br>
            <a:r>
              <a:rPr lang="en-GB">
                <a:latin typeface="Courier New"/>
                <a:ea typeface="Courier New"/>
                <a:cs typeface="Courier New"/>
                <a:sym typeface="Courier New"/>
              </a:rPr>
              <a:t>  // </a:t>
            </a:r>
            <a:r>
              <a:rPr lang="en-GB">
                <a:latin typeface="Courier New"/>
                <a:ea typeface="Courier New"/>
                <a:cs typeface="Courier New"/>
                <a:sym typeface="Courier New"/>
              </a:rPr>
              <a:t>...</a:t>
            </a:r>
            <a:br>
              <a:rPr lang="en-GB">
                <a:latin typeface="Courier New"/>
                <a:ea typeface="Courier New"/>
                <a:cs typeface="Courier New"/>
                <a:sym typeface="Courier New"/>
              </a:rPr>
            </a:br>
            <a:r>
              <a:rPr lang="en-GB">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would the call-site change?</a:t>
            </a:r>
            <a:endParaRPr/>
          </a:p>
        </p:txBody>
      </p:sp>
      <p:sp>
        <p:nvSpPr>
          <p:cNvPr id="153" name="Google Shape;153;p25"/>
          <p:cNvSpPr txBox="1"/>
          <p:nvPr>
            <p:ph idx="1" type="body"/>
          </p:nvPr>
        </p:nvSpPr>
        <p:spPr>
          <a:xfrm>
            <a:off x="311700" y="1152475"/>
            <a:ext cx="3999900" cy="35439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urier New"/>
                <a:ea typeface="Courier New"/>
                <a:cs typeface="Courier New"/>
                <a:sym typeface="Courier New"/>
              </a:rPr>
              <a:t>v</a:t>
            </a:r>
            <a:r>
              <a:rPr lang="en-GB">
                <a:latin typeface="Courier New"/>
                <a:ea typeface="Courier New"/>
                <a:cs typeface="Courier New"/>
                <a:sym typeface="Courier New"/>
              </a:rPr>
              <a:t>oid</a:t>
            </a:r>
            <a:r>
              <a:rPr lang="en-GB"/>
              <a:t> </a:t>
            </a:r>
            <a:r>
              <a:rPr lang="en-GB">
                <a:latin typeface="Courier New"/>
                <a:ea typeface="Courier New"/>
                <a:cs typeface="Courier New"/>
                <a:sym typeface="Courier New"/>
              </a:rPr>
              <a:t>registerSquad(</a:t>
            </a:r>
            <a:br>
              <a:rPr lang="en-GB">
                <a:latin typeface="Courier New"/>
                <a:ea typeface="Courier New"/>
                <a:cs typeface="Courier New"/>
                <a:sym typeface="Courier New"/>
              </a:rPr>
            </a:br>
            <a:r>
              <a:rPr lang="en-GB">
                <a:latin typeface="Courier New"/>
                <a:ea typeface="Courier New"/>
                <a:cs typeface="Courier New"/>
                <a:sym typeface="Courier New"/>
              </a:rPr>
              <a:t>      std::vector&lt;Player&gt;</a:t>
            </a:r>
            <a:br>
              <a:rPr lang="en-GB">
                <a:latin typeface="Courier New"/>
                <a:ea typeface="Courier New"/>
                <a:cs typeface="Courier New"/>
                <a:sym typeface="Courier New"/>
              </a:rPr>
            </a:br>
            <a:r>
              <a:rPr lang="en-GB">
                <a:latin typeface="Courier New"/>
                <a:ea typeface="Courier New"/>
                <a:cs typeface="Courier New"/>
                <a:sym typeface="Courier New"/>
              </a:rPr>
              <a:t>            footballSquad) {</a:t>
            </a:r>
            <a:br>
              <a:rPr lang="en-GB">
                <a:latin typeface="Courier New"/>
                <a:ea typeface="Courier New"/>
                <a:cs typeface="Courier New"/>
                <a:sym typeface="Courier New"/>
              </a:rPr>
            </a:br>
            <a:r>
              <a:rPr lang="en-GB">
                <a:latin typeface="Courier New"/>
                <a:ea typeface="Courier New"/>
                <a:cs typeface="Courier New"/>
                <a:sym typeface="Courier New"/>
              </a:rPr>
              <a:t>   // …</a:t>
            </a:r>
            <a:br>
              <a:rPr lang="en-GB">
                <a:latin typeface="Courier New"/>
                <a:ea typeface="Courier New"/>
                <a:cs typeface="Courier New"/>
                <a:sym typeface="Courier New"/>
              </a:rPr>
            </a:br>
            <a:r>
              <a:rPr lang="en-GB">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1200"/>
              </a:spcAft>
              <a:buNone/>
            </a:pPr>
            <a:br>
              <a:rPr lang="en-GB">
                <a:latin typeface="Courier New"/>
                <a:ea typeface="Courier New"/>
                <a:cs typeface="Courier New"/>
                <a:sym typeface="Courier New"/>
              </a:rPr>
            </a:br>
            <a:r>
              <a:rPr lang="en-GB">
                <a:latin typeface="Courier New"/>
                <a:ea typeface="Courier New"/>
                <a:cs typeface="Courier New"/>
                <a:sym typeface="Courier New"/>
              </a:rPr>
              <a:t>int main() { </a:t>
            </a:r>
            <a:br>
              <a:rPr lang="en-GB">
                <a:latin typeface="Courier New"/>
                <a:ea typeface="Courier New"/>
                <a:cs typeface="Courier New"/>
                <a:sym typeface="Courier New"/>
              </a:rPr>
            </a:br>
            <a:r>
              <a:rPr lang="en-GB">
                <a:latin typeface="Courier New"/>
                <a:ea typeface="Courier New"/>
                <a:cs typeface="Courier New"/>
                <a:sym typeface="Courier New"/>
              </a:rPr>
              <a:t>  </a:t>
            </a:r>
            <a:r>
              <a:rPr lang="en-GB">
                <a:latin typeface="Courier New"/>
                <a:ea typeface="Courier New"/>
                <a:cs typeface="Courier New"/>
                <a:sym typeface="Courier New"/>
              </a:rPr>
              <a:t>std::vector&lt;Player&gt; bbPlayers { </a:t>
            </a:r>
            <a:br>
              <a:rPr lang="en-GB">
                <a:latin typeface="Courier New"/>
                <a:ea typeface="Courier New"/>
                <a:cs typeface="Courier New"/>
                <a:sym typeface="Courier New"/>
              </a:rPr>
            </a:br>
            <a:r>
              <a:rPr lang="en-GB">
                <a:latin typeface="Courier New"/>
                <a:ea typeface="Courier New"/>
                <a:cs typeface="Courier New"/>
                <a:sym typeface="Courier New"/>
              </a:rPr>
              <a:t>                       {"James"},</a:t>
            </a:r>
            <a:br>
              <a:rPr lang="en-GB">
                <a:latin typeface="Courier New"/>
                <a:ea typeface="Courier New"/>
                <a:cs typeface="Courier New"/>
                <a:sym typeface="Courier New"/>
              </a:rPr>
            </a:br>
            <a:r>
              <a:rPr lang="en-GB">
                <a:latin typeface="Courier New"/>
                <a:ea typeface="Courier New"/>
                <a:cs typeface="Courier New"/>
                <a:sym typeface="Courier New"/>
              </a:rPr>
              <a:t>                       {"Anthony"},</a:t>
            </a:r>
            <a:br>
              <a:rPr lang="en-GB">
                <a:latin typeface="Courier New"/>
                <a:ea typeface="Courier New"/>
                <a:cs typeface="Courier New"/>
                <a:sym typeface="Courier New"/>
              </a:rPr>
            </a:br>
            <a:r>
              <a:rPr lang="en-GB">
                <a:latin typeface="Courier New"/>
                <a:ea typeface="Courier New"/>
                <a:cs typeface="Courier New"/>
                <a:sym typeface="Courier New"/>
              </a:rPr>
              <a:t>                       {"Davies"}};</a:t>
            </a:r>
            <a:br>
              <a:rPr lang="en-GB">
                <a:latin typeface="Courier New"/>
                <a:ea typeface="Courier New"/>
                <a:cs typeface="Courier New"/>
                <a:sym typeface="Courier New"/>
              </a:rPr>
            </a:br>
            <a:r>
              <a:rPr lang="en-GB">
                <a:latin typeface="Courier New"/>
                <a:ea typeface="Courier New"/>
                <a:cs typeface="Courier New"/>
                <a:sym typeface="Courier New"/>
              </a:rPr>
              <a:t>  registerSquad(bbPlayers);</a:t>
            </a:r>
            <a:br>
              <a:rPr lang="en-GB">
                <a:latin typeface="Courier New"/>
                <a:ea typeface="Courier New"/>
                <a:cs typeface="Courier New"/>
                <a:sym typeface="Courier New"/>
              </a:rPr>
            </a:br>
            <a:r>
              <a:rPr lang="en-GB">
                <a:latin typeface="Courier New"/>
                <a:ea typeface="Courier New"/>
                <a:cs typeface="Courier New"/>
                <a:sym typeface="Courier New"/>
              </a:rPr>
              <a:t>}</a:t>
            </a:r>
            <a:endParaRPr>
              <a:latin typeface="Courier New"/>
              <a:ea typeface="Courier New"/>
              <a:cs typeface="Courier New"/>
              <a:sym typeface="Courier New"/>
            </a:endParaRPr>
          </a:p>
        </p:txBody>
      </p:sp>
      <p:sp>
        <p:nvSpPr>
          <p:cNvPr id="154" name="Google Shape;154;p25"/>
          <p:cNvSpPr txBox="1"/>
          <p:nvPr>
            <p:ph idx="2" type="body"/>
          </p:nvPr>
        </p:nvSpPr>
        <p:spPr>
          <a:xfrm>
            <a:off x="4832400" y="1152475"/>
            <a:ext cx="3999900" cy="35439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urier New"/>
                <a:ea typeface="Courier New"/>
                <a:cs typeface="Courier New"/>
                <a:sym typeface="Courier New"/>
              </a:rPr>
              <a:t>void registerSquad(FootballSquad</a:t>
            </a:r>
            <a:br>
              <a:rPr lang="en-GB">
                <a:latin typeface="Courier New"/>
                <a:ea typeface="Courier New"/>
                <a:cs typeface="Courier New"/>
                <a:sym typeface="Courier New"/>
              </a:rPr>
            </a:br>
            <a:r>
              <a:rPr lang="en-GB">
                <a:latin typeface="Courier New"/>
                <a:ea typeface="Courier New"/>
                <a:cs typeface="Courier New"/>
                <a:sym typeface="Courier New"/>
              </a:rPr>
              <a:t>                           squad) {</a:t>
            </a:r>
            <a:br>
              <a:rPr lang="en-GB">
                <a:latin typeface="Courier New"/>
                <a:ea typeface="Courier New"/>
                <a:cs typeface="Courier New"/>
                <a:sym typeface="Courier New"/>
              </a:rPr>
            </a:br>
            <a:r>
              <a:rPr lang="en-GB">
                <a:latin typeface="Courier New"/>
                <a:ea typeface="Courier New"/>
                <a:cs typeface="Courier New"/>
                <a:sym typeface="Courier New"/>
              </a:rPr>
              <a:t>   // …</a:t>
            </a:r>
            <a:br>
              <a:rPr lang="en-GB">
                <a:latin typeface="Courier New"/>
                <a:ea typeface="Courier New"/>
                <a:cs typeface="Courier New"/>
                <a:sym typeface="Courier New"/>
              </a:rPr>
            </a:br>
            <a:r>
              <a:rPr lang="en-GB">
                <a:latin typeface="Courier New"/>
                <a:ea typeface="Courier New"/>
                <a:cs typeface="Courier New"/>
                <a:sym typeface="Courier New"/>
              </a:rPr>
              <a:t>}</a:t>
            </a:r>
            <a:br>
              <a:rPr lang="en-GB">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1200"/>
              </a:spcBef>
              <a:spcAft>
                <a:spcPts val="1200"/>
              </a:spcAft>
              <a:buNone/>
            </a:pPr>
            <a:r>
              <a:rPr lang="en-GB">
                <a:latin typeface="Courier New"/>
                <a:ea typeface="Courier New"/>
                <a:cs typeface="Courier New"/>
                <a:sym typeface="Courier New"/>
              </a:rPr>
              <a:t>int main() { </a:t>
            </a:r>
            <a:br>
              <a:rPr lang="en-GB">
                <a:latin typeface="Courier New"/>
                <a:ea typeface="Courier New"/>
                <a:cs typeface="Courier New"/>
                <a:sym typeface="Courier New"/>
              </a:rPr>
            </a:br>
            <a:r>
              <a:rPr lang="en-GB">
                <a:latin typeface="Courier New"/>
                <a:ea typeface="Courier New"/>
                <a:cs typeface="Courier New"/>
                <a:sym typeface="Courier New"/>
              </a:rPr>
              <a:t>  FootballSquad squad  {{"Messi"}, </a:t>
            </a:r>
            <a:br>
              <a:rPr lang="en-GB">
                <a:latin typeface="Courier New"/>
                <a:ea typeface="Courier New"/>
                <a:cs typeface="Courier New"/>
                <a:sym typeface="Courier New"/>
              </a:rPr>
            </a:br>
            <a:r>
              <a:rPr lang="en-GB">
                <a:latin typeface="Courier New"/>
                <a:ea typeface="Courier New"/>
                <a:cs typeface="Courier New"/>
                <a:sym typeface="Courier New"/>
              </a:rPr>
              <a:t>                      {"Ronaldo"}, </a:t>
            </a:r>
            <a:br>
              <a:rPr lang="en-GB">
                <a:latin typeface="Courier New"/>
                <a:ea typeface="Courier New"/>
                <a:cs typeface="Courier New"/>
                <a:sym typeface="Courier New"/>
              </a:rPr>
            </a:br>
            <a:r>
              <a:rPr lang="en-GB">
                <a:latin typeface="Courier New"/>
                <a:ea typeface="Courier New"/>
                <a:cs typeface="Courier New"/>
                <a:sym typeface="Courier New"/>
              </a:rPr>
              <a:t>                 {"Lewandowski"}};</a:t>
            </a:r>
            <a:br>
              <a:rPr lang="en-GB">
                <a:latin typeface="Courier New"/>
                <a:ea typeface="Courier New"/>
                <a:cs typeface="Courier New"/>
                <a:sym typeface="Courier New"/>
              </a:rPr>
            </a:br>
            <a:r>
              <a:rPr lang="en-GB">
                <a:latin typeface="Courier New"/>
                <a:ea typeface="Courier New"/>
                <a:cs typeface="Courier New"/>
                <a:sym typeface="Courier New"/>
              </a:rPr>
              <a:t> </a:t>
            </a:r>
            <a:r>
              <a:rPr lang="en-GB">
                <a:latin typeface="Courier New"/>
                <a:ea typeface="Courier New"/>
                <a:cs typeface="Courier New"/>
                <a:sym typeface="Courier New"/>
              </a:rPr>
              <a:t> registerSquad(players);</a:t>
            </a:r>
            <a:br>
              <a:rPr lang="en-GB">
                <a:latin typeface="Courier New"/>
                <a:ea typeface="Courier New"/>
                <a:cs typeface="Courier New"/>
                <a:sym typeface="Courier New"/>
              </a:rPr>
            </a:br>
            <a:r>
              <a:rPr lang="en-GB">
                <a:latin typeface="Courier New"/>
                <a:ea typeface="Courier New"/>
                <a:cs typeface="Courier New"/>
                <a:sym typeface="Courier New"/>
              </a:rPr>
              <a:t>}</a:t>
            </a:r>
            <a:endParaRPr>
              <a:latin typeface="Courier New"/>
              <a:ea typeface="Courier New"/>
              <a:cs typeface="Courier New"/>
              <a:sym typeface="Courier New"/>
            </a:endParaRPr>
          </a:p>
        </p:txBody>
      </p:sp>
      <p:sp>
        <p:nvSpPr>
          <p:cNvPr id="155" name="Google Shape;155;p25"/>
          <p:cNvSpPr txBox="1"/>
          <p:nvPr/>
        </p:nvSpPr>
        <p:spPr>
          <a:xfrm rot="-1003189">
            <a:off x="2443097" y="3963903"/>
            <a:ext cx="1920806" cy="615586"/>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latin typeface="Proxima Nova"/>
                <a:ea typeface="Proxima Nova"/>
                <a:cs typeface="Proxima Nova"/>
                <a:sym typeface="Proxima Nova"/>
              </a:rPr>
              <a:t>You can register any kind of squad</a:t>
            </a:r>
            <a:endParaRPr>
              <a:solidFill>
                <a:srgbClr val="FF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is this useful?</a:t>
            </a:r>
            <a:endParaRPr/>
          </a:p>
        </p:txBody>
      </p:sp>
      <p:sp>
        <p:nvSpPr>
          <p:cNvPr id="161" name="Google Shape;161;p26"/>
          <p:cNvSpPr txBox="1"/>
          <p:nvPr>
            <p:ph idx="1" type="body"/>
          </p:nvPr>
        </p:nvSpPr>
        <p:spPr>
          <a:xfrm>
            <a:off x="311700" y="1152475"/>
            <a:ext cx="3989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Makes expectations clear(er)</a:t>
            </a:r>
            <a:endParaRPr sz="1500"/>
          </a:p>
          <a:p>
            <a:pPr indent="0" lvl="0" marL="0" rtl="0" algn="l">
              <a:spcBef>
                <a:spcPts val="1200"/>
              </a:spcBef>
              <a:spcAft>
                <a:spcPts val="0"/>
              </a:spcAft>
              <a:buNone/>
            </a:pPr>
            <a:r>
              <a:rPr lang="en-GB" sz="1500"/>
              <a:t>	One </a:t>
            </a:r>
            <a:r>
              <a:rPr b="1" i="1" lang="en-GB" sz="1500"/>
              <a:t>could</a:t>
            </a:r>
            <a:r>
              <a:rPr lang="en-GB" sz="1500"/>
              <a:t> use variable names</a:t>
            </a:r>
            <a:endParaRPr sz="1500"/>
          </a:p>
          <a:p>
            <a:pPr indent="0" lvl="0" marL="0" rtl="0" algn="l">
              <a:spcBef>
                <a:spcPts val="1200"/>
              </a:spcBef>
              <a:spcAft>
                <a:spcPts val="0"/>
              </a:spcAft>
              <a:buNone/>
            </a:pPr>
            <a:r>
              <a:rPr lang="en-GB" sz="1500"/>
              <a:t>	One </a:t>
            </a:r>
            <a:r>
              <a:rPr b="1" i="1" lang="en-GB" sz="1500"/>
              <a:t>must</a:t>
            </a:r>
            <a:r>
              <a:rPr lang="en-GB" sz="1500"/>
              <a:t> use the right type names</a:t>
            </a:r>
            <a:endParaRPr b="1" sz="1500"/>
          </a:p>
          <a:p>
            <a:pPr indent="0" lvl="0" marL="0" rtl="0" algn="l">
              <a:spcBef>
                <a:spcPts val="1200"/>
              </a:spcBef>
              <a:spcAft>
                <a:spcPts val="1200"/>
              </a:spcAft>
              <a:buNone/>
            </a:pPr>
            <a:r>
              <a:t/>
            </a:r>
            <a:endParaRPr sz="1500"/>
          </a:p>
        </p:txBody>
      </p:sp>
      <p:sp>
        <p:nvSpPr>
          <p:cNvPr id="162" name="Google Shape;162;p26"/>
          <p:cNvSpPr txBox="1"/>
          <p:nvPr>
            <p:ph idx="2" type="body"/>
          </p:nvPr>
        </p:nvSpPr>
        <p:spPr>
          <a:xfrm>
            <a:off x="4023325" y="1152475"/>
            <a:ext cx="4809000" cy="3416400"/>
          </a:xfrm>
          <a:prstGeom prst="rect">
            <a:avLst/>
          </a:prstGeom>
          <a:solidFill>
            <a:srgbClr val="EFEFEF"/>
          </a:solidFill>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void registerSquad(FootballSquad squad) {</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   // …</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 versus</a:t>
            </a:r>
            <a:endParaRPr>
              <a:latin typeface="Courier New"/>
              <a:ea typeface="Courier New"/>
              <a:cs typeface="Courier New"/>
              <a:sym typeface="Courier New"/>
            </a:endParaRPr>
          </a:p>
          <a:p>
            <a:pPr indent="0" lvl="0" marL="0" rtl="0" algn="l">
              <a:spcBef>
                <a:spcPts val="1200"/>
              </a:spcBef>
              <a:spcAft>
                <a:spcPts val="0"/>
              </a:spcAft>
              <a:buNone/>
            </a:pPr>
            <a:br>
              <a:rPr lang="en-GB">
                <a:latin typeface="Courier New"/>
                <a:ea typeface="Courier New"/>
                <a:cs typeface="Courier New"/>
                <a:sym typeface="Courier New"/>
              </a:rPr>
            </a:br>
            <a:r>
              <a:rPr lang="en-GB">
                <a:latin typeface="Courier New"/>
                <a:ea typeface="Courier New"/>
                <a:cs typeface="Courier New"/>
                <a:sym typeface="Courier New"/>
              </a:rPr>
              <a:t>void registerSquad(</a:t>
            </a:r>
            <a:br>
              <a:rPr lang="en-GB">
                <a:latin typeface="Courier New"/>
                <a:ea typeface="Courier New"/>
                <a:cs typeface="Courier New"/>
                <a:sym typeface="Courier New"/>
              </a:rPr>
            </a:br>
            <a:r>
              <a:rPr lang="en-GB">
                <a:latin typeface="Courier New"/>
                <a:ea typeface="Courier New"/>
                <a:cs typeface="Courier New"/>
                <a:sym typeface="Courier New"/>
              </a:rPr>
              <a:t>             std::vector&lt;Player&gt; squad) {</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   // …</a:t>
            </a:r>
            <a:endParaRPr>
              <a:latin typeface="Courier New"/>
              <a:ea typeface="Courier New"/>
              <a:cs typeface="Courier New"/>
              <a:sym typeface="Courier New"/>
            </a:endParaRPr>
          </a:p>
          <a:p>
            <a:pPr indent="0" lvl="0" marL="0" rtl="0" algn="l">
              <a:spcBef>
                <a:spcPts val="1200"/>
              </a:spcBef>
              <a:spcAft>
                <a:spcPts val="1200"/>
              </a:spcAft>
              <a:buNone/>
            </a:pPr>
            <a:r>
              <a:rPr lang="en-GB">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1000"/>
                                        <p:tgtEl>
                                          <p:spTgt spid="1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animEffect filter="fade" transition="in">
                                      <p:cBhvr>
                                        <p:cTn dur="1000"/>
                                        <p:tgtEl>
                                          <p:spTgt spid="1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animEffect filter="fade" transition="in">
                                      <p:cBhvr>
                                        <p:cTn dur="1000"/>
                                        <p:tgtEl>
                                          <p:spTgt spid="1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animEffect filter="fade" transition="in">
                                      <p:cBhvr>
                                        <p:cTn dur="1000"/>
                                        <p:tgtEl>
                                          <p:spTgt spid="16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is this useful?</a:t>
            </a:r>
            <a:endParaRPr/>
          </a:p>
        </p:txBody>
      </p:sp>
      <p:sp>
        <p:nvSpPr>
          <p:cNvPr id="168" name="Google Shape;168;p27"/>
          <p:cNvSpPr txBox="1"/>
          <p:nvPr>
            <p:ph idx="1" type="body"/>
          </p:nvPr>
        </p:nvSpPr>
        <p:spPr>
          <a:xfrm>
            <a:off x="311700" y="1152475"/>
            <a:ext cx="3685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Makes expectations clear(er)</a:t>
            </a:r>
            <a:endParaRPr sz="1500"/>
          </a:p>
          <a:p>
            <a:pPr indent="0" lvl="0" marL="0" rtl="0" algn="l">
              <a:spcBef>
                <a:spcPts val="1200"/>
              </a:spcBef>
              <a:spcAft>
                <a:spcPts val="0"/>
              </a:spcAft>
              <a:buNone/>
            </a:pPr>
            <a:r>
              <a:rPr lang="en-GB" sz="1500"/>
              <a:t>Fewer opportunities to misuse the API</a:t>
            </a:r>
            <a:endParaRPr sz="1500"/>
          </a:p>
          <a:p>
            <a:pPr indent="457200" lvl="0" marL="0" rtl="0" algn="l">
              <a:spcBef>
                <a:spcPts val="1200"/>
              </a:spcBef>
              <a:spcAft>
                <a:spcPts val="0"/>
              </a:spcAft>
              <a:buNone/>
            </a:pPr>
            <a:r>
              <a:rPr lang="en-GB" sz="1500"/>
              <a:t>Can’t use the wrong type</a:t>
            </a:r>
            <a:endParaRPr sz="1500"/>
          </a:p>
          <a:p>
            <a:pPr indent="457200" lvl="0" marL="0" rtl="0" algn="l">
              <a:spcBef>
                <a:spcPts val="1200"/>
              </a:spcBef>
              <a:spcAft>
                <a:spcPts val="0"/>
              </a:spcAft>
              <a:buNone/>
            </a:pPr>
            <a:r>
              <a:rPr lang="en-GB" sz="1500"/>
              <a:t>Can’t mix up the arguments</a:t>
            </a:r>
            <a:endParaRPr sz="1500"/>
          </a:p>
          <a:p>
            <a:pPr indent="0" lvl="0" marL="0" rtl="0" algn="l">
              <a:spcBef>
                <a:spcPts val="1200"/>
              </a:spcBef>
              <a:spcAft>
                <a:spcPts val="1200"/>
              </a:spcAft>
              <a:buNone/>
            </a:pPr>
            <a:r>
              <a:t/>
            </a:r>
            <a:endParaRPr sz="1500"/>
          </a:p>
        </p:txBody>
      </p:sp>
      <p:sp>
        <p:nvSpPr>
          <p:cNvPr id="169" name="Google Shape;169;p27"/>
          <p:cNvSpPr txBox="1"/>
          <p:nvPr>
            <p:ph idx="2" type="body"/>
          </p:nvPr>
        </p:nvSpPr>
        <p:spPr>
          <a:xfrm>
            <a:off x="4023325" y="1152475"/>
            <a:ext cx="4809000" cy="3416400"/>
          </a:xfrm>
          <a:prstGeom prst="rect">
            <a:avLst/>
          </a:prstGeom>
          <a:solidFill>
            <a:srgbClr val="EFEFEF"/>
          </a:solidFill>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void registerSquad(FootballSquad squad) {</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   // …</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1200"/>
              </a:spcAft>
              <a:buNone/>
            </a:pPr>
            <a:r>
              <a:rPr lang="en-GB">
                <a:latin typeface="Courier New"/>
                <a:ea typeface="Courier New"/>
                <a:cs typeface="Courier New"/>
                <a:sym typeface="Courier New"/>
              </a:rPr>
              <a:t>int main() { </a:t>
            </a:r>
            <a:br>
              <a:rPr lang="en-GB">
                <a:latin typeface="Courier New"/>
                <a:ea typeface="Courier New"/>
                <a:cs typeface="Courier New"/>
                <a:sym typeface="Courier New"/>
              </a:rPr>
            </a:br>
            <a:r>
              <a:rPr lang="en-GB">
                <a:latin typeface="Courier New"/>
                <a:ea typeface="Courier New"/>
                <a:cs typeface="Courier New"/>
                <a:sym typeface="Courier New"/>
              </a:rPr>
              <a:t>  // would not work</a:t>
            </a:r>
            <a:br>
              <a:rPr lang="en-GB">
                <a:latin typeface="Courier New"/>
                <a:ea typeface="Courier New"/>
                <a:cs typeface="Courier New"/>
                <a:sym typeface="Courier New"/>
              </a:rPr>
            </a:br>
            <a:r>
              <a:rPr lang="en-GB">
                <a:latin typeface="Courier New"/>
                <a:ea typeface="Courier New"/>
                <a:cs typeface="Courier New"/>
                <a:sym typeface="Courier New"/>
              </a:rPr>
              <a:t>  std::vector&lt;Player&gt; players { </a:t>
            </a:r>
            <a:br>
              <a:rPr lang="en-GB">
                <a:latin typeface="Courier New"/>
                <a:ea typeface="Courier New"/>
                <a:cs typeface="Courier New"/>
                <a:sym typeface="Courier New"/>
              </a:rPr>
            </a:br>
            <a:r>
              <a:rPr lang="en-GB">
                <a:latin typeface="Courier New"/>
                <a:ea typeface="Courier New"/>
                <a:cs typeface="Courier New"/>
                <a:sym typeface="Courier New"/>
              </a:rPr>
              <a:t>                       {"James"},</a:t>
            </a:r>
            <a:br>
              <a:rPr lang="en-GB">
                <a:latin typeface="Courier New"/>
                <a:ea typeface="Courier New"/>
                <a:cs typeface="Courier New"/>
                <a:sym typeface="Courier New"/>
              </a:rPr>
            </a:br>
            <a:r>
              <a:rPr lang="en-GB">
                <a:latin typeface="Courier New"/>
                <a:ea typeface="Courier New"/>
                <a:cs typeface="Courier New"/>
                <a:sym typeface="Courier New"/>
              </a:rPr>
              <a:t>                       {"Anthony"},</a:t>
            </a:r>
            <a:br>
              <a:rPr lang="en-GB">
                <a:latin typeface="Courier New"/>
                <a:ea typeface="Courier New"/>
                <a:cs typeface="Courier New"/>
                <a:sym typeface="Courier New"/>
              </a:rPr>
            </a:br>
            <a:r>
              <a:rPr lang="en-GB">
                <a:latin typeface="Courier New"/>
                <a:ea typeface="Courier New"/>
                <a:cs typeface="Courier New"/>
                <a:sym typeface="Courier New"/>
              </a:rPr>
              <a:t>                       {"Davies"}};</a:t>
            </a:r>
            <a:br>
              <a:rPr lang="en-GB">
                <a:latin typeface="Courier New"/>
                <a:ea typeface="Courier New"/>
                <a:cs typeface="Courier New"/>
                <a:sym typeface="Courier New"/>
              </a:rPr>
            </a:br>
            <a:r>
              <a:rPr lang="en-GB">
                <a:latin typeface="Courier New"/>
                <a:ea typeface="Courier New"/>
                <a:cs typeface="Courier New"/>
                <a:sym typeface="Courier New"/>
              </a:rPr>
              <a:t>  registerSquad(players);</a:t>
            </a:r>
            <a:br>
              <a:rPr lang="en-GB">
                <a:latin typeface="Courier New"/>
                <a:ea typeface="Courier New"/>
                <a:cs typeface="Courier New"/>
                <a:sym typeface="Courier New"/>
              </a:rPr>
            </a:br>
            <a:r>
              <a:rPr lang="en-GB">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is this useful?</a:t>
            </a:r>
            <a:endParaRPr/>
          </a:p>
        </p:txBody>
      </p:sp>
      <p:sp>
        <p:nvSpPr>
          <p:cNvPr id="175" name="Google Shape;175;p28"/>
          <p:cNvSpPr txBox="1"/>
          <p:nvPr>
            <p:ph idx="1" type="body"/>
          </p:nvPr>
        </p:nvSpPr>
        <p:spPr>
          <a:xfrm>
            <a:off x="311700" y="1152475"/>
            <a:ext cx="3685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Makes expectations clear(er)</a:t>
            </a:r>
            <a:endParaRPr sz="1500"/>
          </a:p>
          <a:p>
            <a:pPr indent="0" lvl="0" marL="0" rtl="0" algn="l">
              <a:spcBef>
                <a:spcPts val="1200"/>
              </a:spcBef>
              <a:spcAft>
                <a:spcPts val="0"/>
              </a:spcAft>
              <a:buNone/>
            </a:pPr>
            <a:r>
              <a:rPr lang="en-GB" sz="1500"/>
              <a:t>Fewer opportunities to misuse the API</a:t>
            </a:r>
            <a:endParaRPr sz="1500"/>
          </a:p>
          <a:p>
            <a:pPr indent="0" lvl="0" marL="0" rtl="0" algn="l">
              <a:spcBef>
                <a:spcPts val="1200"/>
              </a:spcBef>
              <a:spcAft>
                <a:spcPts val="0"/>
              </a:spcAft>
              <a:buNone/>
            </a:pPr>
            <a:r>
              <a:rPr lang="en-GB" sz="1500"/>
              <a:t>“Contractual” checks can be moved into the parameters’  types </a:t>
            </a:r>
            <a:endParaRPr sz="1500"/>
          </a:p>
          <a:p>
            <a:pPr indent="0" lvl="0" marL="0" rtl="0" algn="l">
              <a:spcBef>
                <a:spcPts val="1200"/>
              </a:spcBef>
              <a:spcAft>
                <a:spcPts val="0"/>
              </a:spcAft>
              <a:buNone/>
            </a:pPr>
            <a:r>
              <a:rPr lang="en-GB" sz="1500"/>
              <a:t>	Define valid invariants</a:t>
            </a:r>
            <a:endParaRPr sz="1500"/>
          </a:p>
          <a:p>
            <a:pPr indent="0" lvl="0" marL="0" rtl="0" algn="l">
              <a:spcBef>
                <a:spcPts val="1200"/>
              </a:spcBef>
              <a:spcAft>
                <a:spcPts val="0"/>
              </a:spcAft>
              <a:buNone/>
            </a:pPr>
            <a:r>
              <a:rPr lang="en-GB" sz="1500"/>
              <a:t>	Centralize some error handling</a:t>
            </a:r>
            <a:endParaRPr sz="1500"/>
          </a:p>
          <a:p>
            <a:pPr indent="0" lvl="0" marL="0" rtl="0" algn="l">
              <a:spcBef>
                <a:spcPts val="1200"/>
              </a:spcBef>
              <a:spcAft>
                <a:spcPts val="1200"/>
              </a:spcAft>
              <a:buNone/>
            </a:pPr>
            <a:r>
              <a:t/>
            </a:r>
            <a:endParaRPr sz="1500"/>
          </a:p>
        </p:txBody>
      </p:sp>
      <p:sp>
        <p:nvSpPr>
          <p:cNvPr id="176" name="Google Shape;176;p28"/>
          <p:cNvSpPr txBox="1"/>
          <p:nvPr>
            <p:ph idx="2" type="body"/>
          </p:nvPr>
        </p:nvSpPr>
        <p:spPr>
          <a:xfrm>
            <a:off x="4023325" y="1152475"/>
            <a:ext cx="4809000" cy="3416400"/>
          </a:xfrm>
          <a:prstGeom prst="rect">
            <a:avLst/>
          </a:prstGeom>
          <a:solidFill>
            <a:srgbClr val="EFEFEF"/>
          </a:solidFill>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FootballSquad::FootballSquad(</a:t>
            </a:r>
            <a:br>
              <a:rPr lang="en-GB">
                <a:latin typeface="Courier New"/>
                <a:ea typeface="Courier New"/>
                <a:cs typeface="Courier New"/>
                <a:sym typeface="Courier New"/>
              </a:rPr>
            </a:br>
            <a:r>
              <a:rPr lang="en-GB">
                <a:latin typeface="Courier New"/>
                <a:ea typeface="Courier New"/>
                <a:cs typeface="Courier New"/>
                <a:sym typeface="Courier New"/>
              </a:rPr>
              <a:t> std::initializer_list&lt;Player&gt; iPlayers) {</a:t>
            </a:r>
            <a:br>
              <a:rPr lang="en-GB">
                <a:latin typeface="Courier New"/>
                <a:ea typeface="Courier New"/>
                <a:cs typeface="Courier New"/>
                <a:sym typeface="Courier New"/>
              </a:rPr>
            </a:br>
            <a:r>
              <a:rPr lang="en-GB">
                <a:latin typeface="Courier New"/>
                <a:ea typeface="Courier New"/>
                <a:cs typeface="Courier New"/>
                <a:sym typeface="Courier New"/>
              </a:rPr>
              <a:t>    if (iPlayers.size() &lt; 11) {</a:t>
            </a:r>
            <a:br>
              <a:rPr lang="en-GB">
                <a:latin typeface="Courier New"/>
                <a:ea typeface="Courier New"/>
                <a:cs typeface="Courier New"/>
                <a:sym typeface="Courier New"/>
              </a:rPr>
            </a:br>
            <a:r>
              <a:rPr lang="en-GB">
                <a:latin typeface="Courier New"/>
                <a:ea typeface="Courier New"/>
                <a:cs typeface="Courier New"/>
                <a:sym typeface="Courier New"/>
              </a:rPr>
              <a:t>        throw std::invalid_argument("not</a:t>
            </a:r>
            <a:br>
              <a:rPr lang="en-GB">
                <a:latin typeface="Courier New"/>
                <a:ea typeface="Courier New"/>
                <a:cs typeface="Courier New"/>
                <a:sym typeface="Courier New"/>
              </a:rPr>
            </a:br>
            <a:r>
              <a:rPr lang="en-GB">
                <a:latin typeface="Courier New"/>
                <a:ea typeface="Courier New"/>
                <a:cs typeface="Courier New"/>
                <a:sym typeface="Courier New"/>
              </a:rPr>
              <a:t>                         enough players");</a:t>
            </a:r>
            <a:endParaRPr>
              <a:latin typeface="Courier New"/>
              <a:ea typeface="Courier New"/>
              <a:cs typeface="Courier New"/>
              <a:sym typeface="Courier New"/>
            </a:endParaRPr>
          </a:p>
          <a:p>
            <a:pPr indent="0" lvl="0" marL="0" rtl="0" algn="l">
              <a:spcBef>
                <a:spcPts val="1200"/>
              </a:spcBef>
              <a:spcAft>
                <a:spcPts val="1200"/>
              </a:spcAft>
              <a:buNone/>
            </a:pPr>
            <a:r>
              <a:rPr lang="en-GB">
                <a:latin typeface="Courier New"/>
                <a:ea typeface="Courier New"/>
                <a:cs typeface="Courier New"/>
                <a:sym typeface="Courier New"/>
              </a:rPr>
              <a:t>    }</a:t>
            </a:r>
            <a:br>
              <a:rPr lang="en-GB">
                <a:latin typeface="Courier New"/>
                <a:ea typeface="Courier New"/>
                <a:cs typeface="Courier New"/>
                <a:sym typeface="Courier New"/>
              </a:rPr>
            </a:br>
            <a:r>
              <a:rPr lang="en-GB">
                <a:latin typeface="Courier New"/>
                <a:ea typeface="Courier New"/>
                <a:cs typeface="Courier New"/>
                <a:sym typeface="Courier New"/>
              </a:rPr>
              <a:t>    // …</a:t>
            </a:r>
            <a:br>
              <a:rPr lang="en-GB">
                <a:latin typeface="Courier New"/>
                <a:ea typeface="Courier New"/>
                <a:cs typeface="Courier New"/>
                <a:sym typeface="Courier New"/>
              </a:rPr>
            </a:br>
            <a:r>
              <a:rPr lang="en-GB">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solidFill>
                  <a:schemeClr val="lt1"/>
                </a:solidFill>
              </a:rPr>
              <a:t>So how to implement all this?</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Using an alias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Should we alias or typedef STL containers?</a:t>
            </a:r>
            <a:endParaRPr/>
          </a:p>
        </p:txBody>
      </p:sp>
      <p:sp>
        <p:nvSpPr>
          <p:cNvPr id="192" name="Google Shape;192;p31"/>
          <p:cNvSpPr txBox="1"/>
          <p:nvPr>
            <p:ph idx="1" type="body"/>
          </p:nvPr>
        </p:nvSpPr>
        <p:spPr>
          <a:xfrm>
            <a:off x="311700" y="1152475"/>
            <a:ext cx="3036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Probably the simplest way</a:t>
            </a:r>
            <a:endParaRPr sz="1800"/>
          </a:p>
          <a:p>
            <a:pPr indent="0" lvl="0" marL="0" rtl="0" algn="l">
              <a:spcBef>
                <a:spcPts val="1200"/>
              </a:spcBef>
              <a:spcAft>
                <a:spcPts val="0"/>
              </a:spcAft>
              <a:buNone/>
            </a:pPr>
            <a:r>
              <a:rPr lang="en-GB" sz="1800"/>
              <a:t>Interface fully available</a:t>
            </a:r>
            <a:endParaRPr sz="1800"/>
          </a:p>
          <a:p>
            <a:pPr indent="0" lvl="0" marL="0" rtl="0" algn="l">
              <a:spcBef>
                <a:spcPts val="1200"/>
              </a:spcBef>
              <a:spcAft>
                <a:spcPts val="0"/>
              </a:spcAft>
              <a:buNone/>
            </a:pPr>
            <a:r>
              <a:rPr lang="en-GB" sz="1800"/>
              <a:t>Code is readable</a:t>
            </a:r>
            <a:endParaRPr sz="1800"/>
          </a:p>
          <a:p>
            <a:pPr indent="0" lvl="0" marL="0" rtl="0" algn="l">
              <a:spcBef>
                <a:spcPts val="1200"/>
              </a:spcBef>
              <a:spcAft>
                <a:spcPts val="1200"/>
              </a:spcAft>
              <a:buNone/>
            </a:pPr>
            <a:r>
              <a:rPr lang="en-GB" sz="1800"/>
              <a:t>But it’s not strong…</a:t>
            </a:r>
            <a:endParaRPr sz="1800"/>
          </a:p>
        </p:txBody>
      </p:sp>
      <p:sp>
        <p:nvSpPr>
          <p:cNvPr id="193" name="Google Shape;193;p31"/>
          <p:cNvSpPr txBox="1"/>
          <p:nvPr>
            <p:ph idx="2" type="body"/>
          </p:nvPr>
        </p:nvSpPr>
        <p:spPr>
          <a:xfrm>
            <a:off x="3545725" y="1152475"/>
            <a:ext cx="5286600" cy="34164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urier New"/>
                <a:ea typeface="Courier New"/>
                <a:cs typeface="Courier New"/>
                <a:sym typeface="Courier New"/>
              </a:rPr>
              <a:t>using Squad = std::vector&lt;Player&gt;;</a:t>
            </a:r>
            <a:br>
              <a:rPr lang="en-GB">
                <a:latin typeface="Courier New"/>
                <a:ea typeface="Courier New"/>
                <a:cs typeface="Courier New"/>
                <a:sym typeface="Courier New"/>
              </a:rPr>
            </a:br>
            <a:r>
              <a:rPr lang="en-GB">
                <a:latin typeface="Courier New"/>
                <a:ea typeface="Courier New"/>
                <a:cs typeface="Courier New"/>
                <a:sym typeface="Courier New"/>
              </a:rPr>
              <a:t>// typedef std::vector&lt;Player&gt; </a:t>
            </a:r>
            <a:r>
              <a:rPr lang="en-GB">
                <a:latin typeface="Courier New"/>
                <a:ea typeface="Courier New"/>
                <a:cs typeface="Courier New"/>
                <a:sym typeface="Courier New"/>
              </a:rPr>
              <a:t>Squad</a:t>
            </a:r>
            <a:r>
              <a:rPr lang="en-GB">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1200"/>
              </a:spcAft>
              <a:buNone/>
            </a:pPr>
            <a:r>
              <a:rPr lang="en-GB">
                <a:latin typeface="Courier New"/>
                <a:ea typeface="Courier New"/>
                <a:cs typeface="Courier New"/>
                <a:sym typeface="Courier New"/>
              </a:rPr>
              <a:t>int main() { </a:t>
            </a:r>
            <a:br>
              <a:rPr lang="en-GB">
                <a:latin typeface="Courier New"/>
                <a:ea typeface="Courier New"/>
                <a:cs typeface="Courier New"/>
                <a:sym typeface="Courier New"/>
              </a:rPr>
            </a:br>
            <a:r>
              <a:rPr lang="en-GB">
                <a:latin typeface="Courier New"/>
                <a:ea typeface="Courier New"/>
                <a:cs typeface="Courier New"/>
                <a:sym typeface="Courier New"/>
              </a:rPr>
              <a:t>    Squad squad {{"Messi"}, {"Ronaldo"},</a:t>
            </a:r>
            <a:br>
              <a:rPr lang="en-GB">
                <a:latin typeface="Courier New"/>
                <a:ea typeface="Courier New"/>
                <a:cs typeface="Courier New"/>
                <a:sym typeface="Courier New"/>
              </a:rPr>
            </a:br>
            <a:r>
              <a:rPr lang="en-GB">
                <a:latin typeface="Courier New"/>
                <a:ea typeface="Courier New"/>
                <a:cs typeface="Courier New"/>
                <a:sym typeface="Courier New"/>
              </a:rPr>
              <a:t>				{"Lewandowski"}};</a:t>
            </a:r>
            <a:br>
              <a:rPr lang="en-GB">
                <a:latin typeface="Courier New"/>
                <a:ea typeface="Courier New"/>
                <a:cs typeface="Courier New"/>
                <a:sym typeface="Courier New"/>
              </a:rPr>
            </a:br>
            <a:r>
              <a:rPr lang="en-GB">
                <a:latin typeface="Courier New"/>
                <a:ea typeface="Courier New"/>
                <a:cs typeface="Courier New"/>
                <a:sym typeface="Courier New"/>
              </a:rPr>
              <a:t>    Squad squad2 = squad;</a:t>
            </a:r>
            <a:br>
              <a:rPr lang="en-GB">
                <a:latin typeface="Courier New"/>
                <a:ea typeface="Courier New"/>
                <a:cs typeface="Courier New"/>
                <a:sym typeface="Courier New"/>
              </a:rPr>
            </a:br>
            <a:r>
              <a:rPr lang="en-GB">
                <a:latin typeface="Courier New"/>
                <a:ea typeface="Courier New"/>
                <a:cs typeface="Courier New"/>
                <a:sym typeface="Courier New"/>
              </a:rPr>
              <a:t>    std::cout &lt;&lt; std::boolalpha;</a:t>
            </a:r>
            <a:br>
              <a:rPr lang="en-GB">
                <a:latin typeface="Courier New"/>
                <a:ea typeface="Courier New"/>
                <a:cs typeface="Courier New"/>
                <a:sym typeface="Courier New"/>
              </a:rPr>
            </a:br>
            <a:r>
              <a:rPr lang="en-GB">
                <a:latin typeface="Courier New"/>
                <a:ea typeface="Courier New"/>
                <a:cs typeface="Courier New"/>
                <a:sym typeface="Courier New"/>
              </a:rPr>
              <a:t>    std::cout &lt;&lt; (squad == squad2) &lt;&lt; '\n';</a:t>
            </a:r>
            <a:br>
              <a:rPr lang="en-GB">
                <a:latin typeface="Courier New"/>
                <a:ea typeface="Courier New"/>
                <a:cs typeface="Courier New"/>
                <a:sym typeface="Courier New"/>
              </a:rPr>
            </a:br>
            <a:r>
              <a:rPr lang="en-GB">
                <a:latin typeface="Courier New"/>
                <a:ea typeface="Courier New"/>
                <a:cs typeface="Courier New"/>
                <a:sym typeface="Courier New"/>
              </a:rPr>
              <a:t>    squad.push_back({"Mbappe"});</a:t>
            </a:r>
            <a:br>
              <a:rPr lang="en-GB">
                <a:latin typeface="Courier New"/>
                <a:ea typeface="Courier New"/>
                <a:cs typeface="Courier New"/>
                <a:sym typeface="Courier New"/>
              </a:rPr>
            </a:br>
            <a:r>
              <a:rPr lang="en-GB">
                <a:latin typeface="Courier New"/>
                <a:ea typeface="Courier New"/>
                <a:cs typeface="Courier New"/>
                <a:sym typeface="Courier New"/>
              </a:rPr>
              <a:t>    std::cout &lt;&lt; (squad == squad2) &lt;&lt; '\n';</a:t>
            </a:r>
            <a:br>
              <a:rPr lang="en-GB">
                <a:latin typeface="Courier New"/>
                <a:ea typeface="Courier New"/>
                <a:cs typeface="Courier New"/>
                <a:sym typeface="Courier New"/>
              </a:rPr>
            </a:br>
            <a:r>
              <a:rPr lang="en-GB">
                <a:latin typeface="Courier New"/>
                <a:ea typeface="Courier New"/>
                <a:cs typeface="Courier New"/>
                <a:sym typeface="Courier Ne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1000"/>
                                        <p:tgtEl>
                                          <p:spTgt spid="1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Effect filter="fade" transition="in">
                                      <p:cBhvr>
                                        <p:cTn dur="1000"/>
                                        <p:tgtEl>
                                          <p:spTgt spid="1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Effect filter="fade" transition="in">
                                      <p:cBhvr>
                                        <p:cTn dur="1000"/>
                                        <p:tgtEl>
                                          <p:spTgt spid="1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animEffect filter="fade" transition="in">
                                      <p:cBhvr>
                                        <p:cTn dur="1000"/>
                                        <p:tgtEl>
                                          <p:spTgt spid="19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p:nvPr/>
        </p:nvSpPr>
        <p:spPr>
          <a:xfrm>
            <a:off x="201150" y="584550"/>
            <a:ext cx="8421000" cy="350400"/>
          </a:xfrm>
          <a:prstGeom prst="rect">
            <a:avLst/>
          </a:prstGeom>
          <a:noFill/>
          <a:ln>
            <a:noFill/>
          </a:ln>
        </p:spPr>
        <p:txBody>
          <a:bodyPr anchorCtr="1" anchor="ctr"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80" name="Google Shape;80;p14"/>
          <p:cNvPicPr preferRelativeResize="0"/>
          <p:nvPr/>
        </p:nvPicPr>
        <p:blipFill rotWithShape="1">
          <a:blip r:embed="rId3">
            <a:alphaModFix/>
          </a:blip>
          <a:srcRect b="0" l="0" r="0" t="0"/>
          <a:stretch/>
        </p:blipFill>
        <p:spPr>
          <a:xfrm>
            <a:off x="7019775" y="283050"/>
            <a:ext cx="1359393" cy="2039400"/>
          </a:xfrm>
          <a:prstGeom prst="rect">
            <a:avLst/>
          </a:prstGeom>
          <a:noFill/>
          <a:ln>
            <a:noFill/>
          </a:ln>
        </p:spPr>
      </p:pic>
      <p:sp>
        <p:nvSpPr>
          <p:cNvPr id="81" name="Google Shape;81;p14"/>
          <p:cNvSpPr txBox="1"/>
          <p:nvPr>
            <p:ph type="title"/>
          </p:nvPr>
        </p:nvSpPr>
        <p:spPr>
          <a:xfrm>
            <a:off x="352800" y="359469"/>
            <a:ext cx="8520600" cy="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Who Am I?</a:t>
            </a:r>
            <a:endParaRPr/>
          </a:p>
        </p:txBody>
      </p:sp>
      <p:sp>
        <p:nvSpPr>
          <p:cNvPr id="82" name="Google Shape;82;p14"/>
          <p:cNvSpPr txBox="1"/>
          <p:nvPr>
            <p:ph idx="1" type="body"/>
          </p:nvPr>
        </p:nvSpPr>
        <p:spPr>
          <a:xfrm>
            <a:off x="311700" y="864356"/>
            <a:ext cx="8520600" cy="25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Sándor DARGÓ</a:t>
            </a:r>
            <a:endParaRPr/>
          </a:p>
          <a:p>
            <a:pPr indent="0" lvl="0" marL="342900" rtl="0" algn="l">
              <a:spcBef>
                <a:spcPts val="1200"/>
              </a:spcBef>
              <a:spcAft>
                <a:spcPts val="0"/>
              </a:spcAft>
              <a:buNone/>
            </a:pPr>
            <a:r>
              <a:rPr lang="en-GB"/>
              <a:t>Principal Engineer in Amadeus</a:t>
            </a:r>
            <a:endParaRPr/>
          </a:p>
          <a:p>
            <a:pPr indent="0" lvl="0" marL="342900" rtl="0" algn="l">
              <a:spcBef>
                <a:spcPts val="1200"/>
              </a:spcBef>
              <a:spcAft>
                <a:spcPts val="0"/>
              </a:spcAft>
              <a:buNone/>
            </a:pPr>
            <a:r>
              <a:rPr lang="en-GB"/>
              <a:t>Enthusiastic blogger </a:t>
            </a:r>
            <a:r>
              <a:rPr lang="en-GB" u="sng">
                <a:solidFill>
                  <a:schemeClr val="hlink"/>
                </a:solidFill>
                <a:hlinkClick r:id="rId4"/>
              </a:rPr>
              <a:t>https://www.sandordargo.com</a:t>
            </a:r>
            <a:endParaRPr/>
          </a:p>
          <a:p>
            <a:pPr indent="0" lvl="0" marL="342900" rtl="0" algn="l">
              <a:spcBef>
                <a:spcPts val="1200"/>
              </a:spcBef>
              <a:spcAft>
                <a:spcPts val="0"/>
              </a:spcAft>
              <a:buNone/>
            </a:pPr>
            <a:r>
              <a:rPr lang="en-GB"/>
              <a:t>(A former) Passionate traveller</a:t>
            </a:r>
            <a:endParaRPr/>
          </a:p>
          <a:p>
            <a:pPr indent="0" lvl="0" marL="342900" rtl="0" algn="l">
              <a:spcBef>
                <a:spcPts val="1200"/>
              </a:spcBef>
              <a:spcAft>
                <a:spcPts val="0"/>
              </a:spcAft>
              <a:buNone/>
            </a:pPr>
            <a:r>
              <a:rPr lang="en-GB"/>
              <a:t>Curious home baker</a:t>
            </a:r>
            <a:endParaRPr/>
          </a:p>
          <a:p>
            <a:pPr indent="0" lvl="0" marL="342900" rtl="0" algn="l">
              <a:spcBef>
                <a:spcPts val="1200"/>
              </a:spcBef>
              <a:spcAft>
                <a:spcPts val="0"/>
              </a:spcAft>
              <a:buNone/>
            </a:pPr>
            <a:r>
              <a:rPr lang="en-GB"/>
              <a:t>Happy father of two</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Aliasing is not strong typing</a:t>
            </a:r>
            <a:endParaRPr/>
          </a:p>
        </p:txBody>
      </p:sp>
      <p:sp>
        <p:nvSpPr>
          <p:cNvPr id="199" name="Google Shape;199;p32"/>
          <p:cNvSpPr txBox="1"/>
          <p:nvPr>
            <p:ph idx="1" type="body"/>
          </p:nvPr>
        </p:nvSpPr>
        <p:spPr>
          <a:xfrm>
            <a:off x="311700" y="1152475"/>
            <a:ext cx="3699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We don’t create a standalone type</a:t>
            </a:r>
            <a:endParaRPr sz="1800"/>
          </a:p>
          <a:p>
            <a:pPr indent="0" lvl="0" marL="0" rtl="0" algn="l">
              <a:spcBef>
                <a:spcPts val="1200"/>
              </a:spcBef>
              <a:spcAft>
                <a:spcPts val="0"/>
              </a:spcAft>
              <a:buNone/>
            </a:pPr>
            <a:r>
              <a:rPr lang="en-GB" sz="1800"/>
              <a:t>Only a more readable typename</a:t>
            </a:r>
            <a:endParaRPr sz="1800"/>
          </a:p>
          <a:p>
            <a:pPr indent="0" lvl="0" marL="0" rtl="0" algn="l">
              <a:spcBef>
                <a:spcPts val="1200"/>
              </a:spcBef>
              <a:spcAft>
                <a:spcPts val="1200"/>
              </a:spcAft>
              <a:buNone/>
            </a:pPr>
            <a:r>
              <a:rPr lang="en-GB" sz="1800"/>
              <a:t>Does not increase safety</a:t>
            </a:r>
            <a:endParaRPr sz="1800"/>
          </a:p>
        </p:txBody>
      </p:sp>
      <p:sp>
        <p:nvSpPr>
          <p:cNvPr id="200" name="Google Shape;200;p32"/>
          <p:cNvSpPr txBox="1"/>
          <p:nvPr>
            <p:ph idx="2" type="body"/>
          </p:nvPr>
        </p:nvSpPr>
        <p:spPr>
          <a:xfrm>
            <a:off x="4167200" y="1152475"/>
            <a:ext cx="4665000" cy="3416400"/>
          </a:xfrm>
          <a:prstGeom prst="rect">
            <a:avLst/>
          </a:prstGeom>
          <a:solidFill>
            <a:srgbClr val="EFEFEF"/>
          </a:solidFill>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using Squad = std::vector&lt;Player&gt;;</a:t>
            </a:r>
            <a:br>
              <a:rPr lang="en-GB">
                <a:latin typeface="Courier New"/>
                <a:ea typeface="Courier New"/>
                <a:cs typeface="Courier New"/>
                <a:sym typeface="Courier New"/>
              </a:rPr>
            </a:br>
            <a:r>
              <a:rPr lang="en-GB">
                <a:latin typeface="Courier New"/>
                <a:ea typeface="Courier New"/>
                <a:cs typeface="Courier New"/>
                <a:sym typeface="Courier New"/>
              </a:rPr>
              <a:t>void foo(const Squad&amp; iSquad) {</a:t>
            </a:r>
            <a:br>
              <a:rPr lang="en-GB">
                <a:latin typeface="Courier New"/>
                <a:ea typeface="Courier New"/>
                <a:cs typeface="Courier New"/>
                <a:sym typeface="Courier New"/>
              </a:rPr>
            </a:br>
            <a:r>
              <a:rPr lang="en-GB">
                <a:latin typeface="Courier New"/>
                <a:ea typeface="Courier New"/>
                <a:cs typeface="Courier New"/>
                <a:sym typeface="Courier New"/>
              </a:rPr>
              <a:t>  // </a:t>
            </a:r>
            <a:r>
              <a:rPr lang="en-GB">
                <a:latin typeface="Courier New"/>
                <a:ea typeface="Courier New"/>
                <a:cs typeface="Courier New"/>
                <a:sym typeface="Courier New"/>
              </a:rPr>
              <a:t>...</a:t>
            </a:r>
            <a:br>
              <a:rPr lang="en-GB">
                <a:latin typeface="Courier New"/>
                <a:ea typeface="Courier New"/>
                <a:cs typeface="Courier New"/>
                <a:sym typeface="Courier New"/>
              </a:rPr>
            </a:br>
            <a:r>
              <a:rPr lang="en-GB">
                <a:latin typeface="Courier New"/>
                <a:ea typeface="Courier New"/>
                <a:cs typeface="Courier New"/>
                <a:sym typeface="Courier New"/>
              </a:rPr>
              <a:t>}</a:t>
            </a:r>
            <a:br>
              <a:rPr lang="en-GB">
                <a:latin typeface="Courier New"/>
                <a:ea typeface="Courier New"/>
                <a:cs typeface="Courier New"/>
                <a:sym typeface="Courier New"/>
              </a:rPr>
            </a:br>
            <a:br>
              <a:rPr lang="en-GB">
                <a:latin typeface="Courier New"/>
                <a:ea typeface="Courier New"/>
                <a:cs typeface="Courier New"/>
                <a:sym typeface="Courier New"/>
              </a:rPr>
            </a:br>
            <a:r>
              <a:rPr lang="en-GB">
                <a:latin typeface="Courier New"/>
                <a:ea typeface="Courier New"/>
                <a:cs typeface="Courier New"/>
                <a:sym typeface="Courier New"/>
              </a:rPr>
              <a:t>int main() { </a:t>
            </a:r>
            <a:br>
              <a:rPr lang="en-GB">
                <a:latin typeface="Courier New"/>
                <a:ea typeface="Courier New"/>
                <a:cs typeface="Courier New"/>
                <a:sym typeface="Courier New"/>
              </a:rPr>
            </a:br>
            <a:r>
              <a:rPr lang="en-GB">
                <a:latin typeface="Courier New"/>
                <a:ea typeface="Courier New"/>
                <a:cs typeface="Courier New"/>
                <a:sym typeface="Courier New"/>
              </a:rPr>
              <a:t>  std::vector&lt;Player&gt; squad{{"Messi"},</a:t>
            </a:r>
            <a:br>
              <a:rPr lang="en-GB">
                <a:latin typeface="Courier New"/>
                <a:ea typeface="Courier New"/>
                <a:cs typeface="Courier New"/>
                <a:sym typeface="Courier New"/>
              </a:rPr>
            </a:br>
            <a:r>
              <a:rPr lang="en-GB">
                <a:latin typeface="Courier New"/>
                <a:ea typeface="Courier New"/>
                <a:cs typeface="Courier New"/>
                <a:sym typeface="Courier New"/>
              </a:rPr>
              <a:t>          </a:t>
            </a:r>
            <a:r>
              <a:rPr lang="en-GB">
                <a:latin typeface="Courier New"/>
                <a:ea typeface="Courier New"/>
                <a:cs typeface="Courier New"/>
                <a:sym typeface="Courier New"/>
              </a:rPr>
              <a:t>{"</a:t>
            </a:r>
            <a:r>
              <a:rPr lang="en-GB">
                <a:latin typeface="Courier New"/>
                <a:ea typeface="Courier New"/>
                <a:cs typeface="Courier New"/>
                <a:sym typeface="Courier New"/>
              </a:rPr>
              <a:t>Ronaldo"}, {"Lewandowski"}};</a:t>
            </a:r>
            <a:br>
              <a:rPr lang="en-GB">
                <a:latin typeface="Courier New"/>
                <a:ea typeface="Courier New"/>
                <a:cs typeface="Courier New"/>
                <a:sym typeface="Courier New"/>
              </a:rPr>
            </a:br>
            <a:r>
              <a:rPr lang="en-GB">
                <a:latin typeface="Courier New"/>
                <a:ea typeface="Courier New"/>
                <a:cs typeface="Courier New"/>
                <a:sym typeface="Courier New"/>
              </a:rPr>
              <a:t>  foo(squad);</a:t>
            </a:r>
            <a:br>
              <a:rPr lang="en-GB">
                <a:latin typeface="Courier New"/>
                <a:ea typeface="Courier New"/>
                <a:cs typeface="Courier New"/>
                <a:sym typeface="Courier New"/>
              </a:rPr>
            </a:br>
            <a:r>
              <a:rPr lang="en-GB">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1200"/>
              </a:spcAft>
              <a:buNone/>
            </a:pPr>
            <a:r>
              <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animEffect filter="fade" transition="in">
                                      <p:cBhvr>
                                        <p:cTn dur="1000"/>
                                        <p:tgtEl>
                                          <p:spTgt spid="1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animEffect filter="fade" transition="in">
                                      <p:cBhvr>
                                        <p:cTn dur="1000"/>
                                        <p:tgtEl>
                                          <p:spTgt spid="1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animEffect filter="fade" transition="in">
                                      <p:cBhvr>
                                        <p:cTn dur="1000"/>
                                        <p:tgtEl>
                                          <p:spTgt spid="19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Aliases cannot be forward declared</a:t>
            </a:r>
            <a:endParaRPr/>
          </a:p>
        </p:txBody>
      </p:sp>
      <p:sp>
        <p:nvSpPr>
          <p:cNvPr id="206" name="Google Shape;206;p33"/>
          <p:cNvSpPr txBox="1"/>
          <p:nvPr>
            <p:ph idx="1" type="body"/>
          </p:nvPr>
        </p:nvSpPr>
        <p:spPr>
          <a:xfrm>
            <a:off x="311700" y="1152475"/>
            <a:ext cx="3699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Where do you declare them?</a:t>
            </a:r>
            <a:endParaRPr sz="1800"/>
          </a:p>
          <a:p>
            <a:pPr indent="0" lvl="0" marL="0" rtl="0" algn="l">
              <a:spcBef>
                <a:spcPts val="1200"/>
              </a:spcBef>
              <a:spcAft>
                <a:spcPts val="0"/>
              </a:spcAft>
              <a:buNone/>
            </a:pPr>
            <a:r>
              <a:rPr lang="en-GB" sz="1800"/>
              <a:t>Will you use the type behind?</a:t>
            </a:r>
            <a:endParaRPr sz="1800"/>
          </a:p>
          <a:p>
            <a:pPr indent="0" lvl="0" marL="0" rtl="0" algn="l">
              <a:spcBef>
                <a:spcPts val="1200"/>
              </a:spcBef>
              <a:spcAft>
                <a:spcPts val="0"/>
              </a:spcAft>
              <a:buNone/>
            </a:pPr>
            <a:r>
              <a:rPr lang="en-GB" sz="1800"/>
              <a:t>Will you include the header instead?</a:t>
            </a:r>
            <a:endParaRPr sz="1800"/>
          </a:p>
          <a:p>
            <a:pPr indent="0" lvl="0" marL="0" rtl="0" algn="l">
              <a:spcBef>
                <a:spcPts val="1200"/>
              </a:spcBef>
              <a:spcAft>
                <a:spcPts val="1200"/>
              </a:spcAft>
              <a:buNone/>
            </a:pPr>
            <a:r>
              <a:t/>
            </a:r>
            <a:endParaRPr sz="1800"/>
          </a:p>
        </p:txBody>
      </p:sp>
      <p:sp>
        <p:nvSpPr>
          <p:cNvPr id="207" name="Google Shape;207;p33"/>
          <p:cNvSpPr txBox="1"/>
          <p:nvPr>
            <p:ph idx="2" type="body"/>
          </p:nvPr>
        </p:nvSpPr>
        <p:spPr>
          <a:xfrm>
            <a:off x="4167200" y="1152475"/>
            <a:ext cx="4665000" cy="3416400"/>
          </a:xfrm>
          <a:prstGeom prst="rect">
            <a:avLst/>
          </a:prstGeom>
          <a:solidFill>
            <a:srgbClr val="EFEFEF"/>
          </a:solidFill>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 Squad.h</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using Squad = std::vector&lt;Player&gt;;</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//Other.h</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c</a:t>
            </a:r>
            <a:r>
              <a:rPr lang="en-GB">
                <a:latin typeface="Courier New"/>
                <a:ea typeface="Courier New"/>
                <a:cs typeface="Courier New"/>
                <a:sym typeface="Courier New"/>
              </a:rPr>
              <a:t>lass Squad; // this doesn’t work</a:t>
            </a:r>
            <a:endParaRPr>
              <a:latin typeface="Courier New"/>
              <a:ea typeface="Courier New"/>
              <a:cs typeface="Courier New"/>
              <a:sym typeface="Courier New"/>
            </a:endParaRPr>
          </a:p>
          <a:p>
            <a:pPr indent="0" lvl="0" marL="0" rtl="0" algn="l">
              <a:spcBef>
                <a:spcPts val="1200"/>
              </a:spcBef>
              <a:spcAft>
                <a:spcPts val="1200"/>
              </a:spcAft>
              <a:buNone/>
            </a:pPr>
            <a:r>
              <a:rPr lang="en-GB">
                <a:latin typeface="Courier New"/>
                <a:ea typeface="Courier New"/>
                <a:cs typeface="Courier New"/>
                <a:sym typeface="Courier New"/>
              </a:rPr>
              <a:t>// error: conflicting declaration ‘using</a:t>
            </a:r>
            <a:br>
              <a:rPr lang="en-GB">
                <a:latin typeface="Courier New"/>
                <a:ea typeface="Courier New"/>
                <a:cs typeface="Courier New"/>
                <a:sym typeface="Courier New"/>
              </a:rPr>
            </a:br>
            <a:r>
              <a:rPr lang="en-GB">
                <a:latin typeface="Courier New"/>
                <a:ea typeface="Courier New"/>
                <a:cs typeface="Courier New"/>
                <a:sym typeface="Courier New"/>
              </a:rPr>
              <a:t>//     Squad = class std::vector&lt;Player&gt;’</a:t>
            </a:r>
            <a:br>
              <a:rPr lang="en-GB">
                <a:latin typeface="Courier New"/>
                <a:ea typeface="Courier New"/>
                <a:cs typeface="Courier New"/>
                <a:sym typeface="Courier New"/>
              </a:rPr>
            </a:br>
            <a:r>
              <a:rPr lang="en-GB">
                <a:latin typeface="Courier New"/>
                <a:ea typeface="Courier New"/>
                <a:cs typeface="Courier New"/>
                <a:sym typeface="Courier New"/>
              </a:rPr>
              <a:t>// </a:t>
            </a:r>
            <a:r>
              <a:rPr lang="en-GB">
                <a:latin typeface="Courier New"/>
                <a:ea typeface="Courier New"/>
                <a:cs typeface="Courier New"/>
                <a:sym typeface="Courier New"/>
              </a:rPr>
              <a:t>previous declaration as ‘class Squad’</a:t>
            </a:r>
            <a:br>
              <a:rPr lang="en-GB">
                <a:latin typeface="Courier New"/>
                <a:ea typeface="Courier New"/>
                <a:cs typeface="Courier New"/>
                <a:sym typeface="Courier New"/>
              </a:rPr>
            </a:br>
            <a:r>
              <a:rPr lang="en-GB">
                <a:latin typeface="Courier New"/>
                <a:ea typeface="Courier New"/>
                <a:cs typeface="Courier New"/>
                <a:sym typeface="Courier New"/>
              </a:rPr>
              <a:t>void foo(const Squad&amp; iSquad); </a:t>
            </a:r>
            <a:br>
              <a:rPr lang="en-GB">
                <a:latin typeface="Courier New"/>
                <a:ea typeface="Courier New"/>
                <a:cs typeface="Courier New"/>
                <a:sym typeface="Courier New"/>
              </a:rPr>
            </a:b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1000"/>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1000"/>
                                        <p:tgtEl>
                                          <p:spTgt spid="2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animEffect filter="fade" transition="in">
                                      <p:cBhvr>
                                        <p:cTn dur="1000"/>
                                        <p:tgtEl>
                                          <p:spTgt spid="2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animEffect filter="fade" transition="in">
                                      <p:cBhvr>
                                        <p:cTn dur="1000"/>
                                        <p:tgtEl>
                                          <p:spTgt spid="20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 is aliasing a good idea?</a:t>
            </a:r>
            <a:endParaRPr/>
          </a:p>
        </p:txBody>
      </p:sp>
      <p:sp>
        <p:nvSpPr>
          <p:cNvPr id="213" name="Google Shape;21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Easy to use</a:t>
            </a:r>
            <a:endParaRPr/>
          </a:p>
          <a:p>
            <a:pPr indent="-342900" lvl="0" marL="457200" rtl="0" algn="l">
              <a:spcBef>
                <a:spcPts val="0"/>
              </a:spcBef>
              <a:spcAft>
                <a:spcPts val="0"/>
              </a:spcAft>
              <a:buSzPts val="1800"/>
              <a:buChar char="+"/>
            </a:pPr>
            <a:r>
              <a:rPr lang="en-GB"/>
              <a:t>Increases readability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Doesn’t give any protection</a:t>
            </a:r>
            <a:endParaRPr/>
          </a:p>
          <a:p>
            <a:pPr indent="-342900" lvl="0" marL="457200" rtl="0" algn="l">
              <a:spcBef>
                <a:spcPts val="0"/>
              </a:spcBef>
              <a:spcAft>
                <a:spcPts val="0"/>
              </a:spcAft>
              <a:buSzPts val="1800"/>
              <a:buChar char="-"/>
            </a:pPr>
            <a:r>
              <a:rPr lang="en-GB"/>
              <a:t>Not strong typing</a:t>
            </a:r>
            <a:endParaRPr/>
          </a:p>
          <a:p>
            <a:pPr indent="-342900" lvl="0" marL="457200" rtl="0" algn="l">
              <a:spcBef>
                <a:spcPts val="0"/>
              </a:spcBef>
              <a:spcAft>
                <a:spcPts val="0"/>
              </a:spcAft>
              <a:buSzPts val="1800"/>
              <a:buChar char="-"/>
            </a:pPr>
            <a:r>
              <a:rPr lang="en-GB"/>
              <a:t>Cannot be forward declared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1000"/>
                                        <p:tgtEl>
                                          <p:spTgt spid="2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Effect filter="fade" transition="in">
                                      <p:cBhvr>
                                        <p:cTn dur="1000"/>
                                        <p:tgtEl>
                                          <p:spTgt spid="2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animEffect filter="fade" transition="in">
                                      <p:cBhvr>
                                        <p:cTn dur="1000"/>
                                        <p:tgtEl>
                                          <p:spTgt spid="2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animEffect filter="fade" transition="in">
                                      <p:cBhvr>
                                        <p:cTn dur="1000"/>
                                        <p:tgtEl>
                                          <p:spTgt spid="2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animEffect filter="fade" transition="in">
                                      <p:cBhvr>
                                        <p:cTn dur="1000"/>
                                        <p:tgtEl>
                                          <p:spTgt spid="2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5" st="5"/>
                                            </p:txEl>
                                          </p:spTgt>
                                        </p:tgtEl>
                                        <p:attrNameLst>
                                          <p:attrName>style.visibility</p:attrName>
                                        </p:attrNameLst>
                                      </p:cBhvr>
                                      <p:to>
                                        <p:strVal val="visible"/>
                                      </p:to>
                                    </p:set>
                                    <p:animEffect filter="fade" transition="in">
                                      <p:cBhvr>
                                        <p:cTn dur="1000"/>
                                        <p:tgtEl>
                                          <p:spTgt spid="21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Inheriting from the STL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Should we i</a:t>
            </a:r>
            <a:r>
              <a:rPr lang="en-GB"/>
              <a:t>nherit publicly from an STL type?</a:t>
            </a:r>
            <a:endParaRPr/>
          </a:p>
        </p:txBody>
      </p:sp>
      <p:sp>
        <p:nvSpPr>
          <p:cNvPr id="224" name="Google Shape;224;p36"/>
          <p:cNvSpPr txBox="1"/>
          <p:nvPr>
            <p:ph idx="1" type="body"/>
          </p:nvPr>
        </p:nvSpPr>
        <p:spPr>
          <a:xfrm>
            <a:off x="311700" y="1152475"/>
            <a:ext cx="3036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800"/>
              <a:t>Easy to implement</a:t>
            </a:r>
            <a:endParaRPr sz="1800"/>
          </a:p>
          <a:p>
            <a:pPr indent="-342900" lvl="0" marL="457200" rtl="0" algn="l">
              <a:spcBef>
                <a:spcPts val="0"/>
              </a:spcBef>
              <a:spcAft>
                <a:spcPts val="0"/>
              </a:spcAft>
              <a:buSzPts val="1800"/>
              <a:buChar char="+"/>
            </a:pPr>
            <a:r>
              <a:rPr lang="en-GB" sz="1800"/>
              <a:t>Inherited interface</a:t>
            </a:r>
            <a:endParaRPr sz="1800"/>
          </a:p>
          <a:p>
            <a:pPr indent="-342900" lvl="0" marL="457200" rtl="0" algn="l">
              <a:spcBef>
                <a:spcPts val="0"/>
              </a:spcBef>
              <a:spcAft>
                <a:spcPts val="0"/>
              </a:spcAft>
              <a:buSzPts val="1800"/>
              <a:buChar char="+"/>
            </a:pPr>
            <a:r>
              <a:rPr lang="en-GB" sz="1800"/>
              <a:t>Code is readable</a:t>
            </a:r>
            <a:endParaRPr sz="1800"/>
          </a:p>
          <a:p>
            <a:pPr indent="0" lvl="0" marL="0" rtl="0" algn="l">
              <a:spcBef>
                <a:spcPts val="1200"/>
              </a:spcBef>
              <a:spcAft>
                <a:spcPts val="1200"/>
              </a:spcAft>
              <a:buNone/>
            </a:pPr>
            <a:r>
              <a:rPr b="1" lang="en-GB" sz="1800"/>
              <a:t>Is it dangerous?</a:t>
            </a:r>
            <a:endParaRPr b="1" sz="1800"/>
          </a:p>
        </p:txBody>
      </p:sp>
      <p:sp>
        <p:nvSpPr>
          <p:cNvPr id="225" name="Google Shape;225;p36"/>
          <p:cNvSpPr txBox="1"/>
          <p:nvPr>
            <p:ph idx="2" type="body"/>
          </p:nvPr>
        </p:nvSpPr>
        <p:spPr>
          <a:xfrm>
            <a:off x="3545725" y="1152475"/>
            <a:ext cx="5286600" cy="34164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urier New"/>
                <a:ea typeface="Courier New"/>
                <a:cs typeface="Courier New"/>
                <a:sym typeface="Courier New"/>
              </a:rPr>
              <a:t>class</a:t>
            </a:r>
            <a:r>
              <a:rPr lang="en-GB">
                <a:latin typeface="Courier New"/>
                <a:ea typeface="Courier New"/>
                <a:cs typeface="Courier New"/>
                <a:sym typeface="Courier New"/>
              </a:rPr>
              <a:t> Squad : public std::vector&lt;Player&gt; {</a:t>
            </a:r>
            <a:br>
              <a:rPr lang="en-GB">
                <a:latin typeface="Courier New"/>
                <a:ea typeface="Courier New"/>
                <a:cs typeface="Courier New"/>
                <a:sym typeface="Courier New"/>
              </a:rPr>
            </a:br>
            <a:r>
              <a:rPr lang="en-GB">
                <a:latin typeface="Courier New"/>
                <a:ea typeface="Courier New"/>
                <a:cs typeface="Courier New"/>
                <a:sym typeface="Courier New"/>
              </a:rPr>
              <a:t>  using std::</a:t>
            </a:r>
            <a:r>
              <a:rPr lang="en-GB">
                <a:latin typeface="Courier New"/>
                <a:ea typeface="Courier New"/>
                <a:cs typeface="Courier New"/>
                <a:sym typeface="Courier New"/>
              </a:rPr>
              <a:t>vector</a:t>
            </a:r>
            <a:r>
              <a:rPr lang="en-GB">
                <a:latin typeface="Courier New"/>
                <a:ea typeface="Courier New"/>
                <a:cs typeface="Courier New"/>
                <a:sym typeface="Courier New"/>
              </a:rPr>
              <a:t>&lt;Player&gt;::vector;</a:t>
            </a:r>
            <a:br>
              <a:rPr lang="en-GB">
                <a:latin typeface="Courier New"/>
                <a:ea typeface="Courier New"/>
                <a:cs typeface="Courier New"/>
                <a:sym typeface="Courier New"/>
              </a:rPr>
            </a:br>
            <a:r>
              <a:rPr lang="en-GB">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1200"/>
              </a:spcAft>
              <a:buNone/>
            </a:pPr>
            <a:r>
              <a:rPr lang="en-GB">
                <a:latin typeface="Courier New"/>
                <a:ea typeface="Courier New"/>
                <a:cs typeface="Courier New"/>
                <a:sym typeface="Courier New"/>
              </a:rPr>
              <a:t>int main() { </a:t>
            </a:r>
            <a:br>
              <a:rPr lang="en-GB">
                <a:latin typeface="Courier New"/>
                <a:ea typeface="Courier New"/>
                <a:cs typeface="Courier New"/>
                <a:sym typeface="Courier New"/>
              </a:rPr>
            </a:br>
            <a:r>
              <a:rPr lang="en-GB">
                <a:latin typeface="Courier New"/>
                <a:ea typeface="Courier New"/>
                <a:cs typeface="Courier New"/>
                <a:sym typeface="Courier New"/>
              </a:rPr>
              <a:t>    Squad squad {{"Messi"}, {"Ronaldo"},</a:t>
            </a:r>
            <a:br>
              <a:rPr lang="en-GB">
                <a:latin typeface="Courier New"/>
                <a:ea typeface="Courier New"/>
                <a:cs typeface="Courier New"/>
                <a:sym typeface="Courier New"/>
              </a:rPr>
            </a:br>
            <a:r>
              <a:rPr lang="en-GB">
                <a:latin typeface="Courier New"/>
                <a:ea typeface="Courier New"/>
                <a:cs typeface="Courier New"/>
                <a:sym typeface="Courier New"/>
              </a:rPr>
              <a:t>				{"Lewandowski"}};</a:t>
            </a:r>
            <a:br>
              <a:rPr lang="en-GB">
                <a:latin typeface="Courier New"/>
                <a:ea typeface="Courier New"/>
                <a:cs typeface="Courier New"/>
                <a:sym typeface="Courier New"/>
              </a:rPr>
            </a:br>
            <a:r>
              <a:rPr lang="en-GB">
                <a:latin typeface="Courier New"/>
                <a:ea typeface="Courier New"/>
                <a:cs typeface="Courier New"/>
                <a:sym typeface="Courier New"/>
              </a:rPr>
              <a:t>    Squad squad2 = squad;</a:t>
            </a:r>
            <a:br>
              <a:rPr lang="en-GB">
                <a:latin typeface="Courier New"/>
                <a:ea typeface="Courier New"/>
                <a:cs typeface="Courier New"/>
                <a:sym typeface="Courier New"/>
              </a:rPr>
            </a:br>
            <a:r>
              <a:rPr lang="en-GB">
                <a:latin typeface="Courier New"/>
                <a:ea typeface="Courier New"/>
                <a:cs typeface="Courier New"/>
                <a:sym typeface="Courier New"/>
              </a:rPr>
              <a:t>    std::cout &lt;&lt; std::boolalpha;</a:t>
            </a:r>
            <a:br>
              <a:rPr lang="en-GB">
                <a:latin typeface="Courier New"/>
                <a:ea typeface="Courier New"/>
                <a:cs typeface="Courier New"/>
                <a:sym typeface="Courier New"/>
              </a:rPr>
            </a:br>
            <a:r>
              <a:rPr lang="en-GB">
                <a:latin typeface="Courier New"/>
                <a:ea typeface="Courier New"/>
                <a:cs typeface="Courier New"/>
                <a:sym typeface="Courier New"/>
              </a:rPr>
              <a:t>    std::cout &lt;&lt; (squad == squad2) &lt;&lt; '\n';</a:t>
            </a:r>
            <a:br>
              <a:rPr lang="en-GB">
                <a:latin typeface="Courier New"/>
                <a:ea typeface="Courier New"/>
                <a:cs typeface="Courier New"/>
                <a:sym typeface="Courier New"/>
              </a:rPr>
            </a:br>
            <a:r>
              <a:rPr lang="en-GB">
                <a:latin typeface="Courier New"/>
                <a:ea typeface="Courier New"/>
                <a:cs typeface="Courier New"/>
                <a:sym typeface="Courier New"/>
              </a:rPr>
              <a:t>    squad.push_back({"</a:t>
            </a:r>
            <a:r>
              <a:rPr lang="en-GB">
                <a:latin typeface="Courier New"/>
                <a:ea typeface="Courier New"/>
                <a:cs typeface="Courier New"/>
                <a:sym typeface="Courier New"/>
              </a:rPr>
              <a:t>Mbappe</a:t>
            </a:r>
            <a:r>
              <a:rPr lang="en-GB">
                <a:latin typeface="Courier New"/>
                <a:ea typeface="Courier New"/>
                <a:cs typeface="Courier New"/>
                <a:sym typeface="Courier New"/>
              </a:rPr>
              <a:t>"});</a:t>
            </a:r>
            <a:br>
              <a:rPr lang="en-GB">
                <a:latin typeface="Courier New"/>
                <a:ea typeface="Courier New"/>
                <a:cs typeface="Courier New"/>
                <a:sym typeface="Courier New"/>
              </a:rPr>
            </a:br>
            <a:r>
              <a:rPr lang="en-GB">
                <a:latin typeface="Courier New"/>
                <a:ea typeface="Courier New"/>
                <a:cs typeface="Courier New"/>
                <a:sym typeface="Courier New"/>
              </a:rPr>
              <a:t>    std::cout &lt;&lt; (squad == squad2) &lt;&lt; '\n';</a:t>
            </a:r>
            <a:br>
              <a:rPr lang="en-GB">
                <a:latin typeface="Courier New"/>
                <a:ea typeface="Courier New"/>
                <a:cs typeface="Courier New"/>
                <a:sym typeface="Courier New"/>
              </a:rPr>
            </a:br>
            <a:r>
              <a:rPr lang="en-GB">
                <a:latin typeface="Courier New"/>
                <a:ea typeface="Courier New"/>
                <a:cs typeface="Courier New"/>
                <a:sym typeface="Courier Ne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Effect filter="fade" transition="in">
                                      <p:cBhvr>
                                        <p:cTn dur="1000"/>
                                        <p:tgtEl>
                                          <p:spTgt spid="2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Effect filter="fade" transition="in">
                                      <p:cBhvr>
                                        <p:cTn dur="1000"/>
                                        <p:tgtEl>
                                          <p:spTgt spid="2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animEffect filter="fade" transition="in">
                                      <p:cBhvr>
                                        <p:cTn dur="1000"/>
                                        <p:tgtEl>
                                          <p:spTgt spid="2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animEffect filter="fade" transition="in">
                                      <p:cBhvr>
                                        <p:cTn dur="1000"/>
                                        <p:tgtEl>
                                          <p:spTgt spid="22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229" name="Shape 229"/>
        <p:cNvGrpSpPr/>
        <p:nvPr/>
      </p:nvGrpSpPr>
      <p:grpSpPr>
        <a:xfrm>
          <a:off x="0" y="0"/>
          <a:ext cx="0" cy="0"/>
          <a:chOff x="0" y="0"/>
          <a:chExt cx="0" cy="0"/>
        </a:xfrm>
      </p:grpSpPr>
      <p:sp>
        <p:nvSpPr>
          <p:cNvPr id="230" name="Google Shape;230;p37"/>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solidFill>
                  <a:schemeClr val="lt1"/>
                </a:solidFill>
              </a:rPr>
              <a:t>The lack of a virtual destructor might lead to Undefined Behaviour</a:t>
            </a:r>
            <a:endParaRPr>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Possibility</a:t>
            </a:r>
            <a:r>
              <a:rPr lang="en-GB"/>
              <a:t> is not certainty</a:t>
            </a:r>
            <a:endParaRPr/>
          </a:p>
        </p:txBody>
      </p:sp>
      <p:sp>
        <p:nvSpPr>
          <p:cNvPr id="236" name="Google Shape;23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GB" u="sng">
                <a:solidFill>
                  <a:schemeClr val="hlink"/>
                </a:solidFill>
                <a:hlinkClick r:id="rId3"/>
              </a:rPr>
              <a:t>[CERT] OOP52-CPP:</a:t>
            </a:r>
            <a:r>
              <a:rPr i="1" lang="en-GB"/>
              <a:t> Do not delete a polymorphic object without a virtual destructor!  Deleting an object through a pointer to a type without a virtual destructor results in undefined behavior.</a:t>
            </a:r>
            <a:endParaRPr i="1"/>
          </a:p>
          <a:p>
            <a:pPr indent="0" lvl="0" marL="0" rtl="0" algn="l">
              <a:spcBef>
                <a:spcPts val="1200"/>
              </a:spcBef>
              <a:spcAft>
                <a:spcPts val="0"/>
              </a:spcAft>
              <a:buNone/>
            </a:pPr>
            <a:r>
              <a:rPr b="1" lang="en-GB"/>
              <a:t>Do not delete the strongly typed container with a pointer to the vector</a:t>
            </a:r>
            <a:endParaRPr b="1"/>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1000"/>
                                        <p:tgtEl>
                                          <p:spTgt spid="2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1000"/>
                                        <p:tgtEl>
                                          <p:spTgt spid="23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Undefined behaviour can be avoided easily …</a:t>
            </a:r>
            <a:endParaRPr/>
          </a:p>
        </p:txBody>
      </p:sp>
      <p:sp>
        <p:nvSpPr>
          <p:cNvPr id="242" name="Google Shape;242;p39"/>
          <p:cNvSpPr txBox="1"/>
          <p:nvPr>
            <p:ph idx="1" type="body"/>
          </p:nvPr>
        </p:nvSpPr>
        <p:spPr>
          <a:xfrm>
            <a:off x="311700" y="1152475"/>
            <a:ext cx="3999900" cy="3416400"/>
          </a:xfrm>
          <a:prstGeom prst="rect">
            <a:avLst/>
          </a:prstGeom>
          <a:solidFill>
            <a:srgbClr val="EFEFEF"/>
          </a:solidFill>
        </p:spPr>
        <p:txBody>
          <a:bodyPr anchorCtr="0" anchor="t" bIns="91425" lIns="91425" spcFirstLastPara="1" rIns="91425" wrap="square" tIns="91425">
            <a:normAutofit/>
          </a:bodyPr>
          <a:lstStyle/>
          <a:p>
            <a:pPr indent="0" lvl="0" marL="0" rtl="0" algn="l">
              <a:spcBef>
                <a:spcPts val="0"/>
              </a:spcBef>
              <a:spcAft>
                <a:spcPts val="0"/>
              </a:spcAft>
              <a:buNone/>
            </a:pPr>
            <a:r>
              <a:rPr lang="en-GB" sz="1300">
                <a:latin typeface="Courier New"/>
                <a:ea typeface="Courier New"/>
                <a:cs typeface="Courier New"/>
                <a:sym typeface="Courier New"/>
              </a:rPr>
              <a:t>#include &lt;vector&gt;</a:t>
            </a:r>
            <a:endParaRPr sz="1300">
              <a:latin typeface="Courier New"/>
              <a:ea typeface="Courier New"/>
              <a:cs typeface="Courier New"/>
              <a:sym typeface="Courier New"/>
            </a:endParaRPr>
          </a:p>
          <a:p>
            <a:pPr indent="0" lvl="0" marL="0" rtl="0" algn="l">
              <a:spcBef>
                <a:spcPts val="1200"/>
              </a:spcBef>
              <a:spcAft>
                <a:spcPts val="0"/>
              </a:spcAft>
              <a:buNone/>
            </a:pPr>
            <a:r>
              <a:rPr lang="en-GB" sz="1300">
                <a:latin typeface="Courier New"/>
                <a:ea typeface="Courier New"/>
                <a:cs typeface="Courier New"/>
                <a:sym typeface="Courier New"/>
              </a:rPr>
              <a:t>class FootballSquad : </a:t>
            </a:r>
            <a:br>
              <a:rPr lang="en-GB" sz="1300">
                <a:latin typeface="Courier New"/>
                <a:ea typeface="Courier New"/>
                <a:cs typeface="Courier New"/>
                <a:sym typeface="Courier New"/>
              </a:rPr>
            </a:br>
            <a:r>
              <a:rPr lang="en-GB" sz="1300">
                <a:latin typeface="Courier New"/>
                <a:ea typeface="Courier New"/>
                <a:cs typeface="Courier New"/>
                <a:sym typeface="Courier New"/>
              </a:rPr>
              <a:t>        public std::vector&lt;int&gt; {</a:t>
            </a:r>
            <a:br>
              <a:rPr lang="en-GB" sz="1300">
                <a:latin typeface="Courier New"/>
                <a:ea typeface="Courier New"/>
                <a:cs typeface="Courier New"/>
                <a:sym typeface="Courier New"/>
              </a:rPr>
            </a:br>
            <a:r>
              <a:rPr lang="en-GB" sz="1300">
                <a:latin typeface="Courier New"/>
                <a:ea typeface="Courier New"/>
                <a:cs typeface="Courier New"/>
                <a:sym typeface="Courier New"/>
              </a:rPr>
              <a:t>    // …</a:t>
            </a:r>
            <a:br>
              <a:rPr lang="en-GB" sz="1300">
                <a:latin typeface="Courier New"/>
                <a:ea typeface="Courier New"/>
                <a:cs typeface="Courier New"/>
                <a:sym typeface="Courier New"/>
              </a:rPr>
            </a:br>
            <a:r>
              <a:rPr lang="en-GB" sz="1300">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1200"/>
              </a:spcBef>
              <a:spcAft>
                <a:spcPts val="1200"/>
              </a:spcAft>
              <a:buNone/>
            </a:pPr>
            <a:br>
              <a:rPr lang="en-GB" sz="1300">
                <a:latin typeface="Courier New"/>
                <a:ea typeface="Courier New"/>
                <a:cs typeface="Courier New"/>
                <a:sym typeface="Courier New"/>
              </a:rPr>
            </a:br>
            <a:r>
              <a:rPr lang="en-GB" sz="1300">
                <a:latin typeface="Courier New"/>
                <a:ea typeface="Courier New"/>
                <a:cs typeface="Courier New"/>
                <a:sym typeface="Courier New"/>
              </a:rPr>
              <a:t>int main() {  </a:t>
            </a:r>
            <a:br>
              <a:rPr lang="en-GB" sz="1300">
                <a:latin typeface="Courier New"/>
                <a:ea typeface="Courier New"/>
                <a:cs typeface="Courier New"/>
                <a:sym typeface="Courier New"/>
              </a:rPr>
            </a:br>
            <a:r>
              <a:rPr lang="en-GB" sz="1300">
                <a:latin typeface="Courier New"/>
                <a:ea typeface="Courier New"/>
                <a:cs typeface="Courier New"/>
                <a:sym typeface="Courier New"/>
              </a:rPr>
              <a:t>  std::vector&lt;int&gt;* p = </a:t>
            </a:r>
            <a:br>
              <a:rPr lang="en-GB" sz="1300">
                <a:latin typeface="Courier New"/>
                <a:ea typeface="Courier New"/>
                <a:cs typeface="Courier New"/>
                <a:sym typeface="Courier New"/>
              </a:rPr>
            </a:br>
            <a:r>
              <a:rPr lang="en-GB" sz="1300">
                <a:latin typeface="Courier New"/>
                <a:ea typeface="Courier New"/>
                <a:cs typeface="Courier New"/>
                <a:sym typeface="Courier New"/>
              </a:rPr>
              <a:t>        new </a:t>
            </a:r>
            <a:r>
              <a:rPr lang="en-GB" sz="1300">
                <a:latin typeface="Courier New"/>
                <a:ea typeface="Courier New"/>
                <a:cs typeface="Courier New"/>
                <a:sym typeface="Courier New"/>
              </a:rPr>
              <a:t>FootballSquad</a:t>
            </a:r>
            <a:r>
              <a:rPr lang="en-GB" sz="1300">
                <a:latin typeface="Courier New"/>
                <a:ea typeface="Courier New"/>
                <a:cs typeface="Courier New"/>
                <a:sym typeface="Courier New"/>
              </a:rPr>
              <a:t>{};</a:t>
            </a:r>
            <a:br>
              <a:rPr lang="en-GB" sz="1300">
                <a:latin typeface="Courier New"/>
                <a:ea typeface="Courier New"/>
                <a:cs typeface="Courier New"/>
                <a:sym typeface="Courier New"/>
              </a:rPr>
            </a:br>
            <a:r>
              <a:rPr lang="en-GB" sz="1300">
                <a:latin typeface="Courier New"/>
                <a:ea typeface="Courier New"/>
                <a:cs typeface="Courier New"/>
                <a:sym typeface="Courier New"/>
              </a:rPr>
              <a:t>  delete p;</a:t>
            </a:r>
            <a:br>
              <a:rPr lang="en-GB" sz="1300">
                <a:latin typeface="Courier New"/>
                <a:ea typeface="Courier New"/>
                <a:cs typeface="Courier New"/>
                <a:sym typeface="Courier New"/>
              </a:rPr>
            </a:br>
            <a:r>
              <a:rPr lang="en-GB" sz="1300">
                <a:latin typeface="Courier New"/>
                <a:ea typeface="Courier New"/>
                <a:cs typeface="Courier New"/>
                <a:sym typeface="Courier New"/>
              </a:rPr>
              <a:t>}</a:t>
            </a:r>
            <a:endParaRPr sz="1300">
              <a:latin typeface="Courier New"/>
              <a:ea typeface="Courier New"/>
              <a:cs typeface="Courier New"/>
              <a:sym typeface="Courier New"/>
            </a:endParaRPr>
          </a:p>
        </p:txBody>
      </p:sp>
      <p:sp>
        <p:nvSpPr>
          <p:cNvPr id="243" name="Google Shape;243;p39"/>
          <p:cNvSpPr txBox="1"/>
          <p:nvPr>
            <p:ph idx="2" type="body"/>
          </p:nvPr>
        </p:nvSpPr>
        <p:spPr>
          <a:xfrm>
            <a:off x="4832400" y="1152475"/>
            <a:ext cx="3999900" cy="3416400"/>
          </a:xfrm>
          <a:prstGeom prst="rect">
            <a:avLst/>
          </a:prstGeom>
          <a:solidFill>
            <a:srgbClr val="EFEFEF"/>
          </a:solidFill>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#include &lt;vector&gt;</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class FootballSquad : </a:t>
            </a:r>
            <a:br>
              <a:rPr lang="en-GB">
                <a:latin typeface="Courier New"/>
                <a:ea typeface="Courier New"/>
                <a:cs typeface="Courier New"/>
                <a:sym typeface="Courier New"/>
              </a:rPr>
            </a:br>
            <a:r>
              <a:rPr lang="en-GB">
                <a:latin typeface="Courier New"/>
                <a:ea typeface="Courier New"/>
                <a:cs typeface="Courier New"/>
                <a:sym typeface="Courier New"/>
              </a:rPr>
              <a:t>        public std::vector&lt;int&gt; {</a:t>
            </a:r>
            <a:br>
              <a:rPr lang="en-GB">
                <a:latin typeface="Courier New"/>
                <a:ea typeface="Courier New"/>
                <a:cs typeface="Courier New"/>
                <a:sym typeface="Courier New"/>
              </a:rPr>
            </a:br>
            <a:r>
              <a:rPr lang="en-GB">
                <a:latin typeface="Courier New"/>
                <a:ea typeface="Courier New"/>
                <a:cs typeface="Courier New"/>
                <a:sym typeface="Courier New"/>
              </a:rPr>
              <a:t>    // …</a:t>
            </a:r>
            <a:br>
              <a:rPr lang="en-GB">
                <a:latin typeface="Courier New"/>
                <a:ea typeface="Courier New"/>
                <a:cs typeface="Courier New"/>
                <a:sym typeface="Courier New"/>
              </a:rPr>
            </a:br>
            <a:r>
              <a:rPr lang="en-GB">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1200"/>
              </a:spcAft>
              <a:buNone/>
            </a:pPr>
            <a:r>
              <a:rPr lang="en-GB">
                <a:latin typeface="Courier New"/>
                <a:ea typeface="Courier New"/>
                <a:cs typeface="Courier New"/>
                <a:sym typeface="Courier New"/>
              </a:rPr>
              <a:t>int main() {  </a:t>
            </a:r>
            <a:br>
              <a:rPr lang="en-GB">
                <a:latin typeface="Courier New"/>
                <a:ea typeface="Courier New"/>
                <a:cs typeface="Courier New"/>
                <a:sym typeface="Courier New"/>
              </a:rPr>
            </a:br>
            <a:r>
              <a:rPr lang="en-GB">
                <a:latin typeface="Courier New"/>
                <a:ea typeface="Courier New"/>
                <a:cs typeface="Courier New"/>
                <a:sym typeface="Courier New"/>
              </a:rPr>
              <a:t>  FootballSquad* p = </a:t>
            </a:r>
            <a:br>
              <a:rPr lang="en-GB">
                <a:latin typeface="Courier New"/>
                <a:ea typeface="Courier New"/>
                <a:cs typeface="Courier New"/>
                <a:sym typeface="Courier New"/>
              </a:rPr>
            </a:br>
            <a:r>
              <a:rPr lang="en-GB">
                <a:latin typeface="Courier New"/>
                <a:ea typeface="Courier New"/>
                <a:cs typeface="Courier New"/>
                <a:sym typeface="Courier New"/>
              </a:rPr>
              <a:t>        new FootballSquad{};</a:t>
            </a:r>
            <a:br>
              <a:rPr lang="en-GB">
                <a:latin typeface="Courier New"/>
                <a:ea typeface="Courier New"/>
                <a:cs typeface="Courier New"/>
                <a:sym typeface="Courier New"/>
              </a:rPr>
            </a:br>
            <a:r>
              <a:rPr lang="en-GB">
                <a:latin typeface="Courier New"/>
                <a:ea typeface="Courier New"/>
                <a:cs typeface="Courier New"/>
                <a:sym typeface="Courier New"/>
              </a:rPr>
              <a:t>  delete p;</a:t>
            </a:r>
            <a:br>
              <a:rPr lang="en-GB">
                <a:latin typeface="Courier New"/>
                <a:ea typeface="Courier New"/>
                <a:cs typeface="Courier New"/>
                <a:sym typeface="Courier New"/>
              </a:rPr>
            </a:br>
            <a:r>
              <a:rPr lang="en-GB">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or by adding an additional layer if you need a base</a:t>
            </a:r>
            <a:endParaRPr/>
          </a:p>
        </p:txBody>
      </p:sp>
      <p:sp>
        <p:nvSpPr>
          <p:cNvPr id="249" name="Google Shape;249;p40"/>
          <p:cNvSpPr txBox="1"/>
          <p:nvPr>
            <p:ph idx="1" type="body"/>
          </p:nvPr>
        </p:nvSpPr>
        <p:spPr>
          <a:xfrm>
            <a:off x="311700" y="1152475"/>
            <a:ext cx="3999900" cy="3525900"/>
          </a:xfrm>
          <a:prstGeom prst="rect">
            <a:avLst/>
          </a:prstGeom>
          <a:solidFill>
            <a:srgbClr val="EFEFEF"/>
          </a:solid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300">
                <a:latin typeface="Courier New"/>
                <a:ea typeface="Courier New"/>
                <a:cs typeface="Courier New"/>
                <a:sym typeface="Courier New"/>
              </a:rPr>
              <a:t>#include &lt;vector&gt;</a:t>
            </a:r>
            <a:endParaRPr sz="1300">
              <a:latin typeface="Courier New"/>
              <a:ea typeface="Courier New"/>
              <a:cs typeface="Courier New"/>
              <a:sym typeface="Courier New"/>
            </a:endParaRPr>
          </a:p>
          <a:p>
            <a:pPr indent="0" lvl="0" marL="0" rtl="0" algn="l">
              <a:spcBef>
                <a:spcPts val="1200"/>
              </a:spcBef>
              <a:spcAft>
                <a:spcPts val="0"/>
              </a:spcAft>
              <a:buNone/>
            </a:pPr>
            <a:r>
              <a:rPr lang="en-GB" sz="1300">
                <a:latin typeface="Courier New"/>
                <a:ea typeface="Courier New"/>
                <a:cs typeface="Courier New"/>
                <a:sym typeface="Courier New"/>
              </a:rPr>
              <a:t>class FootballSquad : </a:t>
            </a:r>
            <a:br>
              <a:rPr lang="en-GB" sz="1300">
                <a:latin typeface="Courier New"/>
                <a:ea typeface="Courier New"/>
                <a:cs typeface="Courier New"/>
                <a:sym typeface="Courier New"/>
              </a:rPr>
            </a:br>
            <a:r>
              <a:rPr lang="en-GB" sz="1300">
                <a:latin typeface="Courier New"/>
                <a:ea typeface="Courier New"/>
                <a:cs typeface="Courier New"/>
                <a:sym typeface="Courier New"/>
              </a:rPr>
              <a:t>        public std::vector&lt;int&gt; {</a:t>
            </a:r>
            <a:br>
              <a:rPr lang="en-GB" sz="1300">
                <a:latin typeface="Courier New"/>
                <a:ea typeface="Courier New"/>
                <a:cs typeface="Courier New"/>
                <a:sym typeface="Courier New"/>
              </a:rPr>
            </a:br>
            <a:r>
              <a:rPr lang="en-GB" sz="1300">
                <a:latin typeface="Courier New"/>
                <a:ea typeface="Courier New"/>
                <a:cs typeface="Courier New"/>
                <a:sym typeface="Courier New"/>
              </a:rPr>
              <a:t>  public:</a:t>
            </a:r>
            <a:br>
              <a:rPr lang="en-GB" sz="1300">
                <a:latin typeface="Courier New"/>
                <a:ea typeface="Courier New"/>
                <a:cs typeface="Courier New"/>
                <a:sym typeface="Courier New"/>
              </a:rPr>
            </a:br>
            <a:r>
              <a:rPr lang="en-GB" sz="1300">
                <a:latin typeface="Courier New"/>
                <a:ea typeface="Courier New"/>
                <a:cs typeface="Courier New"/>
                <a:sym typeface="Courier New"/>
              </a:rPr>
              <a:t>  // …</a:t>
            </a:r>
            <a:endParaRPr sz="1300">
              <a:latin typeface="Courier New"/>
              <a:ea typeface="Courier New"/>
              <a:cs typeface="Courier New"/>
              <a:sym typeface="Courier New"/>
            </a:endParaRPr>
          </a:p>
          <a:p>
            <a:pPr indent="0" lvl="0" marL="0" rtl="0" algn="l">
              <a:spcBef>
                <a:spcPts val="1200"/>
              </a:spcBef>
              <a:spcAft>
                <a:spcPts val="0"/>
              </a:spcAft>
              <a:buNone/>
            </a:pPr>
            <a:r>
              <a:rPr lang="en-GB" sz="1300">
                <a:latin typeface="Courier New"/>
                <a:ea typeface="Courier New"/>
                <a:cs typeface="Courier New"/>
                <a:sym typeface="Courier New"/>
              </a:rPr>
              <a:t>  </a:t>
            </a:r>
            <a:r>
              <a:rPr lang="en-GB" sz="1300">
                <a:latin typeface="Courier New"/>
                <a:ea typeface="Courier New"/>
                <a:cs typeface="Courier New"/>
                <a:sym typeface="Courier New"/>
              </a:rPr>
              <a:t>v</a:t>
            </a:r>
            <a:r>
              <a:rPr lang="en-GB" sz="1300">
                <a:latin typeface="Courier New"/>
                <a:ea typeface="Courier New"/>
                <a:cs typeface="Courier New"/>
                <a:sym typeface="Courier New"/>
              </a:rPr>
              <a:t>irtual ~</a:t>
            </a:r>
            <a:r>
              <a:rPr lang="en-GB" sz="1300">
                <a:latin typeface="Courier New"/>
                <a:ea typeface="Courier New"/>
                <a:cs typeface="Courier New"/>
                <a:sym typeface="Courier New"/>
              </a:rPr>
              <a:t>FootballSquad() = default;</a:t>
            </a:r>
            <a:br>
              <a:rPr lang="en-GB" sz="1300">
                <a:latin typeface="Courier New"/>
                <a:ea typeface="Courier New"/>
                <a:cs typeface="Courier New"/>
                <a:sym typeface="Courier New"/>
              </a:rPr>
            </a:br>
            <a:r>
              <a:rPr lang="en-GB" sz="1300">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1200"/>
              </a:spcBef>
              <a:spcAft>
                <a:spcPts val="1200"/>
              </a:spcAft>
              <a:buNone/>
            </a:pPr>
            <a:br>
              <a:rPr lang="en-GB" sz="1300">
                <a:latin typeface="Courier New"/>
                <a:ea typeface="Courier New"/>
                <a:cs typeface="Courier New"/>
                <a:sym typeface="Courier New"/>
              </a:rPr>
            </a:br>
            <a:r>
              <a:rPr lang="en-GB" sz="1300">
                <a:latin typeface="Courier New"/>
                <a:ea typeface="Courier New"/>
                <a:cs typeface="Courier New"/>
                <a:sym typeface="Courier New"/>
              </a:rPr>
              <a:t>int main() {  </a:t>
            </a:r>
            <a:br>
              <a:rPr lang="en-GB" sz="1300">
                <a:latin typeface="Courier New"/>
                <a:ea typeface="Courier New"/>
                <a:cs typeface="Courier New"/>
                <a:sym typeface="Courier New"/>
              </a:rPr>
            </a:br>
            <a:r>
              <a:rPr lang="en-GB" sz="1300">
                <a:latin typeface="Courier New"/>
                <a:ea typeface="Courier New"/>
                <a:cs typeface="Courier New"/>
                <a:sym typeface="Courier New"/>
              </a:rPr>
              <a:t>  std::vector&lt;int&gt;* p = </a:t>
            </a:r>
            <a:br>
              <a:rPr lang="en-GB" sz="1300">
                <a:latin typeface="Courier New"/>
                <a:ea typeface="Courier New"/>
                <a:cs typeface="Courier New"/>
                <a:sym typeface="Courier New"/>
              </a:rPr>
            </a:br>
            <a:r>
              <a:rPr lang="en-GB" sz="1300">
                <a:latin typeface="Courier New"/>
                <a:ea typeface="Courier New"/>
                <a:cs typeface="Courier New"/>
                <a:sym typeface="Courier New"/>
              </a:rPr>
              <a:t>        new FootballSquad{};</a:t>
            </a:r>
            <a:br>
              <a:rPr lang="en-GB" sz="1300">
                <a:latin typeface="Courier New"/>
                <a:ea typeface="Courier New"/>
                <a:cs typeface="Courier New"/>
                <a:sym typeface="Courier New"/>
              </a:rPr>
            </a:br>
            <a:r>
              <a:rPr lang="en-GB" sz="1300">
                <a:latin typeface="Courier New"/>
                <a:ea typeface="Courier New"/>
                <a:cs typeface="Courier New"/>
                <a:sym typeface="Courier New"/>
              </a:rPr>
              <a:t>  delete p;</a:t>
            </a:r>
            <a:br>
              <a:rPr lang="en-GB" sz="1300">
                <a:latin typeface="Courier New"/>
                <a:ea typeface="Courier New"/>
                <a:cs typeface="Courier New"/>
                <a:sym typeface="Courier New"/>
              </a:rPr>
            </a:br>
            <a:r>
              <a:rPr lang="en-GB" sz="1300">
                <a:latin typeface="Courier New"/>
                <a:ea typeface="Courier New"/>
                <a:cs typeface="Courier New"/>
                <a:sym typeface="Courier New"/>
              </a:rPr>
              <a:t>}</a:t>
            </a:r>
            <a:endParaRPr sz="1300">
              <a:latin typeface="Courier New"/>
              <a:ea typeface="Courier New"/>
              <a:cs typeface="Courier New"/>
              <a:sym typeface="Courier New"/>
            </a:endParaRPr>
          </a:p>
        </p:txBody>
      </p:sp>
      <p:sp>
        <p:nvSpPr>
          <p:cNvPr id="250" name="Google Shape;250;p40"/>
          <p:cNvSpPr txBox="1"/>
          <p:nvPr>
            <p:ph idx="2" type="body"/>
          </p:nvPr>
        </p:nvSpPr>
        <p:spPr>
          <a:xfrm>
            <a:off x="4832400" y="1152475"/>
            <a:ext cx="3999900" cy="35259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0"/>
              </a:spcBef>
              <a:spcAft>
                <a:spcPts val="0"/>
              </a:spcAft>
              <a:buNone/>
            </a:pPr>
            <a:r>
              <a:rPr lang="en-GB" sz="1300">
                <a:latin typeface="Courier New"/>
                <a:ea typeface="Courier New"/>
                <a:cs typeface="Courier New"/>
                <a:sym typeface="Courier New"/>
              </a:rPr>
              <a:t>#include &lt;vector&gt;</a:t>
            </a:r>
            <a:endParaRPr sz="1300">
              <a:latin typeface="Courier New"/>
              <a:ea typeface="Courier New"/>
              <a:cs typeface="Courier New"/>
              <a:sym typeface="Courier New"/>
            </a:endParaRPr>
          </a:p>
          <a:p>
            <a:pPr indent="0" lvl="0" marL="0" rtl="0" algn="l">
              <a:spcBef>
                <a:spcPts val="1200"/>
              </a:spcBef>
              <a:spcAft>
                <a:spcPts val="0"/>
              </a:spcAft>
              <a:buNone/>
            </a:pPr>
            <a:r>
              <a:rPr lang="en-GB" sz="1300">
                <a:latin typeface="Courier New"/>
                <a:ea typeface="Courier New"/>
                <a:cs typeface="Courier New"/>
                <a:sym typeface="Courier New"/>
              </a:rPr>
              <a:t>class Squad : public std::vector&lt;int&gt;{</a:t>
            </a:r>
            <a:br>
              <a:rPr lang="en-GB" sz="1300">
                <a:latin typeface="Courier New"/>
                <a:ea typeface="Courier New"/>
                <a:cs typeface="Courier New"/>
                <a:sym typeface="Courier New"/>
              </a:rPr>
            </a:br>
            <a:r>
              <a:rPr lang="en-GB" sz="1300">
                <a:latin typeface="Courier New"/>
                <a:ea typeface="Courier New"/>
                <a:cs typeface="Courier New"/>
                <a:sym typeface="Courier New"/>
              </a:rPr>
              <a:t>  public:</a:t>
            </a:r>
            <a:br>
              <a:rPr lang="en-GB" sz="1300">
                <a:latin typeface="Courier New"/>
                <a:ea typeface="Courier New"/>
                <a:cs typeface="Courier New"/>
                <a:sym typeface="Courier New"/>
              </a:rPr>
            </a:br>
            <a:r>
              <a:rPr lang="en-GB" sz="1300">
                <a:latin typeface="Courier New"/>
                <a:ea typeface="Courier New"/>
                <a:cs typeface="Courier New"/>
                <a:sym typeface="Courier New"/>
              </a:rPr>
              <a:t>    virtual ~Squad() = default;</a:t>
            </a:r>
            <a:br>
              <a:rPr lang="en-GB" sz="1300">
                <a:latin typeface="Courier New"/>
                <a:ea typeface="Courier New"/>
                <a:cs typeface="Courier New"/>
                <a:sym typeface="Courier New"/>
              </a:rPr>
            </a:br>
            <a:r>
              <a:rPr lang="en-GB" sz="1300">
                <a:latin typeface="Courier New"/>
                <a:ea typeface="Courier New"/>
                <a:cs typeface="Courier New"/>
                <a:sym typeface="Courier New"/>
              </a:rPr>
              <a:t>    // …</a:t>
            </a:r>
            <a:br>
              <a:rPr lang="en-GB" sz="1300">
                <a:latin typeface="Courier New"/>
                <a:ea typeface="Courier New"/>
                <a:cs typeface="Courier New"/>
                <a:sym typeface="Courier New"/>
              </a:rPr>
            </a:br>
            <a:r>
              <a:rPr lang="en-GB" sz="1300">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1200"/>
              </a:spcBef>
              <a:spcAft>
                <a:spcPts val="0"/>
              </a:spcAft>
              <a:buNone/>
            </a:pPr>
            <a:r>
              <a:rPr lang="en-GB" sz="1300">
                <a:latin typeface="Courier New"/>
                <a:ea typeface="Courier New"/>
                <a:cs typeface="Courier New"/>
                <a:sym typeface="Courier New"/>
              </a:rPr>
              <a:t>class FootballSquad : public Squad {</a:t>
            </a:r>
            <a:br>
              <a:rPr lang="en-GB" sz="1300">
                <a:latin typeface="Courier New"/>
                <a:ea typeface="Courier New"/>
                <a:cs typeface="Courier New"/>
                <a:sym typeface="Courier New"/>
              </a:rPr>
            </a:br>
            <a:r>
              <a:rPr lang="en-GB" sz="1300">
                <a:latin typeface="Courier New"/>
                <a:ea typeface="Courier New"/>
                <a:cs typeface="Courier New"/>
                <a:sym typeface="Courier New"/>
              </a:rPr>
              <a:t>  // …</a:t>
            </a:r>
            <a:br>
              <a:rPr lang="en-GB" sz="1300">
                <a:latin typeface="Courier New"/>
                <a:ea typeface="Courier New"/>
                <a:cs typeface="Courier New"/>
                <a:sym typeface="Courier New"/>
              </a:rPr>
            </a:br>
            <a:r>
              <a:rPr lang="en-GB" sz="1300">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1200"/>
              </a:spcBef>
              <a:spcAft>
                <a:spcPts val="1200"/>
              </a:spcAft>
              <a:buNone/>
            </a:pPr>
            <a:r>
              <a:rPr lang="en-GB" sz="1300">
                <a:latin typeface="Courier New"/>
                <a:ea typeface="Courier New"/>
                <a:cs typeface="Courier New"/>
                <a:sym typeface="Courier New"/>
              </a:rPr>
              <a:t>int main() {  </a:t>
            </a:r>
            <a:br>
              <a:rPr lang="en-GB" sz="1300">
                <a:latin typeface="Courier New"/>
                <a:ea typeface="Courier New"/>
                <a:cs typeface="Courier New"/>
                <a:sym typeface="Courier New"/>
              </a:rPr>
            </a:br>
            <a:r>
              <a:rPr lang="en-GB" sz="1300">
                <a:latin typeface="Courier New"/>
                <a:ea typeface="Courier New"/>
                <a:cs typeface="Courier New"/>
                <a:sym typeface="Courier New"/>
              </a:rPr>
              <a:t>  Squad* p = </a:t>
            </a:r>
            <a:r>
              <a:rPr lang="en-GB" sz="1300">
                <a:latin typeface="Courier New"/>
                <a:ea typeface="Courier New"/>
                <a:cs typeface="Courier New"/>
                <a:sym typeface="Courier New"/>
              </a:rPr>
              <a:t>new </a:t>
            </a:r>
            <a:r>
              <a:rPr lang="en-GB" sz="1300">
                <a:latin typeface="Courier New"/>
                <a:ea typeface="Courier New"/>
                <a:cs typeface="Courier New"/>
                <a:sym typeface="Courier New"/>
              </a:rPr>
              <a:t>FootballSquad{};</a:t>
            </a:r>
            <a:br>
              <a:rPr lang="en-GB" sz="1300">
                <a:latin typeface="Courier New"/>
                <a:ea typeface="Courier New"/>
                <a:cs typeface="Courier New"/>
                <a:sym typeface="Courier New"/>
              </a:rPr>
            </a:br>
            <a:r>
              <a:rPr lang="en-GB" sz="1300">
                <a:latin typeface="Courier New"/>
                <a:ea typeface="Courier New"/>
                <a:cs typeface="Courier New"/>
                <a:sym typeface="Courier New"/>
              </a:rPr>
              <a:t>  delete p;</a:t>
            </a:r>
            <a:br>
              <a:rPr lang="en-GB" sz="1300">
                <a:latin typeface="Courier New"/>
                <a:ea typeface="Courier New"/>
                <a:cs typeface="Courier New"/>
                <a:sym typeface="Courier New"/>
              </a:rPr>
            </a:br>
            <a:r>
              <a:rPr lang="en-GB" sz="1300">
                <a:latin typeface="Courier New"/>
                <a:ea typeface="Courier New"/>
                <a:cs typeface="Courier New"/>
                <a:sym typeface="Courier New"/>
              </a:rPr>
              <a:t>}</a:t>
            </a:r>
            <a:endParaRPr sz="13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about the question of design choice?</a:t>
            </a:r>
            <a:endParaRPr/>
          </a:p>
        </p:txBody>
      </p:sp>
      <p:sp>
        <p:nvSpPr>
          <p:cNvPr id="256" name="Google Shape;25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STL was designed to separate</a:t>
            </a:r>
            <a:endParaRPr/>
          </a:p>
          <a:p>
            <a:pPr indent="0" lvl="0" marL="0" rtl="0" algn="l">
              <a:spcBef>
                <a:spcPts val="1200"/>
              </a:spcBef>
              <a:spcAft>
                <a:spcPts val="0"/>
              </a:spcAft>
              <a:buNone/>
            </a:pPr>
            <a:r>
              <a:rPr lang="en-GB"/>
              <a:t>	Containers</a:t>
            </a:r>
            <a:endParaRPr/>
          </a:p>
          <a:p>
            <a:pPr indent="0" lvl="0" marL="0" rtl="0" algn="l">
              <a:spcBef>
                <a:spcPts val="1200"/>
              </a:spcBef>
              <a:spcAft>
                <a:spcPts val="0"/>
              </a:spcAft>
              <a:buNone/>
            </a:pPr>
            <a:r>
              <a:rPr lang="en-GB"/>
              <a:t>	Algorithms</a:t>
            </a:r>
            <a:endParaRPr/>
          </a:p>
          <a:p>
            <a:pPr indent="0" lvl="0" marL="0" rtl="0" algn="l">
              <a:spcBef>
                <a:spcPts val="1200"/>
              </a:spcBef>
              <a:spcAft>
                <a:spcPts val="0"/>
              </a:spcAft>
              <a:buNone/>
            </a:pPr>
            <a:r>
              <a:rPr lang="en-GB"/>
              <a:t>	Function objects</a:t>
            </a:r>
            <a:endParaRPr/>
          </a:p>
          <a:p>
            <a:pPr indent="0" lvl="0" marL="0" rtl="0" algn="l">
              <a:spcBef>
                <a:spcPts val="1200"/>
              </a:spcBef>
              <a:spcAft>
                <a:spcPts val="1200"/>
              </a:spcAft>
              <a:buNone/>
            </a:pPr>
            <a:r>
              <a:rPr lang="en-GB"/>
              <a:t>	Iterators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Effect filter="fade" transition="in">
                                      <p:cBhvr>
                                        <p:cTn dur="1000"/>
                                        <p:tgtEl>
                                          <p:spTgt spid="2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animEffect filter="fade" transition="in">
                                      <p:cBhvr>
                                        <p:cTn dur="1000"/>
                                        <p:tgtEl>
                                          <p:spTgt spid="2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2" st="2"/>
                                            </p:txEl>
                                          </p:spTgt>
                                        </p:tgtEl>
                                        <p:attrNameLst>
                                          <p:attrName>style.visibility</p:attrName>
                                        </p:attrNameLst>
                                      </p:cBhvr>
                                      <p:to>
                                        <p:strVal val="visible"/>
                                      </p:to>
                                    </p:set>
                                    <p:animEffect filter="fade" transition="in">
                                      <p:cBhvr>
                                        <p:cTn dur="1000"/>
                                        <p:tgtEl>
                                          <p:spTgt spid="2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3" st="3"/>
                                            </p:txEl>
                                          </p:spTgt>
                                        </p:tgtEl>
                                        <p:attrNameLst>
                                          <p:attrName>style.visibility</p:attrName>
                                        </p:attrNameLst>
                                      </p:cBhvr>
                                      <p:to>
                                        <p:strVal val="visible"/>
                                      </p:to>
                                    </p:set>
                                    <p:animEffect filter="fade" transition="in">
                                      <p:cBhvr>
                                        <p:cTn dur="1000"/>
                                        <p:tgtEl>
                                          <p:spTgt spid="2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4" st="4"/>
                                            </p:txEl>
                                          </p:spTgt>
                                        </p:tgtEl>
                                        <p:attrNameLst>
                                          <p:attrName>style.visibility</p:attrName>
                                        </p:attrNameLst>
                                      </p:cBhvr>
                                      <p:to>
                                        <p:strVal val="visible"/>
                                      </p:to>
                                    </p:set>
                                    <p:animEffect filter="fade" transition="in">
                                      <p:cBhvr>
                                        <p:cTn dur="1000"/>
                                        <p:tgtEl>
                                          <p:spTgt spid="25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88" name="Google Shape;8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a:t>
            </a:r>
            <a:r>
              <a:rPr lang="en-GB"/>
              <a:t> is strong typing?</a:t>
            </a:r>
            <a:endParaRPr/>
          </a:p>
          <a:p>
            <a:pPr indent="0" lvl="0" marL="0" rtl="0" algn="l">
              <a:spcBef>
                <a:spcPts val="1200"/>
              </a:spcBef>
              <a:spcAft>
                <a:spcPts val="0"/>
              </a:spcAft>
              <a:buNone/>
            </a:pPr>
            <a:r>
              <a:rPr lang="en-GB"/>
              <a:t>What problem does it solve?</a:t>
            </a:r>
            <a:endParaRPr/>
          </a:p>
          <a:p>
            <a:pPr indent="0" lvl="0" marL="0" rtl="0" algn="l">
              <a:spcBef>
                <a:spcPts val="1200"/>
              </a:spcBef>
              <a:spcAft>
                <a:spcPts val="0"/>
              </a:spcAft>
              <a:buNone/>
            </a:pPr>
            <a:r>
              <a:rPr lang="en-GB"/>
              <a:t>How would we use a strongly typed container?</a:t>
            </a:r>
            <a:endParaRPr/>
          </a:p>
          <a:p>
            <a:pPr indent="0" lvl="0" marL="0" rtl="0" algn="l">
              <a:spcBef>
                <a:spcPts val="1200"/>
              </a:spcBef>
              <a:spcAft>
                <a:spcPts val="0"/>
              </a:spcAft>
              <a:buNone/>
            </a:pPr>
            <a:r>
              <a:rPr lang="en-GB"/>
              <a:t>How would we implement a</a:t>
            </a:r>
            <a:r>
              <a:rPr lang="en-GB"/>
              <a:t> strongly typed container?</a:t>
            </a:r>
            <a:endParaRPr/>
          </a:p>
          <a:p>
            <a:pPr indent="0" lvl="0" marL="0" rtl="0" algn="l">
              <a:spcBef>
                <a:spcPts val="1200"/>
              </a:spcBef>
              <a:spcAft>
                <a:spcPts val="0"/>
              </a:spcAft>
              <a:buNone/>
            </a:pPr>
            <a:r>
              <a:rPr lang="en-GB"/>
              <a:t>What open source solutions are available?</a:t>
            </a:r>
            <a:endParaRPr/>
          </a:p>
          <a:p>
            <a:pPr indent="0" lvl="0" marL="0" rtl="0" algn="l">
              <a:spcBef>
                <a:spcPts val="1200"/>
              </a:spcBef>
              <a:spcAft>
                <a:spcPts val="1200"/>
              </a:spcAft>
              <a:buNone/>
            </a:pPr>
            <a:r>
              <a:rPr lang="en-GB"/>
              <a:t>So what shall we do?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1000"/>
                                        <p:tgtEl>
                                          <p:spTgt spid="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Effect filter="fade" transition="in">
                                      <p:cBhvr>
                                        <p:cTn dur="1000"/>
                                        <p:tgtEl>
                                          <p:spTgt spid="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animEffect filter="fade" transition="in">
                                      <p:cBhvr>
                                        <p:cTn dur="1000"/>
                                        <p:tgtEl>
                                          <p:spTgt spid="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3" st="3"/>
                                            </p:txEl>
                                          </p:spTgt>
                                        </p:tgtEl>
                                        <p:attrNameLst>
                                          <p:attrName>style.visibility</p:attrName>
                                        </p:attrNameLst>
                                      </p:cBhvr>
                                      <p:to>
                                        <p:strVal val="visible"/>
                                      </p:to>
                                    </p:set>
                                    <p:animEffect filter="fade" transition="in">
                                      <p:cBhvr>
                                        <p:cTn dur="1000"/>
                                        <p:tgtEl>
                                          <p:spTgt spid="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4" st="4"/>
                                            </p:txEl>
                                          </p:spTgt>
                                        </p:tgtEl>
                                        <p:attrNameLst>
                                          <p:attrName>style.visibility</p:attrName>
                                        </p:attrNameLst>
                                      </p:cBhvr>
                                      <p:to>
                                        <p:strVal val="visible"/>
                                      </p:to>
                                    </p:set>
                                    <p:animEffect filter="fade" transition="in">
                                      <p:cBhvr>
                                        <p:cTn dur="1000"/>
                                        <p:tgtEl>
                                          <p:spTgt spid="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5" st="5"/>
                                            </p:txEl>
                                          </p:spTgt>
                                        </p:tgtEl>
                                        <p:attrNameLst>
                                          <p:attrName>style.visibility</p:attrName>
                                        </p:attrNameLst>
                                      </p:cBhvr>
                                      <p:to>
                                        <p:strVal val="visible"/>
                                      </p:to>
                                    </p:set>
                                    <p:animEffect filter="fade" transition="in">
                                      <p:cBhvr>
                                        <p:cTn dur="1000"/>
                                        <p:tgtEl>
                                          <p:spTgt spid="8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if you add some algorithms?</a:t>
            </a:r>
            <a:endParaRPr/>
          </a:p>
        </p:txBody>
      </p:sp>
      <p:sp>
        <p:nvSpPr>
          <p:cNvPr id="262" name="Google Shape;26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You start mixing the separated concepts</a:t>
            </a:r>
            <a:endParaRPr/>
          </a:p>
          <a:p>
            <a:pPr indent="0" lvl="0" marL="0" rtl="0" algn="l">
              <a:spcBef>
                <a:spcPts val="1200"/>
              </a:spcBef>
              <a:spcAft>
                <a:spcPts val="1200"/>
              </a:spcAft>
              <a:buNone/>
            </a:pPr>
            <a:r>
              <a:rPr lang="en-GB"/>
              <a:t>You break the design behind the STL</a:t>
            </a:r>
            <a:r>
              <a:rPr lang="en-GB"/>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1000"/>
                                        <p:tgtEl>
                                          <p:spTgt spid="2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Effect filter="fade" transition="in">
                                      <p:cBhvr>
                                        <p:cTn dur="1000"/>
                                        <p:tgtEl>
                                          <p:spTgt spid="26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But does breaking the STL design matter?</a:t>
            </a:r>
            <a:endParaRPr/>
          </a:p>
        </p:txBody>
      </p:sp>
      <p:sp>
        <p:nvSpPr>
          <p:cNvPr id="268" name="Google Shape;26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Most probably you don’t develop for the whole C++ community</a:t>
            </a:r>
            <a:endParaRPr/>
          </a:p>
          <a:p>
            <a:pPr indent="0" lvl="0" marL="0" rtl="0" algn="l">
              <a:spcBef>
                <a:spcPts val="1200"/>
              </a:spcBef>
              <a:spcAft>
                <a:spcPts val="0"/>
              </a:spcAft>
              <a:buNone/>
            </a:pPr>
            <a:r>
              <a:rPr lang="en-GB"/>
              <a:t>Most code is written for specific applications</a:t>
            </a:r>
            <a:endParaRPr/>
          </a:p>
          <a:p>
            <a:pPr indent="0" lvl="0" marL="0" rtl="0" algn="l">
              <a:spcBef>
                <a:spcPts val="1200"/>
              </a:spcBef>
              <a:spcAft>
                <a:spcPts val="0"/>
              </a:spcAft>
              <a:buNone/>
            </a:pPr>
            <a:r>
              <a:rPr lang="en-GB"/>
              <a:t>Most code is not reused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Worry about generic design problems, if you write something generic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Effect filter="fade" transition="in">
                                      <p:cBhvr>
                                        <p:cTn dur="1000"/>
                                        <p:tgtEl>
                                          <p:spTgt spid="2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animEffect filter="fade" transition="in">
                                      <p:cBhvr>
                                        <p:cTn dur="1000"/>
                                        <p:tgtEl>
                                          <p:spTgt spid="2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animEffect filter="fade" transition="in">
                                      <p:cBhvr>
                                        <p:cTn dur="1000"/>
                                        <p:tgtEl>
                                          <p:spTgt spid="2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3" st="3"/>
                                            </p:txEl>
                                          </p:spTgt>
                                        </p:tgtEl>
                                        <p:attrNameLst>
                                          <p:attrName>style.visibility</p:attrName>
                                        </p:attrNameLst>
                                      </p:cBhvr>
                                      <p:to>
                                        <p:strVal val="visible"/>
                                      </p:to>
                                    </p:set>
                                    <p:animEffect filter="fade" transition="in">
                                      <p:cBhvr>
                                        <p:cTn dur="1000"/>
                                        <p:tgtEl>
                                          <p:spTgt spid="2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4" st="4"/>
                                            </p:txEl>
                                          </p:spTgt>
                                        </p:tgtEl>
                                        <p:attrNameLst>
                                          <p:attrName>style.visibility</p:attrName>
                                        </p:attrNameLst>
                                      </p:cBhvr>
                                      <p:to>
                                        <p:strVal val="visible"/>
                                      </p:to>
                                    </p:set>
                                    <p:animEffect filter="fade" transition="in">
                                      <p:cBhvr>
                                        <p:cTn dur="1000"/>
                                        <p:tgtEl>
                                          <p:spTgt spid="26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Focus on what matters</a:t>
            </a:r>
            <a:endParaRPr/>
          </a:p>
        </p:txBody>
      </p:sp>
      <p:sp>
        <p:nvSpPr>
          <p:cNvPr id="274" name="Google Shape;274;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Generic solutions need generic design</a:t>
            </a:r>
            <a:endParaRPr/>
          </a:p>
          <a:p>
            <a:pPr indent="0" lvl="0" marL="0" rtl="0" algn="l">
              <a:spcBef>
                <a:spcPts val="1200"/>
              </a:spcBef>
              <a:spcAft>
                <a:spcPts val="0"/>
              </a:spcAft>
              <a:buNone/>
            </a:pPr>
            <a:r>
              <a:rPr lang="en-GB"/>
              <a:t>Otherwise</a:t>
            </a:r>
            <a:endParaRPr/>
          </a:p>
          <a:p>
            <a:pPr indent="0" lvl="0" marL="0" rtl="0" algn="l">
              <a:spcBef>
                <a:spcPts val="1200"/>
              </a:spcBef>
              <a:spcAft>
                <a:spcPts val="0"/>
              </a:spcAft>
              <a:buNone/>
            </a:pPr>
            <a:r>
              <a:rPr lang="en-GB"/>
              <a:t>	</a:t>
            </a:r>
            <a:r>
              <a:rPr lang="en-GB"/>
              <a:t>Keep your code clear</a:t>
            </a:r>
            <a:endParaRPr/>
          </a:p>
          <a:p>
            <a:pPr indent="457200" lvl="0" marL="0" rtl="0" algn="l">
              <a:spcBef>
                <a:spcPts val="1200"/>
              </a:spcBef>
              <a:spcAft>
                <a:spcPts val="1200"/>
              </a:spcAft>
              <a:buNone/>
            </a:pPr>
            <a:r>
              <a:rPr lang="en-GB"/>
              <a:t>Make your APIs easy to use and hard to misuse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animEffect filter="fade" transition="in">
                                      <p:cBhvr>
                                        <p:cTn dur="1000"/>
                                        <p:tgtEl>
                                          <p:spTgt spid="2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animEffect filter="fade" transition="in">
                                      <p:cBhvr>
                                        <p:cTn dur="1000"/>
                                        <p:tgtEl>
                                          <p:spTgt spid="2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2" st="2"/>
                                            </p:txEl>
                                          </p:spTgt>
                                        </p:tgtEl>
                                        <p:attrNameLst>
                                          <p:attrName>style.visibility</p:attrName>
                                        </p:attrNameLst>
                                      </p:cBhvr>
                                      <p:to>
                                        <p:strVal val="visible"/>
                                      </p:to>
                                    </p:set>
                                    <p:animEffect filter="fade" transition="in">
                                      <p:cBhvr>
                                        <p:cTn dur="1000"/>
                                        <p:tgtEl>
                                          <p:spTgt spid="2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3" st="3"/>
                                            </p:txEl>
                                          </p:spTgt>
                                        </p:tgtEl>
                                        <p:attrNameLst>
                                          <p:attrName>style.visibility</p:attrName>
                                        </p:attrNameLst>
                                      </p:cBhvr>
                                      <p:to>
                                        <p:strVal val="visible"/>
                                      </p:to>
                                    </p:set>
                                    <p:animEffect filter="fade" transition="in">
                                      <p:cBhvr>
                                        <p:cTn dur="1000"/>
                                        <p:tgtEl>
                                          <p:spTgt spid="27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FootballSquad == BasketballSquad?</a:t>
            </a:r>
            <a:endParaRPr/>
          </a:p>
        </p:txBody>
      </p:sp>
      <p:sp>
        <p:nvSpPr>
          <p:cNvPr id="280" name="Google Shape;280;p45"/>
          <p:cNvSpPr txBox="1"/>
          <p:nvPr>
            <p:ph idx="1" type="body"/>
          </p:nvPr>
        </p:nvSpPr>
        <p:spPr>
          <a:xfrm>
            <a:off x="311700" y="1152475"/>
            <a:ext cx="2874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Inheriting comparison operators are not necessarily good</a:t>
            </a:r>
            <a:endParaRPr sz="1800"/>
          </a:p>
          <a:p>
            <a:pPr indent="0" lvl="0" marL="0" rtl="0" algn="l">
              <a:spcBef>
                <a:spcPts val="1200"/>
              </a:spcBef>
              <a:spcAft>
                <a:spcPts val="0"/>
              </a:spcAft>
              <a:buNone/>
            </a:pPr>
            <a:r>
              <a:rPr lang="en-GB" sz="1800"/>
              <a:t>You might be able to compares things you didn’t intend to</a:t>
            </a:r>
            <a:endParaRPr sz="1800"/>
          </a:p>
          <a:p>
            <a:pPr indent="0" lvl="0" marL="0" rtl="0" algn="l">
              <a:spcBef>
                <a:spcPts val="1200"/>
              </a:spcBef>
              <a:spcAft>
                <a:spcPts val="1200"/>
              </a:spcAft>
              <a:buNone/>
            </a:pPr>
            <a:r>
              <a:t/>
            </a:r>
            <a:endParaRPr sz="1800"/>
          </a:p>
        </p:txBody>
      </p:sp>
      <p:sp>
        <p:nvSpPr>
          <p:cNvPr id="281" name="Google Shape;281;p45"/>
          <p:cNvSpPr txBox="1"/>
          <p:nvPr>
            <p:ph idx="2" type="body"/>
          </p:nvPr>
        </p:nvSpPr>
        <p:spPr>
          <a:xfrm>
            <a:off x="3450400" y="1152475"/>
            <a:ext cx="5381700" cy="34164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0"/>
              </a:spcBef>
              <a:spcAft>
                <a:spcPts val="0"/>
              </a:spcAft>
              <a:buSzPts val="852"/>
              <a:buNone/>
            </a:pPr>
            <a:r>
              <a:rPr lang="en-GB" sz="1100">
                <a:latin typeface="Courier New"/>
                <a:ea typeface="Courier New"/>
                <a:cs typeface="Courier New"/>
                <a:sym typeface="Courier New"/>
              </a:rPr>
              <a:t>struct FootballSquad : public std::vector&lt;Player&gt; {</a:t>
            </a:r>
            <a:br>
              <a:rPr lang="en-GB" sz="1100">
                <a:latin typeface="Courier New"/>
                <a:ea typeface="Courier New"/>
                <a:cs typeface="Courier New"/>
                <a:sym typeface="Courier New"/>
              </a:rPr>
            </a:br>
            <a:r>
              <a:rPr lang="en-GB" sz="1100">
                <a:latin typeface="Courier New"/>
                <a:ea typeface="Courier New"/>
                <a:cs typeface="Courier New"/>
                <a:sym typeface="Courier New"/>
              </a:rPr>
              <a:t>  using std::vector&lt;Player&gt;::vector;</a:t>
            </a:r>
            <a:br>
              <a:rPr lang="en-GB" sz="1100">
                <a:latin typeface="Courier New"/>
                <a:ea typeface="Courier New"/>
                <a:cs typeface="Courier New"/>
                <a:sym typeface="Courier New"/>
              </a:rPr>
            </a:br>
            <a:r>
              <a:rPr lang="en-GB"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1200"/>
              </a:spcBef>
              <a:spcAft>
                <a:spcPts val="0"/>
              </a:spcAft>
              <a:buSzPts val="852"/>
              <a:buNone/>
            </a:pPr>
            <a:r>
              <a:rPr lang="en-GB" sz="1100">
                <a:latin typeface="Courier New"/>
                <a:ea typeface="Courier New"/>
                <a:cs typeface="Courier New"/>
                <a:sym typeface="Courier New"/>
              </a:rPr>
              <a:t>struct BasketballSquad : public std::vector&lt;Player&gt; {</a:t>
            </a:r>
            <a:br>
              <a:rPr lang="en-GB" sz="1100">
                <a:latin typeface="Courier New"/>
                <a:ea typeface="Courier New"/>
                <a:cs typeface="Courier New"/>
                <a:sym typeface="Courier New"/>
              </a:rPr>
            </a:br>
            <a:r>
              <a:rPr lang="en-GB" sz="1100">
                <a:latin typeface="Courier New"/>
                <a:ea typeface="Courier New"/>
                <a:cs typeface="Courier New"/>
                <a:sym typeface="Courier New"/>
              </a:rPr>
              <a:t>  using std::vector&lt;Player&gt;::vector;</a:t>
            </a:r>
            <a:br>
              <a:rPr lang="en-GB" sz="1100">
                <a:latin typeface="Courier New"/>
                <a:ea typeface="Courier New"/>
                <a:cs typeface="Courier New"/>
                <a:sym typeface="Courier New"/>
              </a:rPr>
            </a:br>
            <a:r>
              <a:rPr lang="en-GB"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1200"/>
              </a:spcBef>
              <a:spcAft>
                <a:spcPts val="1200"/>
              </a:spcAft>
              <a:buSzPts val="852"/>
              <a:buNone/>
            </a:pPr>
            <a:r>
              <a:rPr lang="en-GB" sz="1100">
                <a:latin typeface="Courier New"/>
                <a:ea typeface="Courier New"/>
                <a:cs typeface="Courier New"/>
                <a:sym typeface="Courier New"/>
              </a:rPr>
              <a:t>int main() {</a:t>
            </a:r>
            <a:br>
              <a:rPr lang="en-GB" sz="1100">
                <a:latin typeface="Courier New"/>
                <a:ea typeface="Courier New"/>
                <a:cs typeface="Courier New"/>
                <a:sym typeface="Courier New"/>
              </a:rPr>
            </a:br>
            <a:r>
              <a:rPr lang="en-GB" sz="1100">
                <a:latin typeface="Courier New"/>
                <a:ea typeface="Courier New"/>
                <a:cs typeface="Courier New"/>
                <a:sym typeface="Courier New"/>
              </a:rPr>
              <a:t>  </a:t>
            </a:r>
            <a:r>
              <a:rPr lang="en-GB" sz="1100">
                <a:latin typeface="Courier New"/>
                <a:ea typeface="Courier New"/>
                <a:cs typeface="Courier New"/>
                <a:sym typeface="Courier New"/>
              </a:rPr>
              <a:t>FootballSquad</a:t>
            </a:r>
            <a:r>
              <a:rPr lang="en-GB" sz="1100">
                <a:latin typeface="Courier New"/>
                <a:ea typeface="Courier New"/>
                <a:cs typeface="Courier New"/>
                <a:sym typeface="Courier New"/>
              </a:rPr>
              <a:t> footballSquad{{"Messi"}, {"Lewa"}</a:t>
            </a:r>
            <a:r>
              <a:rPr lang="en-GB" sz="1100">
                <a:latin typeface="Courier New"/>
                <a:ea typeface="Courier New"/>
                <a:cs typeface="Courier New"/>
                <a:sym typeface="Courier New"/>
              </a:rPr>
              <a:t>}; </a:t>
            </a:r>
            <a:br>
              <a:rPr lang="en-GB" sz="1100">
                <a:latin typeface="Courier New"/>
                <a:ea typeface="Courier New"/>
                <a:cs typeface="Courier New"/>
                <a:sym typeface="Courier New"/>
              </a:rPr>
            </a:br>
            <a:r>
              <a:rPr lang="en-GB" sz="1100">
                <a:latin typeface="Courier New"/>
                <a:ea typeface="Courier New"/>
                <a:cs typeface="Courier New"/>
                <a:sym typeface="Courier New"/>
              </a:rPr>
              <a:t>  BasketballSquad</a:t>
            </a:r>
            <a:r>
              <a:rPr lang="en-GB" sz="1100">
                <a:latin typeface="Courier New"/>
                <a:ea typeface="Courier New"/>
                <a:cs typeface="Courier New"/>
                <a:sym typeface="Courier New"/>
              </a:rPr>
              <a:t> basketballSquad{{"James"}, {"Davies"}};</a:t>
            </a:r>
            <a:br>
              <a:rPr lang="en-GB" sz="1100">
                <a:latin typeface="Courier New"/>
                <a:ea typeface="Courier New"/>
                <a:cs typeface="Courier New"/>
                <a:sym typeface="Courier New"/>
              </a:rPr>
            </a:br>
            <a:r>
              <a:rPr lang="en-GB" sz="1100">
                <a:latin typeface="Courier New"/>
                <a:ea typeface="Courier New"/>
                <a:cs typeface="Courier New"/>
                <a:sym typeface="Courier New"/>
              </a:rPr>
              <a:t>  if (basketballSquad == footballSquad) {</a:t>
            </a:r>
            <a:br>
              <a:rPr lang="en-GB" sz="1100">
                <a:latin typeface="Courier New"/>
                <a:ea typeface="Courier New"/>
                <a:cs typeface="Courier New"/>
                <a:sym typeface="Courier New"/>
              </a:rPr>
            </a:br>
            <a:r>
              <a:rPr lang="en-GB" sz="1100">
                <a:latin typeface="Courier New"/>
                <a:ea typeface="Courier New"/>
                <a:cs typeface="Courier New"/>
                <a:sym typeface="Courier New"/>
              </a:rPr>
              <a:t>    std::cout &lt;&lt; "squads are equal and comparable\n";</a:t>
            </a:r>
            <a:br>
              <a:rPr lang="en-GB" sz="1100">
                <a:latin typeface="Courier New"/>
                <a:ea typeface="Courier New"/>
                <a:cs typeface="Courier New"/>
                <a:sym typeface="Courier New"/>
              </a:rPr>
            </a:br>
            <a:r>
              <a:rPr lang="en-GB" sz="1100">
                <a:latin typeface="Courier New"/>
                <a:ea typeface="Courier New"/>
                <a:cs typeface="Courier New"/>
                <a:sym typeface="Courier New"/>
              </a:rPr>
              <a:t>  } else {</a:t>
            </a:r>
            <a:br>
              <a:rPr lang="en-GB" sz="1100">
                <a:latin typeface="Courier New"/>
                <a:ea typeface="Courier New"/>
                <a:cs typeface="Courier New"/>
                <a:sym typeface="Courier New"/>
              </a:rPr>
            </a:br>
            <a:r>
              <a:rPr lang="en-GB" sz="1100">
                <a:latin typeface="Courier New"/>
                <a:ea typeface="Courier New"/>
                <a:cs typeface="Courier New"/>
                <a:sym typeface="Courier New"/>
              </a:rPr>
              <a:t>    std::cout &lt;&lt; "squads are NOT equal yet comparable\n";</a:t>
            </a:r>
            <a:br>
              <a:rPr lang="en-GB" sz="1100">
                <a:latin typeface="Courier New"/>
                <a:ea typeface="Courier New"/>
                <a:cs typeface="Courier New"/>
                <a:sym typeface="Courier New"/>
              </a:rPr>
            </a:br>
            <a:r>
              <a:rPr lang="en-GB" sz="1100">
                <a:latin typeface="Courier New"/>
                <a:ea typeface="Courier New"/>
                <a:cs typeface="Courier New"/>
                <a:sym typeface="Courier New"/>
              </a:rPr>
              <a:t>  }</a:t>
            </a:r>
            <a:br>
              <a:rPr lang="en-GB" sz="1100">
                <a:latin typeface="Courier New"/>
                <a:ea typeface="Courier New"/>
                <a:cs typeface="Courier New"/>
                <a:sym typeface="Courier New"/>
              </a:rPr>
            </a:br>
            <a:r>
              <a:rPr lang="en-GB" sz="1100">
                <a:latin typeface="Courier New"/>
                <a:ea typeface="Courier New"/>
                <a:cs typeface="Courier New"/>
                <a:sym typeface="Courier New"/>
              </a:rPr>
              <a:t>}</a:t>
            </a:r>
            <a:endParaRPr sz="11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10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1000"/>
                                        <p:tgtEl>
                                          <p:spTgt spid="2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animEffect filter="fade" transition="in">
                                      <p:cBhvr>
                                        <p:cTn dur="1000"/>
                                        <p:tgtEl>
                                          <p:spTgt spid="28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 is inheriting from a STL container a good idea?</a:t>
            </a:r>
            <a:endParaRPr/>
          </a:p>
        </p:txBody>
      </p:sp>
      <p:sp>
        <p:nvSpPr>
          <p:cNvPr id="287" name="Google Shape;287;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Easy to implement</a:t>
            </a:r>
            <a:endParaRPr/>
          </a:p>
          <a:p>
            <a:pPr indent="-342900" lvl="0" marL="457200" rtl="0" algn="l">
              <a:spcBef>
                <a:spcPts val="0"/>
              </a:spcBef>
              <a:spcAft>
                <a:spcPts val="0"/>
              </a:spcAft>
              <a:buSzPts val="1800"/>
              <a:buChar char="+"/>
            </a:pPr>
            <a:r>
              <a:rPr lang="en-GB"/>
              <a:t>Gives type safety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Cannot use polymorphism</a:t>
            </a:r>
            <a:endParaRPr/>
          </a:p>
          <a:p>
            <a:pPr indent="-342900" lvl="0" marL="457200" rtl="0" algn="l">
              <a:spcBef>
                <a:spcPts val="0"/>
              </a:spcBef>
              <a:spcAft>
                <a:spcPts val="0"/>
              </a:spcAft>
              <a:buSzPts val="1800"/>
              <a:buChar char="-"/>
            </a:pPr>
            <a:r>
              <a:rPr lang="en-GB"/>
              <a:t>Pay attention to how you extend the class</a:t>
            </a:r>
            <a:endParaRPr/>
          </a:p>
          <a:p>
            <a:pPr indent="-342900" lvl="0" marL="457200" rtl="0" algn="l">
              <a:spcBef>
                <a:spcPts val="0"/>
              </a:spcBef>
              <a:spcAft>
                <a:spcPts val="0"/>
              </a:spcAft>
              <a:buSzPts val="1800"/>
              <a:buChar char="-"/>
            </a:pPr>
            <a:r>
              <a:rPr lang="en-GB"/>
              <a:t>Dangerous for libraries or big applications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animEffect filter="fade" transition="in">
                                      <p:cBhvr>
                                        <p:cTn dur="1000"/>
                                        <p:tgtEl>
                                          <p:spTgt spid="2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animEffect filter="fade" transition="in">
                                      <p:cBhvr>
                                        <p:cTn dur="1000"/>
                                        <p:tgtEl>
                                          <p:spTgt spid="2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2" st="2"/>
                                            </p:txEl>
                                          </p:spTgt>
                                        </p:tgtEl>
                                        <p:attrNameLst>
                                          <p:attrName>style.visibility</p:attrName>
                                        </p:attrNameLst>
                                      </p:cBhvr>
                                      <p:to>
                                        <p:strVal val="visible"/>
                                      </p:to>
                                    </p:set>
                                    <p:animEffect filter="fade" transition="in">
                                      <p:cBhvr>
                                        <p:cTn dur="1000"/>
                                        <p:tgtEl>
                                          <p:spTgt spid="2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3" st="3"/>
                                            </p:txEl>
                                          </p:spTgt>
                                        </p:tgtEl>
                                        <p:attrNameLst>
                                          <p:attrName>style.visibility</p:attrName>
                                        </p:attrNameLst>
                                      </p:cBhvr>
                                      <p:to>
                                        <p:strVal val="visible"/>
                                      </p:to>
                                    </p:set>
                                    <p:animEffect filter="fade" transition="in">
                                      <p:cBhvr>
                                        <p:cTn dur="1000"/>
                                        <p:tgtEl>
                                          <p:spTgt spid="2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4" st="4"/>
                                            </p:txEl>
                                          </p:spTgt>
                                        </p:tgtEl>
                                        <p:attrNameLst>
                                          <p:attrName>style.visibility</p:attrName>
                                        </p:attrNameLst>
                                      </p:cBhvr>
                                      <p:to>
                                        <p:strVal val="visible"/>
                                      </p:to>
                                    </p:set>
                                    <p:animEffect filter="fade" transition="in">
                                      <p:cBhvr>
                                        <p:cTn dur="1000"/>
                                        <p:tgtEl>
                                          <p:spTgt spid="2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5" st="5"/>
                                            </p:txEl>
                                          </p:spTgt>
                                        </p:tgtEl>
                                        <p:attrNameLst>
                                          <p:attrName>style.visibility</p:attrName>
                                        </p:attrNameLst>
                                      </p:cBhvr>
                                      <p:to>
                                        <p:strVal val="visible"/>
                                      </p:to>
                                    </p:set>
                                    <p:animEffect filter="fade" transition="in">
                                      <p:cBhvr>
                                        <p:cTn dur="1000"/>
                                        <p:tgtEl>
                                          <p:spTgt spid="28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Private</a:t>
            </a:r>
            <a:r>
              <a:rPr lang="en-GB"/>
              <a:t> inheritance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t>
            </a:r>
            <a:r>
              <a:rPr lang="en-GB">
                <a:latin typeface="Courier New"/>
                <a:ea typeface="Courier New"/>
                <a:cs typeface="Courier New"/>
                <a:sym typeface="Courier New"/>
              </a:rPr>
              <a:t>private</a:t>
            </a:r>
            <a:r>
              <a:rPr lang="en-GB"/>
              <a:t> inheritance?</a:t>
            </a:r>
            <a:endParaRPr/>
          </a:p>
        </p:txBody>
      </p:sp>
      <p:sp>
        <p:nvSpPr>
          <p:cNvPr id="298" name="Google Shape;298;p48"/>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i="1" lang="en-GB"/>
              <a:t>The access specifier of the inheritance doesn’t affect the inheritance of the implementation. The implementation is always inherited based on the function’s access level. The inheritance’s access specifier only affects the accessibility of the class interface.</a:t>
            </a:r>
            <a:endParaRPr i="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ourier New"/>
                <a:ea typeface="Courier New"/>
                <a:cs typeface="Courier New"/>
                <a:sym typeface="Courier New"/>
              </a:rPr>
              <a:t>Private</a:t>
            </a:r>
            <a:r>
              <a:rPr lang="en-GB"/>
              <a:t> inheritance is composition</a:t>
            </a:r>
            <a:endParaRPr/>
          </a:p>
        </p:txBody>
      </p:sp>
      <p:sp>
        <p:nvSpPr>
          <p:cNvPr id="304" name="Google Shape;304;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Represents </a:t>
            </a:r>
            <a:r>
              <a:rPr lang="en-GB">
                <a:latin typeface="Courier New"/>
                <a:ea typeface="Courier New"/>
                <a:cs typeface="Courier New"/>
                <a:sym typeface="Courier New"/>
              </a:rPr>
              <a:t>has-a</a:t>
            </a:r>
            <a:r>
              <a:rPr lang="en-GB"/>
              <a:t> relationship not like public inheritance (</a:t>
            </a:r>
            <a:r>
              <a:rPr lang="en-GB">
                <a:latin typeface="Courier New"/>
                <a:ea typeface="Courier New"/>
                <a:cs typeface="Courier New"/>
                <a:sym typeface="Courier New"/>
              </a:rPr>
              <a:t>is-a</a:t>
            </a:r>
            <a:r>
              <a:rPr lang="en-GB"/>
              <a:t>)</a:t>
            </a:r>
            <a:endParaRPr/>
          </a:p>
          <a:p>
            <a:pPr indent="0" lvl="0" marL="0" rtl="0" algn="l">
              <a:spcBef>
                <a:spcPts val="1200"/>
              </a:spcBef>
              <a:spcAft>
                <a:spcPts val="0"/>
              </a:spcAft>
              <a:buNone/>
            </a:pPr>
            <a:r>
              <a:rPr lang="en-GB">
                <a:latin typeface="Courier New"/>
                <a:ea typeface="Courier New"/>
                <a:cs typeface="Courier New"/>
                <a:sym typeface="Courier New"/>
              </a:rPr>
              <a:t>P</a:t>
            </a:r>
            <a:r>
              <a:rPr lang="en-GB">
                <a:latin typeface="Courier New"/>
                <a:ea typeface="Courier New"/>
                <a:cs typeface="Courier New"/>
                <a:sym typeface="Courier New"/>
              </a:rPr>
              <a:t>rivate</a:t>
            </a:r>
            <a:r>
              <a:rPr lang="en-GB"/>
              <a:t> inheritance is a syntactic variant of composition</a:t>
            </a:r>
            <a:endParaRPr/>
          </a:p>
          <a:p>
            <a:pPr indent="0" lvl="0" marL="0" rtl="0" algn="l">
              <a:spcBef>
                <a:spcPts val="1200"/>
              </a:spcBef>
              <a:spcAft>
                <a:spcPts val="0"/>
              </a:spcAft>
              <a:buNone/>
            </a:pPr>
            <a:r>
              <a:rPr lang="en-GB" u="sng">
                <a:solidFill>
                  <a:schemeClr val="hlink"/>
                </a:solidFill>
                <a:hlinkClick r:id="rId3"/>
              </a:rPr>
              <a:t>Use composition when you can, private inheritance when you have to.</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animEffect filter="fade" transition="in">
                                      <p:cBhvr>
                                        <p:cTn dur="1000"/>
                                        <p:tgtEl>
                                          <p:spTgt spid="3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animEffect filter="fade" transition="in">
                                      <p:cBhvr>
                                        <p:cTn dur="1000"/>
                                        <p:tgtEl>
                                          <p:spTgt spid="3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animEffect filter="fade" transition="in">
                                      <p:cBhvr>
                                        <p:cTn dur="1000"/>
                                        <p:tgtEl>
                                          <p:spTgt spid="3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3" st="3"/>
                                            </p:txEl>
                                          </p:spTgt>
                                        </p:tgtEl>
                                        <p:attrNameLst>
                                          <p:attrName>style.visibility</p:attrName>
                                        </p:attrNameLst>
                                      </p:cBhvr>
                                      <p:to>
                                        <p:strVal val="visible"/>
                                      </p:to>
                                    </p:set>
                                    <p:animEffect filter="fade" transition="in">
                                      <p:cBhvr>
                                        <p:cTn dur="1000"/>
                                        <p:tgtEl>
                                          <p:spTgt spid="30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But when do you have to use </a:t>
            </a:r>
            <a:r>
              <a:rPr lang="en-GB">
                <a:latin typeface="Courier New"/>
                <a:ea typeface="Courier New"/>
                <a:cs typeface="Courier New"/>
                <a:sym typeface="Courier New"/>
              </a:rPr>
              <a:t>private</a:t>
            </a:r>
            <a:r>
              <a:rPr lang="en-GB"/>
              <a:t> inheritance?</a:t>
            </a:r>
            <a:endParaRPr/>
          </a:p>
        </p:txBody>
      </p:sp>
      <p:sp>
        <p:nvSpPr>
          <p:cNvPr id="310" name="Google Shape;310;p50"/>
          <p:cNvSpPr txBox="1"/>
          <p:nvPr>
            <p:ph idx="1" type="body"/>
          </p:nvPr>
        </p:nvSpPr>
        <p:spPr>
          <a:xfrm>
            <a:off x="311700" y="1152475"/>
            <a:ext cx="295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The derived class has to call non-</a:t>
            </a:r>
            <a:r>
              <a:rPr lang="en-GB" sz="1800">
                <a:latin typeface="Courier New"/>
                <a:ea typeface="Courier New"/>
                <a:cs typeface="Courier New"/>
                <a:sym typeface="Courier New"/>
              </a:rPr>
              <a:t>virtual</a:t>
            </a:r>
            <a:r>
              <a:rPr lang="en-GB" sz="1800"/>
              <a:t> functions of the base</a:t>
            </a:r>
            <a:endParaRPr sz="1800"/>
          </a:p>
          <a:p>
            <a:pPr indent="0" lvl="0" marL="0" rtl="0" algn="l">
              <a:spcBef>
                <a:spcPts val="1200"/>
              </a:spcBef>
              <a:spcAft>
                <a:spcPts val="1200"/>
              </a:spcAft>
              <a:buNone/>
            </a:pPr>
            <a:r>
              <a:rPr lang="en-GB" sz="1800"/>
              <a:t>The base has to invoke (usually pure-</a:t>
            </a:r>
            <a:r>
              <a:rPr lang="en-GB" sz="1800">
                <a:latin typeface="Courier New"/>
                <a:ea typeface="Courier New"/>
                <a:cs typeface="Courier New"/>
                <a:sym typeface="Courier New"/>
              </a:rPr>
              <a:t>virtual</a:t>
            </a:r>
            <a:r>
              <a:rPr lang="en-GB" sz="1800"/>
              <a:t>) functions of the derived</a:t>
            </a:r>
            <a:endParaRPr sz="1800"/>
          </a:p>
        </p:txBody>
      </p:sp>
      <p:sp>
        <p:nvSpPr>
          <p:cNvPr id="311" name="Google Shape;311;p50"/>
          <p:cNvSpPr txBox="1"/>
          <p:nvPr>
            <p:ph idx="2" type="body"/>
          </p:nvPr>
        </p:nvSpPr>
        <p:spPr>
          <a:xfrm>
            <a:off x="3745875" y="1152475"/>
            <a:ext cx="5086500" cy="35235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0"/>
              </a:spcBef>
              <a:spcAft>
                <a:spcPts val="1200"/>
              </a:spcAft>
              <a:buNone/>
            </a:pPr>
            <a:r>
              <a:rPr lang="en-GB" sz="1250">
                <a:latin typeface="Courier New"/>
                <a:ea typeface="Courier New"/>
                <a:cs typeface="Courier New"/>
                <a:sym typeface="Courier New"/>
              </a:rPr>
              <a:t>class Engine {</a:t>
            </a:r>
            <a:br>
              <a:rPr lang="en-GB" sz="1250">
                <a:latin typeface="Courier New"/>
                <a:ea typeface="Courier New"/>
                <a:cs typeface="Courier New"/>
                <a:sym typeface="Courier New"/>
              </a:rPr>
            </a:br>
            <a:r>
              <a:rPr lang="en-GB" sz="1250">
                <a:latin typeface="Courier New"/>
                <a:ea typeface="Courier New"/>
                <a:cs typeface="Courier New"/>
                <a:sym typeface="Courier New"/>
              </a:rPr>
              <a:t> protected:</a:t>
            </a:r>
            <a:br>
              <a:rPr lang="en-GB" sz="1250">
                <a:latin typeface="Courier New"/>
                <a:ea typeface="Courier New"/>
                <a:cs typeface="Courier New"/>
                <a:sym typeface="Courier New"/>
              </a:rPr>
            </a:br>
            <a:r>
              <a:rPr lang="en-GB" sz="1250">
                <a:latin typeface="Courier New"/>
                <a:ea typeface="Courier New"/>
                <a:cs typeface="Courier New"/>
                <a:sym typeface="Courier New"/>
              </a:rPr>
              <a:t>  void invokeAccelerate() {</a:t>
            </a:r>
            <a:br>
              <a:rPr lang="en-GB" sz="1250">
                <a:latin typeface="Courier New"/>
                <a:ea typeface="Courier New"/>
                <a:cs typeface="Courier New"/>
                <a:sym typeface="Courier New"/>
              </a:rPr>
            </a:br>
            <a:r>
              <a:rPr lang="en-GB" sz="1250">
                <a:latin typeface="Courier New"/>
                <a:ea typeface="Courier New"/>
                <a:cs typeface="Courier New"/>
                <a:sym typeface="Courier New"/>
              </a:rPr>
              <a:t>      std::cout &lt;&lt; "Let more gas in\n";</a:t>
            </a:r>
            <a:br>
              <a:rPr lang="en-GB" sz="1250">
                <a:latin typeface="Courier New"/>
                <a:ea typeface="Courier New"/>
                <a:cs typeface="Courier New"/>
                <a:sym typeface="Courier New"/>
              </a:rPr>
            </a:br>
            <a:r>
              <a:rPr lang="en-GB" sz="1250">
                <a:latin typeface="Courier New"/>
                <a:ea typeface="Courier New"/>
                <a:cs typeface="Courier New"/>
                <a:sym typeface="Courier New"/>
              </a:rPr>
              <a:t>      notifyPowerUser();</a:t>
            </a:r>
            <a:br>
              <a:rPr lang="en-GB" sz="1250">
                <a:latin typeface="Courier New"/>
                <a:ea typeface="Courier New"/>
                <a:cs typeface="Courier New"/>
                <a:sym typeface="Courier New"/>
              </a:rPr>
            </a:br>
            <a:r>
              <a:rPr lang="en-GB" sz="1250">
                <a:latin typeface="Courier New"/>
                <a:ea typeface="Courier New"/>
                <a:cs typeface="Courier New"/>
                <a:sym typeface="Courier New"/>
              </a:rPr>
              <a:t>  }</a:t>
            </a:r>
            <a:br>
              <a:rPr lang="en-GB" sz="1250">
                <a:latin typeface="Courier New"/>
                <a:ea typeface="Courier New"/>
                <a:cs typeface="Courier New"/>
                <a:sym typeface="Courier New"/>
              </a:rPr>
            </a:br>
            <a:r>
              <a:rPr lang="en-GB" sz="1250">
                <a:latin typeface="Courier New"/>
                <a:ea typeface="Courier New"/>
                <a:cs typeface="Courier New"/>
                <a:sym typeface="Courier New"/>
              </a:rPr>
              <a:t>  virtual void notifyPowerUser() = 0;</a:t>
            </a:r>
            <a:br>
              <a:rPr lang="en-GB" sz="1250">
                <a:latin typeface="Courier New"/>
                <a:ea typeface="Courier New"/>
                <a:cs typeface="Courier New"/>
                <a:sym typeface="Courier New"/>
              </a:rPr>
            </a:br>
            <a:r>
              <a:rPr lang="en-GB" sz="1250">
                <a:latin typeface="Courier New"/>
                <a:ea typeface="Courier New"/>
                <a:cs typeface="Courier New"/>
                <a:sym typeface="Courier New"/>
              </a:rPr>
              <a:t>};</a:t>
            </a:r>
            <a:br>
              <a:rPr lang="en-GB" sz="1250">
                <a:latin typeface="Courier New"/>
                <a:ea typeface="Courier New"/>
                <a:cs typeface="Courier New"/>
                <a:sym typeface="Courier New"/>
              </a:rPr>
            </a:br>
            <a:br>
              <a:rPr lang="en-GB" sz="1250">
                <a:latin typeface="Courier New"/>
                <a:ea typeface="Courier New"/>
                <a:cs typeface="Courier New"/>
                <a:sym typeface="Courier New"/>
              </a:rPr>
            </a:br>
            <a:r>
              <a:rPr lang="en-GB" sz="1250">
                <a:latin typeface="Courier New"/>
                <a:ea typeface="Courier New"/>
                <a:cs typeface="Courier New"/>
                <a:sym typeface="Courier New"/>
              </a:rPr>
              <a:t>class OffRoad : private Engine {</a:t>
            </a:r>
            <a:br>
              <a:rPr lang="en-GB" sz="1250">
                <a:latin typeface="Courier New"/>
                <a:ea typeface="Courier New"/>
                <a:cs typeface="Courier New"/>
                <a:sym typeface="Courier New"/>
              </a:rPr>
            </a:br>
            <a:r>
              <a:rPr lang="en-GB" sz="1250">
                <a:latin typeface="Courier New"/>
                <a:ea typeface="Courier New"/>
                <a:cs typeface="Courier New"/>
                <a:sym typeface="Courier New"/>
              </a:rPr>
              <a:t>public:</a:t>
            </a:r>
            <a:br>
              <a:rPr lang="en-GB" sz="1250">
                <a:latin typeface="Courier New"/>
                <a:ea typeface="Courier New"/>
                <a:cs typeface="Courier New"/>
                <a:sym typeface="Courier New"/>
              </a:rPr>
            </a:br>
            <a:r>
              <a:rPr lang="en-GB" sz="1250">
                <a:latin typeface="Courier New"/>
                <a:ea typeface="Courier New"/>
                <a:cs typeface="Courier New"/>
                <a:sym typeface="Courier New"/>
              </a:rPr>
              <a:t>  void accelerate() { </a:t>
            </a:r>
            <a:r>
              <a:rPr lang="en-GB" sz="1250">
                <a:latin typeface="Courier New"/>
                <a:ea typeface="Courier New"/>
                <a:cs typeface="Courier New"/>
                <a:sym typeface="Courier New"/>
              </a:rPr>
              <a:t>E</a:t>
            </a:r>
            <a:r>
              <a:rPr lang="en-GB" sz="1250">
                <a:latin typeface="Courier New"/>
                <a:ea typeface="Courier New"/>
                <a:cs typeface="Courier New"/>
                <a:sym typeface="Courier New"/>
              </a:rPr>
              <a:t>ngine::invokeAccelerate();}</a:t>
            </a:r>
            <a:br>
              <a:rPr lang="en-GB" sz="1250">
                <a:latin typeface="Courier New"/>
                <a:ea typeface="Courier New"/>
                <a:cs typeface="Courier New"/>
                <a:sym typeface="Courier New"/>
              </a:rPr>
            </a:br>
            <a:r>
              <a:rPr lang="en-GB" sz="1250">
                <a:latin typeface="Courier New"/>
                <a:ea typeface="Courier New"/>
                <a:cs typeface="Courier New"/>
                <a:sym typeface="Courier New"/>
              </a:rPr>
              <a:t>protected:</a:t>
            </a:r>
            <a:br>
              <a:rPr lang="en-GB" sz="1250">
                <a:latin typeface="Courier New"/>
                <a:ea typeface="Courier New"/>
                <a:cs typeface="Courier New"/>
                <a:sym typeface="Courier New"/>
              </a:rPr>
            </a:br>
            <a:r>
              <a:rPr lang="en-GB" sz="1250">
                <a:latin typeface="Courier New"/>
                <a:ea typeface="Courier New"/>
                <a:cs typeface="Courier New"/>
                <a:sym typeface="Courier New"/>
              </a:rPr>
              <a:t>  void notifyPowerUser() override {/* … */}</a:t>
            </a:r>
            <a:br>
              <a:rPr lang="en-GB" sz="1250">
                <a:latin typeface="Courier New"/>
                <a:ea typeface="Courier New"/>
                <a:cs typeface="Courier New"/>
                <a:sym typeface="Courier New"/>
              </a:rPr>
            </a:br>
            <a:r>
              <a:rPr lang="en-GB" sz="1250">
                <a:latin typeface="Courier New"/>
                <a:ea typeface="Courier New"/>
                <a:cs typeface="Courier New"/>
                <a:sym typeface="Courier New"/>
              </a:rPr>
              <a:t>};</a:t>
            </a:r>
            <a:endParaRPr sz="125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animEffect filter="fade" transition="in">
                                      <p:cBhvr>
                                        <p:cTn dur="1000"/>
                                        <p:tgtEl>
                                          <p:spTgt spid="3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animEffect filter="fade" transition="in">
                                      <p:cBhvr>
                                        <p:cTn dur="1000"/>
                                        <p:tgtEl>
                                          <p:spTgt spid="3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Quite some typing is needed to expose the API</a:t>
            </a:r>
            <a:endParaRPr/>
          </a:p>
        </p:txBody>
      </p:sp>
      <p:sp>
        <p:nvSpPr>
          <p:cNvPr id="317" name="Google Shape;317;p51"/>
          <p:cNvSpPr txBox="1"/>
          <p:nvPr>
            <p:ph idx="1" type="body"/>
          </p:nvPr>
        </p:nvSpPr>
        <p:spPr>
          <a:xfrm>
            <a:off x="311700" y="1152475"/>
            <a:ext cx="2355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Simple </a:t>
            </a:r>
            <a:r>
              <a:rPr lang="en-GB" sz="1800"/>
              <a:t>to implement</a:t>
            </a:r>
            <a:endParaRPr sz="1800"/>
          </a:p>
          <a:p>
            <a:pPr indent="0" lvl="0" marL="0" rtl="0" algn="l">
              <a:spcBef>
                <a:spcPts val="1200"/>
              </a:spcBef>
              <a:spcAft>
                <a:spcPts val="0"/>
              </a:spcAft>
              <a:buNone/>
            </a:pPr>
            <a:r>
              <a:rPr lang="en-GB" sz="1800"/>
              <a:t>Interface is not inherited =&gt; lots of typing</a:t>
            </a:r>
            <a:r>
              <a:rPr lang="en-GB" sz="1800"/>
              <a:t> needed</a:t>
            </a:r>
            <a:endParaRPr sz="1800"/>
          </a:p>
          <a:p>
            <a:pPr indent="0" lvl="0" marL="0" rtl="0" algn="l">
              <a:spcBef>
                <a:spcPts val="1200"/>
              </a:spcBef>
              <a:spcAft>
                <a:spcPts val="1200"/>
              </a:spcAft>
              <a:buNone/>
            </a:pPr>
            <a:r>
              <a:rPr lang="en-GB" sz="1800"/>
              <a:t>Missing </a:t>
            </a:r>
            <a:r>
              <a:rPr lang="en-GB" sz="1800">
                <a:latin typeface="Courier New"/>
                <a:ea typeface="Courier New"/>
                <a:cs typeface="Courier New"/>
                <a:sym typeface="Courier New"/>
              </a:rPr>
              <a:t>virtual</a:t>
            </a:r>
            <a:r>
              <a:rPr lang="en-GB" sz="1800"/>
              <a:t> destructor is not a problem anymore</a:t>
            </a:r>
            <a:endParaRPr sz="1800"/>
          </a:p>
        </p:txBody>
      </p:sp>
      <p:sp>
        <p:nvSpPr>
          <p:cNvPr id="318" name="Google Shape;318;p51"/>
          <p:cNvSpPr txBox="1"/>
          <p:nvPr>
            <p:ph idx="2" type="body"/>
          </p:nvPr>
        </p:nvSpPr>
        <p:spPr>
          <a:xfrm>
            <a:off x="2841525" y="1152475"/>
            <a:ext cx="5990700" cy="37341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urier New"/>
                <a:ea typeface="Courier New"/>
                <a:cs typeface="Courier New"/>
                <a:sym typeface="Courier New"/>
              </a:rPr>
              <a:t>class Squad : private std::vector&lt;Player&gt; {</a:t>
            </a:r>
            <a:br>
              <a:rPr lang="en-GB">
                <a:latin typeface="Courier New"/>
                <a:ea typeface="Courier New"/>
                <a:cs typeface="Courier New"/>
                <a:sym typeface="Courier New"/>
              </a:rPr>
            </a:br>
            <a:r>
              <a:rPr lang="en-GB">
                <a:latin typeface="Courier New"/>
                <a:ea typeface="Courier New"/>
                <a:cs typeface="Courier New"/>
                <a:sym typeface="Courier New"/>
              </a:rPr>
              <a:t>public:</a:t>
            </a:r>
            <a:br>
              <a:rPr lang="en-GB">
                <a:latin typeface="Courier New"/>
                <a:ea typeface="Courier New"/>
                <a:cs typeface="Courier New"/>
                <a:sym typeface="Courier New"/>
              </a:rPr>
            </a:br>
            <a:r>
              <a:rPr lang="en-GB">
                <a:latin typeface="Courier New"/>
                <a:ea typeface="Courier New"/>
                <a:cs typeface="Courier New"/>
                <a:sym typeface="Courier New"/>
              </a:rPr>
              <a:t>  auto operator&lt;=&gt;(const Squad&amp; o) const = default;</a:t>
            </a:r>
            <a:br>
              <a:rPr lang="en-GB">
                <a:latin typeface="Courier New"/>
                <a:ea typeface="Courier New"/>
                <a:cs typeface="Courier New"/>
                <a:sym typeface="Courier New"/>
              </a:rPr>
            </a:br>
            <a:r>
              <a:rPr lang="en-GB">
                <a:latin typeface="Courier New"/>
                <a:ea typeface="Courier New"/>
                <a:cs typeface="Courier New"/>
                <a:sym typeface="Courier New"/>
              </a:rPr>
              <a:t>  using std::vector&lt;Player&gt;::vector;</a:t>
            </a:r>
            <a:br>
              <a:rPr lang="en-GB">
                <a:latin typeface="Courier New"/>
                <a:ea typeface="Courier New"/>
                <a:cs typeface="Courier New"/>
                <a:sym typeface="Courier New"/>
              </a:rPr>
            </a:br>
            <a:r>
              <a:rPr lang="en-GB">
                <a:latin typeface="Courier New"/>
                <a:ea typeface="Courier New"/>
                <a:cs typeface="Courier New"/>
                <a:sym typeface="Courier New"/>
              </a:rPr>
              <a:t>  using std::vector&lt;Player&gt;::push_back;</a:t>
            </a:r>
            <a:br>
              <a:rPr lang="en-GB">
                <a:latin typeface="Courier New"/>
                <a:ea typeface="Courier New"/>
                <a:cs typeface="Courier New"/>
                <a:sym typeface="Courier New"/>
              </a:rPr>
            </a:br>
            <a:r>
              <a:rPr lang="en-GB">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int main() { </a:t>
            </a:r>
            <a:br>
              <a:rPr lang="en-GB">
                <a:latin typeface="Courier New"/>
                <a:ea typeface="Courier New"/>
                <a:cs typeface="Courier New"/>
                <a:sym typeface="Courier New"/>
              </a:rPr>
            </a:br>
            <a:r>
              <a:rPr lang="en-GB">
                <a:latin typeface="Courier New"/>
                <a:ea typeface="Courier New"/>
                <a:cs typeface="Courier New"/>
                <a:sym typeface="Courier New"/>
              </a:rPr>
              <a:t>    Squad squad {{"Messi"}, {"Ronaldo"}, {"Lewa"}};</a:t>
            </a:r>
            <a:br>
              <a:rPr lang="en-GB">
                <a:latin typeface="Courier New"/>
                <a:ea typeface="Courier New"/>
                <a:cs typeface="Courier New"/>
                <a:sym typeface="Courier New"/>
              </a:rPr>
            </a:br>
            <a:r>
              <a:rPr lang="en-GB">
                <a:latin typeface="Courier New"/>
                <a:ea typeface="Courier New"/>
                <a:cs typeface="Courier New"/>
                <a:sym typeface="Courier New"/>
              </a:rPr>
              <a:t>    Squad squad2 = squad;</a:t>
            </a:r>
            <a:br>
              <a:rPr lang="en-GB">
                <a:latin typeface="Courier New"/>
                <a:ea typeface="Courier New"/>
                <a:cs typeface="Courier New"/>
                <a:sym typeface="Courier New"/>
              </a:rPr>
            </a:br>
            <a:r>
              <a:rPr lang="en-GB">
                <a:latin typeface="Courier New"/>
                <a:ea typeface="Courier New"/>
                <a:cs typeface="Courier New"/>
                <a:sym typeface="Courier New"/>
              </a:rPr>
              <a:t>    std::cout &lt;&lt; std::boolalpha;</a:t>
            </a:r>
            <a:br>
              <a:rPr lang="en-GB">
                <a:latin typeface="Courier New"/>
                <a:ea typeface="Courier New"/>
                <a:cs typeface="Courier New"/>
                <a:sym typeface="Courier New"/>
              </a:rPr>
            </a:br>
            <a:r>
              <a:rPr lang="en-GB">
                <a:latin typeface="Courier New"/>
                <a:ea typeface="Courier New"/>
                <a:cs typeface="Courier New"/>
                <a:sym typeface="Courier New"/>
              </a:rPr>
              <a:t>    std::cout &lt;&lt; (squad == squad2) &lt;&lt; '\n';</a:t>
            </a:r>
            <a:br>
              <a:rPr lang="en-GB">
                <a:latin typeface="Courier New"/>
                <a:ea typeface="Courier New"/>
                <a:cs typeface="Courier New"/>
                <a:sym typeface="Courier New"/>
              </a:rPr>
            </a:br>
            <a:r>
              <a:rPr lang="en-GB">
                <a:latin typeface="Courier New"/>
                <a:ea typeface="Courier New"/>
                <a:cs typeface="Courier New"/>
                <a:sym typeface="Courier New"/>
              </a:rPr>
              <a:t>    squad.push_back({"Mbappe"});</a:t>
            </a:r>
            <a:br>
              <a:rPr lang="en-GB">
                <a:latin typeface="Courier New"/>
                <a:ea typeface="Courier New"/>
                <a:cs typeface="Courier New"/>
                <a:sym typeface="Courier New"/>
              </a:rPr>
            </a:br>
            <a:r>
              <a:rPr lang="en-GB">
                <a:latin typeface="Courier New"/>
                <a:ea typeface="Courier New"/>
                <a:cs typeface="Courier New"/>
                <a:sym typeface="Courier New"/>
              </a:rPr>
              <a:t>    std::cout &lt;&lt; (squad == squad2) &lt;&lt; '\n';</a:t>
            </a:r>
            <a:br>
              <a:rPr lang="en-GB">
                <a:latin typeface="Courier New"/>
                <a:ea typeface="Courier New"/>
                <a:cs typeface="Courier New"/>
                <a:sym typeface="Courier New"/>
              </a:rPr>
            </a:br>
            <a:r>
              <a:rPr lang="en-GB">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1200"/>
              </a:spcAft>
              <a:buNone/>
            </a:pPr>
            <a:r>
              <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animEffect filter="fade" transition="in">
                                      <p:cBhvr>
                                        <p:cTn dur="1000"/>
                                        <p:tgtEl>
                                          <p:spTgt spid="3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animEffect filter="fade" transition="in">
                                      <p:cBhvr>
                                        <p:cTn dur="1000"/>
                                        <p:tgtEl>
                                          <p:spTgt spid="3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2" st="2"/>
                                            </p:txEl>
                                          </p:spTgt>
                                        </p:tgtEl>
                                        <p:attrNameLst>
                                          <p:attrName>style.visibility</p:attrName>
                                        </p:attrNameLst>
                                      </p:cBhvr>
                                      <p:to>
                                        <p:strVal val="visible"/>
                                      </p:to>
                                    </p:set>
                                    <p:animEffect filter="fade" transition="in">
                                      <p:cBhvr>
                                        <p:cTn dur="1000"/>
                                        <p:tgtEl>
                                          <p:spTgt spid="31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this talk?</a:t>
            </a:r>
            <a:endParaRPr/>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Strong types are more and more in the mainstream, but </a:t>
            </a:r>
            <a:r>
              <a:rPr lang="en-GB"/>
              <a:t>still f</a:t>
            </a:r>
            <a:r>
              <a:rPr lang="en-GB"/>
              <a:t>ew </a:t>
            </a:r>
            <a:r>
              <a:rPr lang="en-GB"/>
              <a:t>know </a:t>
            </a:r>
            <a:r>
              <a:rPr lang="en-GB"/>
              <a:t>the concept</a:t>
            </a:r>
            <a:r>
              <a:rPr lang="en-GB"/>
              <a:t>s</a:t>
            </a:r>
            <a:endParaRPr/>
          </a:p>
          <a:p>
            <a:pPr indent="0" lvl="0" marL="0" rtl="0" algn="l">
              <a:spcBef>
                <a:spcPts val="1200"/>
              </a:spcBef>
              <a:spcAft>
                <a:spcPts val="0"/>
              </a:spcAft>
              <a:buNone/>
            </a:pPr>
            <a:r>
              <a:rPr lang="en-GB"/>
              <a:t>Avoid  misconceptions about  strongly  typed  containers</a:t>
            </a:r>
            <a:endParaRPr/>
          </a:p>
          <a:p>
            <a:pPr indent="0" lvl="0" marL="0" rtl="0" algn="l">
              <a:spcBef>
                <a:spcPts val="1200"/>
              </a:spcBef>
              <a:spcAft>
                <a:spcPts val="1200"/>
              </a:spcAft>
              <a:buNone/>
            </a:pPr>
            <a:r>
              <a:rPr lang="en-GB"/>
              <a:t>Encourage you to use them outside of code exercises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animEffect filter="fade" transition="in">
                                      <p:cBhvr>
                                        <p:cTn dur="1000"/>
                                        <p:tgtEl>
                                          <p:spTgt spid="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animEffect filter="fade" transition="in">
                                      <p:cBhvr>
                                        <p:cTn dur="1000"/>
                                        <p:tgtEl>
                                          <p:spTgt spid="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animEffect filter="fade" transition="in">
                                      <p:cBhvr>
                                        <p:cTn dur="1000"/>
                                        <p:tgtEl>
                                          <p:spTgt spid="9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2" name="Shape 322"/>
        <p:cNvGrpSpPr/>
        <p:nvPr/>
      </p:nvGrpSpPr>
      <p:grpSpPr>
        <a:xfrm>
          <a:off x="0" y="0"/>
          <a:ext cx="0" cy="0"/>
          <a:chOff x="0" y="0"/>
          <a:chExt cx="0" cy="0"/>
        </a:xfrm>
      </p:grpSpPr>
      <p:sp>
        <p:nvSpPr>
          <p:cNvPr id="323" name="Google Shape;323;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ourier New"/>
                <a:ea typeface="Courier New"/>
                <a:cs typeface="Courier New"/>
                <a:sym typeface="Courier New"/>
              </a:rPr>
              <a:t>u</a:t>
            </a:r>
            <a:r>
              <a:rPr lang="en-GB">
                <a:latin typeface="Courier New"/>
                <a:ea typeface="Courier New"/>
                <a:cs typeface="Courier New"/>
                <a:sym typeface="Courier New"/>
              </a:rPr>
              <a:t>sing</a:t>
            </a:r>
            <a:r>
              <a:rPr lang="en-GB"/>
              <a:t> is leaner</a:t>
            </a:r>
            <a:endParaRPr/>
          </a:p>
        </p:txBody>
      </p:sp>
      <p:sp>
        <p:nvSpPr>
          <p:cNvPr id="324" name="Google Shape;324;p52"/>
          <p:cNvSpPr txBox="1"/>
          <p:nvPr>
            <p:ph idx="1" type="body"/>
          </p:nvPr>
        </p:nvSpPr>
        <p:spPr>
          <a:xfrm>
            <a:off x="311700" y="1152475"/>
            <a:ext cx="3238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There are two ways of exposing the </a:t>
            </a:r>
            <a:r>
              <a:rPr lang="en-GB" sz="1800"/>
              <a:t>underlying</a:t>
            </a:r>
            <a:r>
              <a:rPr lang="en-GB" sz="1800"/>
              <a:t> API</a:t>
            </a:r>
            <a:endParaRPr sz="1800"/>
          </a:p>
          <a:p>
            <a:pPr indent="0" lvl="0" marL="0" rtl="0" algn="l">
              <a:spcBef>
                <a:spcPts val="1200"/>
              </a:spcBef>
              <a:spcAft>
                <a:spcPts val="1200"/>
              </a:spcAft>
              <a:buNone/>
            </a:pPr>
            <a:r>
              <a:rPr lang="en-GB" sz="1800"/>
              <a:t>If no transformation is needed, use </a:t>
            </a:r>
            <a:r>
              <a:rPr lang="en-GB" sz="1800">
                <a:latin typeface="Courier New"/>
                <a:ea typeface="Courier New"/>
                <a:cs typeface="Courier New"/>
                <a:sym typeface="Courier New"/>
              </a:rPr>
              <a:t>using</a:t>
            </a:r>
            <a:r>
              <a:rPr lang="en-GB" sz="1800"/>
              <a:t> which is leaner and easier to maintain</a:t>
            </a:r>
            <a:endParaRPr sz="1800"/>
          </a:p>
        </p:txBody>
      </p:sp>
      <p:sp>
        <p:nvSpPr>
          <p:cNvPr id="325" name="Google Shape;325;p52"/>
          <p:cNvSpPr txBox="1"/>
          <p:nvPr>
            <p:ph idx="2" type="body"/>
          </p:nvPr>
        </p:nvSpPr>
        <p:spPr>
          <a:xfrm>
            <a:off x="3807525" y="1152475"/>
            <a:ext cx="5024700" cy="3416400"/>
          </a:xfrm>
          <a:prstGeom prst="rect">
            <a:avLst/>
          </a:prstGeom>
          <a:solidFill>
            <a:srgbClr val="EFEFEF"/>
          </a:solidFill>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class Squad : private std::vector&lt;Player&gt; {</a:t>
            </a:r>
            <a:br>
              <a:rPr lang="en-GB">
                <a:latin typeface="Courier New"/>
                <a:ea typeface="Courier New"/>
                <a:cs typeface="Courier New"/>
                <a:sym typeface="Courier New"/>
              </a:rPr>
            </a:br>
            <a:r>
              <a:rPr lang="en-GB">
                <a:latin typeface="Courier New"/>
                <a:ea typeface="Courier New"/>
                <a:cs typeface="Courier New"/>
                <a:sym typeface="Courier New"/>
              </a:rPr>
              <a:t>public:</a:t>
            </a:r>
            <a:br>
              <a:rPr lang="en-GB">
                <a:latin typeface="Courier New"/>
                <a:ea typeface="Courier New"/>
                <a:cs typeface="Courier New"/>
                <a:sym typeface="Courier New"/>
              </a:rPr>
            </a:br>
            <a:r>
              <a:rPr lang="en-GB">
                <a:latin typeface="Courier New"/>
                <a:ea typeface="Courier New"/>
                <a:cs typeface="Courier New"/>
                <a:sym typeface="Courier New"/>
              </a:rPr>
              <a:t>  using std::vector&lt;Player&gt;::vector;</a:t>
            </a:r>
            <a:br>
              <a:rPr lang="en-GB">
                <a:latin typeface="Courier New"/>
                <a:ea typeface="Courier New"/>
                <a:cs typeface="Courier New"/>
                <a:sym typeface="Courier New"/>
              </a:rPr>
            </a:br>
            <a:r>
              <a:rPr lang="en-GB">
                <a:latin typeface="Courier New"/>
                <a:ea typeface="Courier New"/>
                <a:cs typeface="Courier New"/>
                <a:sym typeface="Courier New"/>
              </a:rPr>
              <a:t>  using std::vector&lt;Player&gt;::push_back;</a:t>
            </a:r>
            <a:br>
              <a:rPr lang="en-GB">
                <a:latin typeface="Courier New"/>
                <a:ea typeface="Courier New"/>
                <a:cs typeface="Courier New"/>
                <a:sym typeface="Courier New"/>
              </a:rPr>
            </a:br>
            <a:br>
              <a:rPr lang="en-GB">
                <a:latin typeface="Courier New"/>
                <a:ea typeface="Courier New"/>
                <a:cs typeface="Courier New"/>
                <a:sym typeface="Courier New"/>
              </a:rPr>
            </a:br>
            <a:r>
              <a:rPr lang="en-GB">
                <a:latin typeface="Courier New"/>
                <a:ea typeface="Courier New"/>
                <a:cs typeface="Courier New"/>
                <a:sym typeface="Courier New"/>
              </a:rPr>
              <a:t>  bool empty() const {</a:t>
            </a:r>
            <a:br>
              <a:rPr lang="en-GB">
                <a:latin typeface="Courier New"/>
                <a:ea typeface="Courier New"/>
                <a:cs typeface="Courier New"/>
                <a:sym typeface="Courier New"/>
              </a:rPr>
            </a:br>
            <a:r>
              <a:rPr lang="en-GB">
                <a:latin typeface="Courier New"/>
                <a:ea typeface="Courier New"/>
                <a:cs typeface="Courier New"/>
                <a:sym typeface="Courier New"/>
              </a:rPr>
              <a:t>    return std::vector&lt;Player&gt;::empty();</a:t>
            </a:r>
            <a:br>
              <a:rPr lang="en-GB">
                <a:latin typeface="Courier New"/>
                <a:ea typeface="Courier New"/>
                <a:cs typeface="Courier New"/>
                <a:sym typeface="Courier New"/>
              </a:rPr>
            </a:br>
            <a:r>
              <a:rPr lang="en-GB">
                <a:latin typeface="Courier New"/>
                <a:ea typeface="Courier New"/>
                <a:cs typeface="Courier New"/>
                <a:sym typeface="Courier New"/>
              </a:rPr>
              <a:t>  }</a:t>
            </a:r>
            <a:br>
              <a:rPr lang="en-GB">
                <a:latin typeface="Courier New"/>
                <a:ea typeface="Courier New"/>
                <a:cs typeface="Courier New"/>
                <a:sym typeface="Courier New"/>
              </a:rPr>
            </a:br>
            <a:r>
              <a:rPr lang="en-GB">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1200"/>
              </a:spcAft>
              <a:buNone/>
            </a:pPr>
            <a:r>
              <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animEffect filter="fade" transition="in">
                                      <p:cBhvr>
                                        <p:cTn dur="1000"/>
                                        <p:tgtEl>
                                          <p:spTgt spid="3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1" st="1"/>
                                            </p:txEl>
                                          </p:spTgt>
                                        </p:tgtEl>
                                        <p:attrNameLst>
                                          <p:attrName>style.visibility</p:attrName>
                                        </p:attrNameLst>
                                      </p:cBhvr>
                                      <p:to>
                                        <p:strVal val="visible"/>
                                      </p:to>
                                    </p:set>
                                    <p:animEffect filter="fade" transition="in">
                                      <p:cBhvr>
                                        <p:cTn dur="1000"/>
                                        <p:tgtEl>
                                          <p:spTgt spid="32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 is </a:t>
            </a:r>
            <a:r>
              <a:rPr lang="en-GB">
                <a:latin typeface="Courier New"/>
                <a:ea typeface="Courier New"/>
                <a:cs typeface="Courier New"/>
                <a:sym typeface="Courier New"/>
              </a:rPr>
              <a:t>private</a:t>
            </a:r>
            <a:r>
              <a:rPr lang="en-GB"/>
              <a:t> inheritance a good idea?</a:t>
            </a:r>
            <a:endParaRPr/>
          </a:p>
        </p:txBody>
      </p:sp>
      <p:sp>
        <p:nvSpPr>
          <p:cNvPr id="331" name="Google Shape;331;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No problem with </a:t>
            </a:r>
            <a:r>
              <a:rPr lang="en-GB"/>
              <a:t>the</a:t>
            </a:r>
            <a:r>
              <a:rPr lang="en-GB"/>
              <a:t> missing destructor</a:t>
            </a:r>
            <a:endParaRPr/>
          </a:p>
          <a:p>
            <a:pPr indent="-342900" lvl="0" marL="457200" rtl="0" algn="l">
              <a:spcBef>
                <a:spcPts val="0"/>
              </a:spcBef>
              <a:spcAft>
                <a:spcPts val="0"/>
              </a:spcAft>
              <a:buSzPts val="1800"/>
              <a:buChar char="+"/>
            </a:pPr>
            <a:r>
              <a:rPr lang="en-GB"/>
              <a:t>Can use </a:t>
            </a:r>
            <a:r>
              <a:rPr lang="en-GB">
                <a:latin typeface="Courier New"/>
                <a:ea typeface="Courier New"/>
                <a:cs typeface="Courier New"/>
                <a:sym typeface="Courier New"/>
              </a:rPr>
              <a:t>using</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GB"/>
              <a:t>Leaner API</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Still quite some typing</a:t>
            </a:r>
            <a:endParaRPr/>
          </a:p>
          <a:p>
            <a:pPr indent="-342900" lvl="0" marL="457200" rtl="0" algn="l">
              <a:spcBef>
                <a:spcPts val="0"/>
              </a:spcBef>
              <a:spcAft>
                <a:spcPts val="0"/>
              </a:spcAft>
              <a:buSzPts val="1800"/>
              <a:buChar char="-"/>
            </a:pPr>
            <a:r>
              <a:rPr lang="en-GB"/>
              <a:t>Relying on</a:t>
            </a:r>
            <a:r>
              <a:rPr lang="en-GB"/>
              <a:t> a not widely used concept, i.e. </a:t>
            </a:r>
            <a:r>
              <a:rPr lang="en-GB">
                <a:latin typeface="Courier New"/>
                <a:ea typeface="Courier New"/>
                <a:cs typeface="Courier New"/>
                <a:sym typeface="Courier New"/>
              </a:rPr>
              <a:t>private</a:t>
            </a:r>
            <a:r>
              <a:rPr lang="en-GB"/>
              <a:t> inheritance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xEl>
                                              <p:pRg end="0" st="0"/>
                                            </p:txEl>
                                          </p:spTgt>
                                        </p:tgtEl>
                                        <p:attrNameLst>
                                          <p:attrName>style.visibility</p:attrName>
                                        </p:attrNameLst>
                                      </p:cBhvr>
                                      <p:to>
                                        <p:strVal val="visible"/>
                                      </p:to>
                                    </p:set>
                                    <p:animEffect filter="fade" transition="in">
                                      <p:cBhvr>
                                        <p:cTn dur="1000"/>
                                        <p:tgtEl>
                                          <p:spTgt spid="3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xEl>
                                              <p:pRg end="1" st="1"/>
                                            </p:txEl>
                                          </p:spTgt>
                                        </p:tgtEl>
                                        <p:attrNameLst>
                                          <p:attrName>style.visibility</p:attrName>
                                        </p:attrNameLst>
                                      </p:cBhvr>
                                      <p:to>
                                        <p:strVal val="visible"/>
                                      </p:to>
                                    </p:set>
                                    <p:animEffect filter="fade" transition="in">
                                      <p:cBhvr>
                                        <p:cTn dur="1000"/>
                                        <p:tgtEl>
                                          <p:spTgt spid="3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xEl>
                                              <p:pRg end="2" st="2"/>
                                            </p:txEl>
                                          </p:spTgt>
                                        </p:tgtEl>
                                        <p:attrNameLst>
                                          <p:attrName>style.visibility</p:attrName>
                                        </p:attrNameLst>
                                      </p:cBhvr>
                                      <p:to>
                                        <p:strVal val="visible"/>
                                      </p:to>
                                    </p:set>
                                    <p:animEffect filter="fade" transition="in">
                                      <p:cBhvr>
                                        <p:cTn dur="1000"/>
                                        <p:tgtEl>
                                          <p:spTgt spid="3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xEl>
                                              <p:pRg end="3" st="3"/>
                                            </p:txEl>
                                          </p:spTgt>
                                        </p:tgtEl>
                                        <p:attrNameLst>
                                          <p:attrName>style.visibility</p:attrName>
                                        </p:attrNameLst>
                                      </p:cBhvr>
                                      <p:to>
                                        <p:strVal val="visible"/>
                                      </p:to>
                                    </p:set>
                                    <p:animEffect filter="fade" transition="in">
                                      <p:cBhvr>
                                        <p:cTn dur="1000"/>
                                        <p:tgtEl>
                                          <p:spTgt spid="3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xEl>
                                              <p:pRg end="4" st="4"/>
                                            </p:txEl>
                                          </p:spTgt>
                                        </p:tgtEl>
                                        <p:attrNameLst>
                                          <p:attrName>style.visibility</p:attrName>
                                        </p:attrNameLst>
                                      </p:cBhvr>
                                      <p:to>
                                        <p:strVal val="visible"/>
                                      </p:to>
                                    </p:set>
                                    <p:animEffect filter="fade" transition="in">
                                      <p:cBhvr>
                                        <p:cTn dur="1000"/>
                                        <p:tgtEl>
                                          <p:spTgt spid="3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xEl>
                                              <p:pRg end="5" st="5"/>
                                            </p:txEl>
                                          </p:spTgt>
                                        </p:tgtEl>
                                        <p:attrNameLst>
                                          <p:attrName>style.visibility</p:attrName>
                                        </p:attrNameLst>
                                      </p:cBhvr>
                                      <p:to>
                                        <p:strVal val="visible"/>
                                      </p:to>
                                    </p:set>
                                    <p:animEffect filter="fade" transition="in">
                                      <p:cBhvr>
                                        <p:cTn dur="1000"/>
                                        <p:tgtEl>
                                          <p:spTgt spid="33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Composition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composition about?</a:t>
            </a:r>
            <a:endParaRPr/>
          </a:p>
        </p:txBody>
      </p:sp>
      <p:sp>
        <p:nvSpPr>
          <p:cNvPr id="342" name="Google Shape;342;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Building something complex from simple blocks</a:t>
            </a:r>
            <a:endParaRPr/>
          </a:p>
          <a:p>
            <a:pPr indent="0" lvl="0" marL="0" rtl="0" algn="l">
              <a:spcBef>
                <a:spcPts val="1200"/>
              </a:spcBef>
              <a:spcAft>
                <a:spcPts val="0"/>
              </a:spcAft>
              <a:buNone/>
            </a:pPr>
            <a:r>
              <a:rPr lang="en-GB"/>
              <a:t>Showing that members are part of a whole</a:t>
            </a:r>
            <a:endParaRPr/>
          </a:p>
          <a:p>
            <a:pPr indent="0" lvl="0" marL="0" rtl="0" algn="l">
              <a:spcBef>
                <a:spcPts val="1200"/>
              </a:spcBef>
              <a:spcAft>
                <a:spcPts val="1200"/>
              </a:spcAft>
              <a:buNone/>
            </a:pPr>
            <a:r>
              <a:rPr lang="en-GB"/>
              <a:t>Expressing a </a:t>
            </a:r>
            <a:r>
              <a:rPr i="1" lang="en-GB"/>
              <a:t>has-a</a:t>
            </a:r>
            <a:r>
              <a:rPr lang="en-GB"/>
              <a:t>  relationship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animEffect filter="fade" transition="in">
                                      <p:cBhvr>
                                        <p:cTn dur="1000"/>
                                        <p:tgtEl>
                                          <p:spTgt spid="3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animEffect filter="fade" transition="in">
                                      <p:cBhvr>
                                        <p:cTn dur="1000"/>
                                        <p:tgtEl>
                                          <p:spTgt spid="3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2" st="2"/>
                                            </p:txEl>
                                          </p:spTgt>
                                        </p:tgtEl>
                                        <p:attrNameLst>
                                          <p:attrName>style.visibility</p:attrName>
                                        </p:attrNameLst>
                                      </p:cBhvr>
                                      <p:to>
                                        <p:strVal val="visible"/>
                                      </p:to>
                                    </p:set>
                                    <p:animEffect filter="fade" transition="in">
                                      <p:cBhvr>
                                        <p:cTn dur="1000"/>
                                        <p:tgtEl>
                                          <p:spTgt spid="34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Even more</a:t>
            </a:r>
            <a:r>
              <a:rPr lang="en-GB"/>
              <a:t> typing is needed!</a:t>
            </a:r>
            <a:endParaRPr/>
          </a:p>
        </p:txBody>
      </p:sp>
      <p:sp>
        <p:nvSpPr>
          <p:cNvPr id="348" name="Google Shape;348;p56"/>
          <p:cNvSpPr txBox="1"/>
          <p:nvPr>
            <p:ph idx="1" type="body"/>
          </p:nvPr>
        </p:nvSpPr>
        <p:spPr>
          <a:xfrm>
            <a:off x="311700" y="1152475"/>
            <a:ext cx="2355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Not difficult, but cumbersome</a:t>
            </a:r>
            <a:r>
              <a:rPr lang="en-GB" sz="1800"/>
              <a:t> to implement</a:t>
            </a:r>
            <a:endParaRPr sz="1800"/>
          </a:p>
          <a:p>
            <a:pPr indent="0" lvl="0" marL="0" rtl="0" algn="l">
              <a:spcBef>
                <a:spcPts val="1200"/>
              </a:spcBef>
              <a:spcAft>
                <a:spcPts val="0"/>
              </a:spcAft>
              <a:buNone/>
            </a:pPr>
            <a:r>
              <a:rPr lang="en-GB" sz="1800"/>
              <a:t>Interface is not inherited, and no </a:t>
            </a:r>
            <a:r>
              <a:rPr lang="en-GB" sz="1800">
                <a:latin typeface="Courier New"/>
                <a:ea typeface="Courier New"/>
                <a:cs typeface="Courier New"/>
                <a:sym typeface="Courier New"/>
              </a:rPr>
              <a:t>using</a:t>
            </a:r>
            <a:r>
              <a:rPr lang="en-GB" sz="1800"/>
              <a:t> possible =&gt; lots of typing needed</a:t>
            </a:r>
            <a:endParaRPr sz="1800"/>
          </a:p>
          <a:p>
            <a:pPr indent="0" lvl="0" marL="0" rtl="0" algn="l">
              <a:spcBef>
                <a:spcPts val="1200"/>
              </a:spcBef>
              <a:spcAft>
                <a:spcPts val="1200"/>
              </a:spcAft>
              <a:buNone/>
            </a:pPr>
            <a:r>
              <a:rPr lang="en-GB" sz="1800"/>
              <a:t>No language “tricks” are used</a:t>
            </a:r>
            <a:endParaRPr sz="1800"/>
          </a:p>
        </p:txBody>
      </p:sp>
      <p:sp>
        <p:nvSpPr>
          <p:cNvPr id="349" name="Google Shape;349;p56"/>
          <p:cNvSpPr txBox="1"/>
          <p:nvPr>
            <p:ph idx="2" type="body"/>
          </p:nvPr>
        </p:nvSpPr>
        <p:spPr>
          <a:xfrm>
            <a:off x="2841525" y="1152475"/>
            <a:ext cx="5990700" cy="36417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Courier New"/>
                <a:ea typeface="Courier New"/>
                <a:cs typeface="Courier New"/>
                <a:sym typeface="Courier New"/>
              </a:rPr>
              <a:t>class Squad {</a:t>
            </a:r>
            <a:br>
              <a:rPr lang="en-GB" sz="1100">
                <a:latin typeface="Courier New"/>
                <a:ea typeface="Courier New"/>
                <a:cs typeface="Courier New"/>
                <a:sym typeface="Courier New"/>
              </a:rPr>
            </a:br>
            <a:r>
              <a:rPr lang="en-GB" sz="1100">
                <a:latin typeface="Courier New"/>
                <a:ea typeface="Courier New"/>
                <a:cs typeface="Courier New"/>
                <a:sym typeface="Courier New"/>
              </a:rPr>
              <a:t>public:  </a:t>
            </a:r>
            <a:br>
              <a:rPr lang="en-GB" sz="1100">
                <a:latin typeface="Courier New"/>
                <a:ea typeface="Courier New"/>
                <a:cs typeface="Courier New"/>
                <a:sym typeface="Courier New"/>
              </a:rPr>
            </a:br>
            <a:r>
              <a:rPr lang="en-GB" sz="1100">
                <a:latin typeface="Courier New"/>
                <a:ea typeface="Courier New"/>
                <a:cs typeface="Courier New"/>
                <a:sym typeface="Courier New"/>
              </a:rPr>
              <a:t>  Squad() = default;</a:t>
            </a:r>
            <a:br>
              <a:rPr lang="en-GB" sz="1100">
                <a:latin typeface="Courier New"/>
                <a:ea typeface="Courier New"/>
                <a:cs typeface="Courier New"/>
                <a:sym typeface="Courier New"/>
              </a:rPr>
            </a:br>
            <a:r>
              <a:rPr lang="en-GB" sz="1100">
                <a:latin typeface="Courier New"/>
                <a:ea typeface="Courier New"/>
                <a:cs typeface="Courier New"/>
                <a:sym typeface="Courier New"/>
              </a:rPr>
              <a:t>  Squad(std::initializer_list&lt;Player&gt; players): people(players) { }</a:t>
            </a:r>
            <a:br>
              <a:rPr lang="en-GB" sz="1100">
                <a:latin typeface="Courier New"/>
                <a:ea typeface="Courier New"/>
                <a:cs typeface="Courier New"/>
                <a:sym typeface="Courier New"/>
              </a:rPr>
            </a:br>
            <a:r>
              <a:rPr lang="en-GB" sz="1100">
                <a:latin typeface="Courier New"/>
                <a:ea typeface="Courier New"/>
                <a:cs typeface="Courier New"/>
                <a:sym typeface="Courier New"/>
              </a:rPr>
              <a:t>  auto operator&lt;=&gt;(const Squad&amp; o) const = default</a:t>
            </a:r>
            <a:r>
              <a:rPr lang="en-GB" sz="1100">
                <a:latin typeface="Courier New"/>
                <a:ea typeface="Courier New"/>
                <a:cs typeface="Courier New"/>
                <a:sym typeface="Courier New"/>
              </a:rPr>
              <a:t>;</a:t>
            </a:r>
            <a:br>
              <a:rPr lang="en-GB" sz="1100">
                <a:latin typeface="Courier New"/>
                <a:ea typeface="Courier New"/>
                <a:cs typeface="Courier New"/>
                <a:sym typeface="Courier New"/>
              </a:rPr>
            </a:br>
            <a:r>
              <a:rPr lang="en-GB" sz="1100">
                <a:latin typeface="Courier New"/>
                <a:ea typeface="Courier New"/>
                <a:cs typeface="Courier New"/>
                <a:sym typeface="Courier New"/>
              </a:rPr>
              <a:t>  void push_back (const Player&amp; player) {people.push_back(player);}</a:t>
            </a:r>
            <a:br>
              <a:rPr lang="en-GB" sz="1100">
                <a:latin typeface="Courier New"/>
                <a:ea typeface="Courier New"/>
                <a:cs typeface="Courier New"/>
                <a:sym typeface="Courier New"/>
              </a:rPr>
            </a:br>
            <a:r>
              <a:rPr lang="en-GB" sz="1100">
                <a:latin typeface="Courier New"/>
                <a:ea typeface="Courier New"/>
                <a:cs typeface="Courier New"/>
                <a:sym typeface="Courier New"/>
              </a:rPr>
              <a:t>private:</a:t>
            </a:r>
            <a:br>
              <a:rPr lang="en-GB" sz="1100">
                <a:latin typeface="Courier New"/>
                <a:ea typeface="Courier New"/>
                <a:cs typeface="Courier New"/>
                <a:sym typeface="Courier New"/>
              </a:rPr>
            </a:br>
            <a:r>
              <a:rPr lang="en-GB" sz="1100">
                <a:latin typeface="Courier New"/>
                <a:ea typeface="Courier New"/>
                <a:cs typeface="Courier New"/>
                <a:sym typeface="Courier New"/>
              </a:rPr>
              <a:t>  std::vector&lt;Player&gt; people;</a:t>
            </a:r>
            <a:br>
              <a:rPr lang="en-GB" sz="1100">
                <a:latin typeface="Courier New"/>
                <a:ea typeface="Courier New"/>
                <a:cs typeface="Courier New"/>
                <a:sym typeface="Courier New"/>
              </a:rPr>
            </a:br>
            <a:r>
              <a:rPr lang="en-GB"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1200"/>
              </a:spcBef>
              <a:spcAft>
                <a:spcPts val="1200"/>
              </a:spcAft>
              <a:buNone/>
            </a:pPr>
            <a:r>
              <a:rPr lang="en-GB" sz="1100">
                <a:latin typeface="Courier New"/>
                <a:ea typeface="Courier New"/>
                <a:cs typeface="Courier New"/>
                <a:sym typeface="Courier New"/>
              </a:rPr>
              <a:t>int main() { </a:t>
            </a:r>
            <a:br>
              <a:rPr lang="en-GB" sz="1100">
                <a:latin typeface="Courier New"/>
                <a:ea typeface="Courier New"/>
                <a:cs typeface="Courier New"/>
                <a:sym typeface="Courier New"/>
              </a:rPr>
            </a:br>
            <a:r>
              <a:rPr lang="en-GB" sz="1100">
                <a:latin typeface="Courier New"/>
                <a:ea typeface="Courier New"/>
                <a:cs typeface="Courier New"/>
                <a:sym typeface="Courier New"/>
              </a:rPr>
              <a:t>    Squad squad {{"Messi"}, {"Ronaldo"}, {"Lewa"}};</a:t>
            </a:r>
            <a:br>
              <a:rPr lang="en-GB" sz="1100">
                <a:latin typeface="Courier New"/>
                <a:ea typeface="Courier New"/>
                <a:cs typeface="Courier New"/>
                <a:sym typeface="Courier New"/>
              </a:rPr>
            </a:br>
            <a:r>
              <a:rPr lang="en-GB" sz="1100">
                <a:latin typeface="Courier New"/>
                <a:ea typeface="Courier New"/>
                <a:cs typeface="Courier New"/>
                <a:sym typeface="Courier New"/>
              </a:rPr>
              <a:t>    Squad squad2 = squad;</a:t>
            </a:r>
            <a:br>
              <a:rPr lang="en-GB" sz="1100">
                <a:latin typeface="Courier New"/>
                <a:ea typeface="Courier New"/>
                <a:cs typeface="Courier New"/>
                <a:sym typeface="Courier New"/>
              </a:rPr>
            </a:br>
            <a:r>
              <a:rPr lang="en-GB" sz="1100">
                <a:latin typeface="Courier New"/>
                <a:ea typeface="Courier New"/>
                <a:cs typeface="Courier New"/>
                <a:sym typeface="Courier New"/>
              </a:rPr>
              <a:t>    std::cout &lt;&lt; std::boolalpha;</a:t>
            </a:r>
            <a:br>
              <a:rPr lang="en-GB" sz="1100">
                <a:latin typeface="Courier New"/>
                <a:ea typeface="Courier New"/>
                <a:cs typeface="Courier New"/>
                <a:sym typeface="Courier New"/>
              </a:rPr>
            </a:br>
            <a:r>
              <a:rPr lang="en-GB" sz="1100">
                <a:latin typeface="Courier New"/>
                <a:ea typeface="Courier New"/>
                <a:cs typeface="Courier New"/>
                <a:sym typeface="Courier New"/>
              </a:rPr>
              <a:t>    std::cout &lt;&lt; (squad == squad2) &lt;&lt; '\n';</a:t>
            </a:r>
            <a:br>
              <a:rPr lang="en-GB" sz="1100">
                <a:latin typeface="Courier New"/>
                <a:ea typeface="Courier New"/>
                <a:cs typeface="Courier New"/>
                <a:sym typeface="Courier New"/>
              </a:rPr>
            </a:br>
            <a:r>
              <a:rPr lang="en-GB" sz="1100">
                <a:latin typeface="Courier New"/>
                <a:ea typeface="Courier New"/>
                <a:cs typeface="Courier New"/>
                <a:sym typeface="Courier New"/>
              </a:rPr>
              <a:t>    squad.push_back({"Mbappe"});</a:t>
            </a:r>
            <a:br>
              <a:rPr lang="en-GB" sz="1100">
                <a:latin typeface="Courier New"/>
                <a:ea typeface="Courier New"/>
                <a:cs typeface="Courier New"/>
                <a:sym typeface="Courier New"/>
              </a:rPr>
            </a:br>
            <a:r>
              <a:rPr lang="en-GB" sz="1100">
                <a:latin typeface="Courier New"/>
                <a:ea typeface="Courier New"/>
                <a:cs typeface="Courier New"/>
                <a:sym typeface="Courier New"/>
              </a:rPr>
              <a:t>    std::cout &lt;&lt; (squad == squad2) &lt;&lt; '\n';</a:t>
            </a:r>
            <a:br>
              <a:rPr lang="en-GB" sz="1100">
                <a:latin typeface="Courier New"/>
                <a:ea typeface="Courier New"/>
                <a:cs typeface="Courier New"/>
                <a:sym typeface="Courier New"/>
              </a:rPr>
            </a:br>
            <a:r>
              <a:rPr lang="en-GB" sz="1100">
                <a:latin typeface="Courier New"/>
                <a:ea typeface="Courier New"/>
                <a:cs typeface="Courier New"/>
                <a:sym typeface="Courier New"/>
              </a:rPr>
              <a:t>}</a:t>
            </a:r>
            <a:endParaRPr sz="11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animEffect filter="fade" transition="in">
                                      <p:cBhvr>
                                        <p:cTn dur="1000"/>
                                        <p:tgtEl>
                                          <p:spTgt spid="3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1" st="1"/>
                                            </p:txEl>
                                          </p:spTgt>
                                        </p:tgtEl>
                                        <p:attrNameLst>
                                          <p:attrName>style.visibility</p:attrName>
                                        </p:attrNameLst>
                                      </p:cBhvr>
                                      <p:to>
                                        <p:strVal val="visible"/>
                                      </p:to>
                                    </p:set>
                                    <p:animEffect filter="fade" transition="in">
                                      <p:cBhvr>
                                        <p:cTn dur="1000"/>
                                        <p:tgtEl>
                                          <p:spTgt spid="3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2" st="2"/>
                                            </p:txEl>
                                          </p:spTgt>
                                        </p:tgtEl>
                                        <p:attrNameLst>
                                          <p:attrName>style.visibility</p:attrName>
                                        </p:attrNameLst>
                                      </p:cBhvr>
                                      <p:to>
                                        <p:strVal val="visible"/>
                                      </p:to>
                                    </p:set>
                                    <p:animEffect filter="fade" transition="in">
                                      <p:cBhvr>
                                        <p:cTn dur="1000"/>
                                        <p:tgtEl>
                                          <p:spTgt spid="34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Lots of typing leads to leaner API</a:t>
            </a:r>
            <a:endParaRPr/>
          </a:p>
        </p:txBody>
      </p:sp>
      <p:sp>
        <p:nvSpPr>
          <p:cNvPr id="355" name="Google Shape;355;p57"/>
          <p:cNvSpPr txBox="1"/>
          <p:nvPr>
            <p:ph idx="1" type="body"/>
          </p:nvPr>
        </p:nvSpPr>
        <p:spPr>
          <a:xfrm>
            <a:off x="311700" y="1152475"/>
            <a:ext cx="3264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C</a:t>
            </a:r>
            <a:r>
              <a:rPr lang="en-GB" sz="1500"/>
              <a:t>ontainer API calls to be forwarded</a:t>
            </a:r>
            <a:endParaRPr sz="1500"/>
          </a:p>
          <a:p>
            <a:pPr indent="0" lvl="0" marL="0" rtl="0" algn="l">
              <a:spcBef>
                <a:spcPts val="1200"/>
              </a:spcBef>
              <a:spcAft>
                <a:spcPts val="0"/>
              </a:spcAft>
              <a:buNone/>
            </a:pPr>
            <a:r>
              <a:rPr lang="en-GB" sz="1500"/>
              <a:t>The effect is that you only “forward” what you need</a:t>
            </a:r>
            <a:endParaRPr sz="1500"/>
          </a:p>
          <a:p>
            <a:pPr indent="0" lvl="0" marL="0" rtl="0" algn="l">
              <a:spcBef>
                <a:spcPts val="1200"/>
              </a:spcBef>
              <a:spcAft>
                <a:spcPts val="0"/>
              </a:spcAft>
              <a:buNone/>
            </a:pPr>
            <a:r>
              <a:rPr lang="en-GB" sz="1500"/>
              <a:t>The strong container will have a small API</a:t>
            </a:r>
            <a:endParaRPr sz="1500"/>
          </a:p>
          <a:p>
            <a:pPr indent="0" lvl="0" marL="0" rtl="0" algn="l">
              <a:spcBef>
                <a:spcPts val="1200"/>
              </a:spcBef>
              <a:spcAft>
                <a:spcPts val="0"/>
              </a:spcAft>
              <a:buNone/>
            </a:pPr>
            <a:r>
              <a:rPr lang="en-GB" sz="1500"/>
              <a:t> 	Good for internal projects</a:t>
            </a:r>
            <a:endParaRPr sz="1500"/>
          </a:p>
          <a:p>
            <a:pPr indent="457200" lvl="0" marL="0" rtl="0" algn="l">
              <a:spcBef>
                <a:spcPts val="1200"/>
              </a:spcBef>
              <a:spcAft>
                <a:spcPts val="1200"/>
              </a:spcAft>
              <a:buNone/>
            </a:pPr>
            <a:r>
              <a:rPr lang="en-GB" sz="1500"/>
              <a:t>Might be problematic for libs</a:t>
            </a:r>
            <a:endParaRPr sz="1500"/>
          </a:p>
        </p:txBody>
      </p:sp>
      <p:sp>
        <p:nvSpPr>
          <p:cNvPr id="356" name="Google Shape;356;p57"/>
          <p:cNvSpPr txBox="1"/>
          <p:nvPr>
            <p:ph idx="2" type="body"/>
          </p:nvPr>
        </p:nvSpPr>
        <p:spPr>
          <a:xfrm>
            <a:off x="3576300" y="1152475"/>
            <a:ext cx="5256000" cy="3416400"/>
          </a:xfrm>
          <a:prstGeom prst="rect">
            <a:avLst/>
          </a:prstGeom>
          <a:solidFill>
            <a:srgbClr val="EFEFEF"/>
          </a:solidFill>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void Squad::push_back(const Player&amp; Player) {</a:t>
            </a:r>
            <a:br>
              <a:rPr lang="en-GB">
                <a:latin typeface="Courier New"/>
                <a:ea typeface="Courier New"/>
                <a:cs typeface="Courier New"/>
                <a:sym typeface="Courier New"/>
              </a:rPr>
            </a:br>
            <a:r>
              <a:rPr lang="en-GB">
                <a:latin typeface="Courier New"/>
                <a:ea typeface="Courier New"/>
                <a:cs typeface="Courier New"/>
                <a:sym typeface="Courier New"/>
              </a:rPr>
              <a:t>  people.push_back(Player);</a:t>
            </a:r>
            <a:br>
              <a:rPr lang="en-GB">
                <a:latin typeface="Courier New"/>
                <a:ea typeface="Courier New"/>
                <a:cs typeface="Courier New"/>
                <a:sym typeface="Courier New"/>
              </a:rPr>
            </a:br>
            <a:r>
              <a:rPr lang="en-GB">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bool</a:t>
            </a:r>
            <a:r>
              <a:rPr lang="en-GB">
                <a:latin typeface="Courier New"/>
                <a:ea typeface="Courier New"/>
                <a:cs typeface="Courier New"/>
                <a:sym typeface="Courier New"/>
              </a:rPr>
              <a:t> Squad::empty</a:t>
            </a:r>
            <a:r>
              <a:rPr lang="en-GB">
                <a:latin typeface="Courier New"/>
                <a:ea typeface="Courier New"/>
                <a:cs typeface="Courier New"/>
                <a:sym typeface="Courier New"/>
              </a:rPr>
              <a:t>(const Player&amp; Player) const {</a:t>
            </a:r>
            <a:br>
              <a:rPr lang="en-GB">
                <a:latin typeface="Courier New"/>
                <a:ea typeface="Courier New"/>
                <a:cs typeface="Courier New"/>
                <a:sym typeface="Courier New"/>
              </a:rPr>
            </a:br>
            <a:r>
              <a:rPr lang="en-GB">
                <a:latin typeface="Courier New"/>
                <a:ea typeface="Courier New"/>
                <a:cs typeface="Courier New"/>
                <a:sym typeface="Courier New"/>
              </a:rPr>
              <a:t>  </a:t>
            </a:r>
            <a:r>
              <a:rPr lang="en-GB">
                <a:latin typeface="Courier New"/>
                <a:ea typeface="Courier New"/>
                <a:cs typeface="Courier New"/>
                <a:sym typeface="Courier New"/>
              </a:rPr>
              <a:t>r</a:t>
            </a:r>
            <a:r>
              <a:rPr lang="en-GB">
                <a:latin typeface="Courier New"/>
                <a:ea typeface="Courier New"/>
                <a:cs typeface="Courier New"/>
                <a:sym typeface="Courier New"/>
              </a:rPr>
              <a:t>eturn people.empty();</a:t>
            </a:r>
            <a:br>
              <a:rPr lang="en-GB">
                <a:latin typeface="Courier New"/>
                <a:ea typeface="Courier New"/>
                <a:cs typeface="Courier New"/>
                <a:sym typeface="Courier New"/>
              </a:rPr>
            </a:br>
            <a:r>
              <a:rPr lang="en-GB">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void Squad::reserve(std::size_t size) const {</a:t>
            </a:r>
            <a:br>
              <a:rPr lang="en-GB">
                <a:latin typeface="Courier New"/>
                <a:ea typeface="Courier New"/>
                <a:cs typeface="Courier New"/>
                <a:sym typeface="Courier New"/>
              </a:rPr>
            </a:br>
            <a:r>
              <a:rPr lang="en-GB">
                <a:latin typeface="Courier New"/>
                <a:ea typeface="Courier New"/>
                <a:cs typeface="Courier New"/>
                <a:sym typeface="Courier New"/>
              </a:rPr>
              <a:t>  people.</a:t>
            </a:r>
            <a:r>
              <a:rPr lang="en-GB">
                <a:latin typeface="Courier New"/>
                <a:ea typeface="Courier New"/>
                <a:cs typeface="Courier New"/>
                <a:sym typeface="Courier New"/>
              </a:rPr>
              <a:t>reserve</a:t>
            </a:r>
            <a:r>
              <a:rPr lang="en-GB">
                <a:latin typeface="Courier New"/>
                <a:ea typeface="Courier New"/>
                <a:cs typeface="Courier New"/>
                <a:sym typeface="Courier New"/>
              </a:rPr>
              <a:t>(</a:t>
            </a:r>
            <a:r>
              <a:rPr lang="en-GB">
                <a:latin typeface="Courier New"/>
                <a:ea typeface="Courier New"/>
                <a:cs typeface="Courier New"/>
                <a:sym typeface="Courier New"/>
              </a:rPr>
              <a:t>size</a:t>
            </a:r>
            <a:r>
              <a:rPr lang="en-GB">
                <a:latin typeface="Courier New"/>
                <a:ea typeface="Courier New"/>
                <a:cs typeface="Courier New"/>
                <a:sym typeface="Courier New"/>
              </a:rPr>
              <a:t>);</a:t>
            </a:r>
            <a:br>
              <a:rPr lang="en-GB">
                <a:latin typeface="Courier New"/>
                <a:ea typeface="Courier New"/>
                <a:cs typeface="Courier New"/>
                <a:sym typeface="Courier New"/>
              </a:rPr>
            </a:br>
            <a:r>
              <a:rPr lang="en-GB">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1200"/>
              </a:spcAft>
              <a:buNone/>
            </a:pPr>
            <a:r>
              <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animEffect filter="fade" transition="in">
                                      <p:cBhvr>
                                        <p:cTn dur="1000"/>
                                        <p:tgtEl>
                                          <p:spTgt spid="3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1" st="1"/>
                                            </p:txEl>
                                          </p:spTgt>
                                        </p:tgtEl>
                                        <p:attrNameLst>
                                          <p:attrName>style.visibility</p:attrName>
                                        </p:attrNameLst>
                                      </p:cBhvr>
                                      <p:to>
                                        <p:strVal val="visible"/>
                                      </p:to>
                                    </p:set>
                                    <p:animEffect filter="fade" transition="in">
                                      <p:cBhvr>
                                        <p:cTn dur="1000"/>
                                        <p:tgtEl>
                                          <p:spTgt spid="3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2" st="2"/>
                                            </p:txEl>
                                          </p:spTgt>
                                        </p:tgtEl>
                                        <p:attrNameLst>
                                          <p:attrName>style.visibility</p:attrName>
                                        </p:attrNameLst>
                                      </p:cBhvr>
                                      <p:to>
                                        <p:strVal val="visible"/>
                                      </p:to>
                                    </p:set>
                                    <p:animEffect filter="fade" transition="in">
                                      <p:cBhvr>
                                        <p:cTn dur="1000"/>
                                        <p:tgtEl>
                                          <p:spTgt spid="3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3" st="3"/>
                                            </p:txEl>
                                          </p:spTgt>
                                        </p:tgtEl>
                                        <p:attrNameLst>
                                          <p:attrName>style.visibility</p:attrName>
                                        </p:attrNameLst>
                                      </p:cBhvr>
                                      <p:to>
                                        <p:strVal val="visible"/>
                                      </p:to>
                                    </p:set>
                                    <p:animEffect filter="fade" transition="in">
                                      <p:cBhvr>
                                        <p:cTn dur="1000"/>
                                        <p:tgtEl>
                                          <p:spTgt spid="3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4" st="4"/>
                                            </p:txEl>
                                          </p:spTgt>
                                        </p:tgtEl>
                                        <p:attrNameLst>
                                          <p:attrName>style.visibility</p:attrName>
                                        </p:attrNameLst>
                                      </p:cBhvr>
                                      <p:to>
                                        <p:strVal val="visible"/>
                                      </p:to>
                                    </p:set>
                                    <p:animEffect filter="fade" transition="in">
                                      <p:cBhvr>
                                        <p:cTn dur="1000"/>
                                        <p:tgtEl>
                                          <p:spTgt spid="35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about the iterators?</a:t>
            </a:r>
            <a:endParaRPr/>
          </a:p>
        </p:txBody>
      </p:sp>
      <p:sp>
        <p:nvSpPr>
          <p:cNvPr id="362" name="Google Shape;362;p58"/>
          <p:cNvSpPr txBox="1"/>
          <p:nvPr>
            <p:ph idx="1" type="body"/>
          </p:nvPr>
        </p:nvSpPr>
        <p:spPr>
          <a:xfrm>
            <a:off x="311700" y="1152475"/>
            <a:ext cx="2719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Must</a:t>
            </a:r>
            <a:r>
              <a:rPr lang="en-GB" sz="1500"/>
              <a:t> expose them one by one</a:t>
            </a:r>
            <a:endParaRPr sz="1500"/>
          </a:p>
          <a:p>
            <a:pPr indent="0" lvl="0" marL="0" rtl="0" algn="l">
              <a:spcBef>
                <a:spcPts val="1200"/>
              </a:spcBef>
              <a:spcAft>
                <a:spcPts val="0"/>
              </a:spcAft>
              <a:buNone/>
            </a:pPr>
            <a:r>
              <a:rPr lang="en-GB" sz="1500"/>
              <a:t>Use </a:t>
            </a:r>
            <a:r>
              <a:rPr lang="en-GB" sz="1500">
                <a:latin typeface="Courier New"/>
                <a:ea typeface="Courier New"/>
                <a:cs typeface="Courier New"/>
                <a:sym typeface="Courier New"/>
              </a:rPr>
              <a:t>typedef</a:t>
            </a:r>
            <a:r>
              <a:rPr lang="en-GB" sz="1500"/>
              <a:t>/</a:t>
            </a:r>
            <a:r>
              <a:rPr lang="en-GB" sz="1500">
                <a:latin typeface="Courier New"/>
                <a:ea typeface="Courier New"/>
                <a:cs typeface="Courier New"/>
                <a:sym typeface="Courier New"/>
              </a:rPr>
              <a:t>using</a:t>
            </a:r>
            <a:endParaRPr sz="1500">
              <a:latin typeface="Courier New"/>
              <a:ea typeface="Courier New"/>
              <a:cs typeface="Courier New"/>
              <a:sym typeface="Courier New"/>
            </a:endParaRPr>
          </a:p>
          <a:p>
            <a:pPr indent="0" lvl="0" marL="0" rtl="0" algn="l">
              <a:spcBef>
                <a:spcPts val="1200"/>
              </a:spcBef>
              <a:spcAft>
                <a:spcPts val="0"/>
              </a:spcAft>
              <a:buNone/>
            </a:pPr>
            <a:r>
              <a:rPr lang="en-GB" sz="1500"/>
              <a:t>Client don’t have to change their code (even if they don’t use </a:t>
            </a:r>
            <a:r>
              <a:rPr lang="en-GB" sz="1500">
                <a:latin typeface="Courier New"/>
                <a:ea typeface="Courier New"/>
                <a:cs typeface="Courier New"/>
                <a:sym typeface="Courier New"/>
              </a:rPr>
              <a:t>auto</a:t>
            </a:r>
            <a:r>
              <a:rPr lang="en-GB" sz="1500"/>
              <a:t>…)</a:t>
            </a:r>
            <a:endParaRPr sz="1500"/>
          </a:p>
          <a:p>
            <a:pPr indent="0" lvl="0" marL="0" rtl="0" algn="l">
              <a:spcBef>
                <a:spcPts val="1200"/>
              </a:spcBef>
              <a:spcAft>
                <a:spcPts val="1200"/>
              </a:spcAft>
              <a:buNone/>
            </a:pPr>
            <a:r>
              <a:rPr lang="en-GB" sz="1500"/>
              <a:t>But they still have to recompile</a:t>
            </a:r>
            <a:endParaRPr sz="1500"/>
          </a:p>
        </p:txBody>
      </p:sp>
      <p:sp>
        <p:nvSpPr>
          <p:cNvPr id="363" name="Google Shape;363;p58"/>
          <p:cNvSpPr txBox="1"/>
          <p:nvPr>
            <p:ph idx="2" type="body"/>
          </p:nvPr>
        </p:nvSpPr>
        <p:spPr>
          <a:xfrm>
            <a:off x="3273125" y="1152475"/>
            <a:ext cx="5559000" cy="36930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urier New"/>
                <a:ea typeface="Courier New"/>
                <a:cs typeface="Courier New"/>
                <a:sym typeface="Courier New"/>
              </a:rPr>
              <a:t>class Squad </a:t>
            </a:r>
            <a:r>
              <a:rPr lang="en-GB">
                <a:latin typeface="Courier New"/>
                <a:ea typeface="Courier New"/>
                <a:cs typeface="Courier New"/>
                <a:sym typeface="Courier New"/>
              </a:rPr>
              <a:t>{</a:t>
            </a:r>
            <a:br>
              <a:rPr lang="en-GB">
                <a:latin typeface="Courier New"/>
                <a:ea typeface="Courier New"/>
                <a:cs typeface="Courier New"/>
                <a:sym typeface="Courier New"/>
              </a:rPr>
            </a:br>
            <a:r>
              <a:rPr lang="en-GB">
                <a:latin typeface="Courier New"/>
                <a:ea typeface="Courier New"/>
                <a:cs typeface="Courier New"/>
                <a:sym typeface="Courier New"/>
              </a:rPr>
              <a:t>p</a:t>
            </a:r>
            <a:r>
              <a:rPr lang="en-GB">
                <a:latin typeface="Courier New"/>
                <a:ea typeface="Courier New"/>
                <a:cs typeface="Courier New"/>
                <a:sym typeface="Courier New"/>
              </a:rPr>
              <a:t>ublic:</a:t>
            </a:r>
            <a:br>
              <a:rPr lang="en-GB">
                <a:latin typeface="Courier New"/>
                <a:ea typeface="Courier New"/>
                <a:cs typeface="Courier New"/>
                <a:sym typeface="Courier New"/>
              </a:rPr>
            </a:br>
            <a:r>
              <a:rPr lang="en-GB">
                <a:latin typeface="Courier New"/>
                <a:ea typeface="Courier New"/>
                <a:cs typeface="Courier New"/>
                <a:sym typeface="Courier New"/>
              </a:rPr>
              <a:t>  // typedef typename</a:t>
            </a:r>
            <a:br>
              <a:rPr lang="en-GB">
                <a:latin typeface="Courier New"/>
                <a:ea typeface="Courier New"/>
                <a:cs typeface="Courier New"/>
                <a:sym typeface="Courier New"/>
              </a:rPr>
            </a:br>
            <a:r>
              <a:rPr lang="en-GB">
                <a:latin typeface="Courier New"/>
                <a:ea typeface="Courier New"/>
                <a:cs typeface="Courier New"/>
                <a:sym typeface="Courier New"/>
              </a:rPr>
              <a:t>  //   std::vector&lt;Player&gt;::iterator </a:t>
            </a:r>
            <a:r>
              <a:rPr lang="en-GB">
                <a:latin typeface="Courier New"/>
                <a:ea typeface="Courier New"/>
                <a:cs typeface="Courier New"/>
                <a:sym typeface="Courier New"/>
              </a:rPr>
              <a:t>iterator</a:t>
            </a:r>
            <a:r>
              <a:rPr lang="en-GB">
                <a:latin typeface="Courier New"/>
                <a:ea typeface="Courier New"/>
                <a:cs typeface="Courier New"/>
                <a:sym typeface="Courier New"/>
              </a:rPr>
              <a:t>;</a:t>
            </a:r>
            <a:br>
              <a:rPr lang="en-GB">
                <a:latin typeface="Courier New"/>
                <a:ea typeface="Courier New"/>
                <a:cs typeface="Courier New"/>
                <a:sym typeface="Courier New"/>
              </a:rPr>
            </a:br>
            <a:r>
              <a:rPr lang="en-GB">
                <a:latin typeface="Courier New"/>
                <a:ea typeface="Courier New"/>
                <a:cs typeface="Courier New"/>
                <a:sym typeface="Courier New"/>
              </a:rPr>
              <a:t>  using iterator = std::vector&lt;Player&gt;::iterator;</a:t>
            </a:r>
            <a:br>
              <a:rPr lang="en-GB">
                <a:latin typeface="Courier New"/>
                <a:ea typeface="Courier New"/>
                <a:cs typeface="Courier New"/>
                <a:sym typeface="Courier New"/>
              </a:rPr>
            </a:br>
            <a:r>
              <a:rPr lang="en-GB">
                <a:latin typeface="Courier New"/>
                <a:ea typeface="Courier New"/>
                <a:cs typeface="Courier New"/>
                <a:sym typeface="Courier New"/>
              </a:rPr>
              <a:t>  iterator begin() { return people.begin(); }</a:t>
            </a:r>
            <a:br>
              <a:rPr lang="en-GB">
                <a:latin typeface="Courier New"/>
                <a:ea typeface="Courier New"/>
                <a:cs typeface="Courier New"/>
                <a:sym typeface="Courier New"/>
              </a:rPr>
            </a:br>
            <a:r>
              <a:rPr lang="en-GB">
                <a:latin typeface="Courier New"/>
                <a:ea typeface="Courier New"/>
                <a:cs typeface="Courier New"/>
                <a:sym typeface="Courier New"/>
              </a:rPr>
              <a:t>  iterator end() { return people.end(); }</a:t>
            </a:r>
            <a:br>
              <a:rPr lang="en-GB">
                <a:latin typeface="Courier New"/>
                <a:ea typeface="Courier New"/>
                <a:cs typeface="Courier New"/>
                <a:sym typeface="Courier New"/>
              </a:rPr>
            </a:br>
            <a:r>
              <a:rPr lang="en-GB">
                <a:latin typeface="Courier New"/>
                <a:ea typeface="Courier New"/>
                <a:cs typeface="Courier New"/>
                <a:sym typeface="Courier New"/>
              </a:rPr>
              <a:t>  // …</a:t>
            </a:r>
            <a:br>
              <a:rPr lang="en-GB">
                <a:latin typeface="Courier New"/>
                <a:ea typeface="Courier New"/>
                <a:cs typeface="Courier New"/>
                <a:sym typeface="Courier New"/>
              </a:rPr>
            </a:br>
            <a:r>
              <a:rPr lang="en-GB">
                <a:latin typeface="Courier New"/>
                <a:ea typeface="Courier New"/>
                <a:cs typeface="Courier New"/>
                <a:sym typeface="Courier New"/>
              </a:rPr>
              <a:t>private:</a:t>
            </a:r>
            <a:br>
              <a:rPr lang="en-GB">
                <a:latin typeface="Courier New"/>
                <a:ea typeface="Courier New"/>
                <a:cs typeface="Courier New"/>
                <a:sym typeface="Courier New"/>
              </a:rPr>
            </a:br>
            <a:r>
              <a:rPr lang="en-GB">
                <a:latin typeface="Courier New"/>
                <a:ea typeface="Courier New"/>
                <a:cs typeface="Courier New"/>
                <a:sym typeface="Courier New"/>
              </a:rPr>
              <a:t>  std::vector&lt;Player&gt; people;</a:t>
            </a:r>
            <a:br>
              <a:rPr lang="en-GB">
                <a:latin typeface="Courier New"/>
                <a:ea typeface="Courier New"/>
                <a:cs typeface="Courier New"/>
                <a:sym typeface="Courier New"/>
              </a:rPr>
            </a:br>
            <a:r>
              <a:rPr lang="en-GB">
                <a:latin typeface="Courier New"/>
                <a:ea typeface="Courier New"/>
                <a:cs typeface="Courier New"/>
                <a:sym typeface="Courier New"/>
              </a:rPr>
              <a:t>};</a:t>
            </a:r>
            <a:br>
              <a:rPr lang="en-GB">
                <a:latin typeface="Courier New"/>
                <a:ea typeface="Courier New"/>
                <a:cs typeface="Courier New"/>
                <a:sym typeface="Courier New"/>
              </a:rPr>
            </a:br>
            <a:r>
              <a:rPr lang="en-GB">
                <a:latin typeface="Courier New"/>
                <a:ea typeface="Courier New"/>
                <a:cs typeface="Courier New"/>
                <a:sym typeface="Courier New"/>
              </a:rPr>
              <a:t>// …</a:t>
            </a:r>
            <a:br>
              <a:rPr lang="en-GB">
                <a:latin typeface="Courier New"/>
                <a:ea typeface="Courier New"/>
                <a:cs typeface="Courier New"/>
                <a:sym typeface="Courier New"/>
              </a:rPr>
            </a:br>
            <a:r>
              <a:rPr lang="en-GB">
                <a:latin typeface="Courier New"/>
                <a:ea typeface="Courier New"/>
                <a:cs typeface="Courier New"/>
                <a:sym typeface="Courier New"/>
              </a:rPr>
              <a:t>std::for_each(squad.begin(), squad.end(), </a:t>
            </a:r>
            <a:br>
              <a:rPr lang="en-GB">
                <a:latin typeface="Courier New"/>
                <a:ea typeface="Courier New"/>
                <a:cs typeface="Courier New"/>
                <a:sym typeface="Courier New"/>
              </a:rPr>
            </a:br>
            <a:r>
              <a:rPr lang="en-GB">
                <a:latin typeface="Courier New"/>
                <a:ea typeface="Courier New"/>
                <a:cs typeface="Courier New"/>
                <a:sym typeface="Courier New"/>
              </a:rPr>
              <a:t>  [](auto p) { std::cout &lt;&lt; p.name &lt;&lt; '\n';});</a:t>
            </a:r>
            <a:endParaRPr>
              <a:latin typeface="Courier New"/>
              <a:ea typeface="Courier New"/>
              <a:cs typeface="Courier New"/>
              <a:sym typeface="Courier New"/>
            </a:endParaRPr>
          </a:p>
          <a:p>
            <a:pPr indent="0" lvl="0" marL="0" rtl="0" algn="l">
              <a:spcBef>
                <a:spcPts val="1200"/>
              </a:spcBef>
              <a:spcAft>
                <a:spcPts val="1200"/>
              </a:spcAft>
              <a:buNone/>
            </a:pPr>
            <a:r>
              <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Effect filter="fade" transition="in">
                                      <p:cBhvr>
                                        <p:cTn dur="1000"/>
                                        <p:tgtEl>
                                          <p:spTgt spid="3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animEffect filter="fade" transition="in">
                                      <p:cBhvr>
                                        <p:cTn dur="1000"/>
                                        <p:tgtEl>
                                          <p:spTgt spid="3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animEffect filter="fade" transition="in">
                                      <p:cBhvr>
                                        <p:cTn dur="1000"/>
                                        <p:tgtEl>
                                          <p:spTgt spid="3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3" st="3"/>
                                            </p:txEl>
                                          </p:spTgt>
                                        </p:tgtEl>
                                        <p:attrNameLst>
                                          <p:attrName>style.visibility</p:attrName>
                                        </p:attrNameLst>
                                      </p:cBhvr>
                                      <p:to>
                                        <p:strVal val="visible"/>
                                      </p:to>
                                    </p:set>
                                    <p:animEffect filter="fade" transition="in">
                                      <p:cBhvr>
                                        <p:cTn dur="1000"/>
                                        <p:tgtEl>
                                          <p:spTgt spid="36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 shall we choose composition?</a:t>
            </a:r>
            <a:endParaRPr/>
          </a:p>
        </p:txBody>
      </p:sp>
      <p:sp>
        <p:nvSpPr>
          <p:cNvPr id="369" name="Google Shape;369;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Intellectually simple</a:t>
            </a:r>
            <a:endParaRPr/>
          </a:p>
          <a:p>
            <a:pPr indent="-342900" lvl="0" marL="457200" rtl="0" algn="l">
              <a:spcBef>
                <a:spcPts val="0"/>
              </a:spcBef>
              <a:spcAft>
                <a:spcPts val="0"/>
              </a:spcAft>
              <a:buSzPts val="1800"/>
              <a:buChar char="+"/>
            </a:pPr>
            <a:r>
              <a:rPr lang="en-GB"/>
              <a:t>Fully customized API</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GB"/>
              <a:t>No problem with </a:t>
            </a:r>
            <a:r>
              <a:rPr lang="en-GB">
                <a:latin typeface="Courier New"/>
                <a:ea typeface="Courier New"/>
                <a:cs typeface="Courier New"/>
                <a:sym typeface="Courier New"/>
              </a:rPr>
              <a:t>virtual</a:t>
            </a:r>
            <a:endParaRPr>
              <a:latin typeface="Courier New"/>
              <a:ea typeface="Courier New"/>
              <a:cs typeface="Courier New"/>
              <a:sym typeface="Courier New"/>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Lots of typing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animEffect filter="fade" transition="in">
                                      <p:cBhvr>
                                        <p:cTn dur="1000"/>
                                        <p:tgtEl>
                                          <p:spTgt spid="3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animEffect filter="fade" transition="in">
                                      <p:cBhvr>
                                        <p:cTn dur="1000"/>
                                        <p:tgtEl>
                                          <p:spTgt spid="3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2" st="2"/>
                                            </p:txEl>
                                          </p:spTgt>
                                        </p:tgtEl>
                                        <p:attrNameLst>
                                          <p:attrName>style.visibility</p:attrName>
                                        </p:attrNameLst>
                                      </p:cBhvr>
                                      <p:to>
                                        <p:strVal val="visible"/>
                                      </p:to>
                                    </p:set>
                                    <p:animEffect filter="fade" transition="in">
                                      <p:cBhvr>
                                        <p:cTn dur="1000"/>
                                        <p:tgtEl>
                                          <p:spTgt spid="3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3" st="3"/>
                                            </p:txEl>
                                          </p:spTgt>
                                        </p:tgtEl>
                                        <p:attrNameLst>
                                          <p:attrName>style.visibility</p:attrName>
                                        </p:attrNameLst>
                                      </p:cBhvr>
                                      <p:to>
                                        <p:strVal val="visible"/>
                                      </p:to>
                                    </p:set>
                                    <p:animEffect filter="fade" transition="in">
                                      <p:cBhvr>
                                        <p:cTn dur="1000"/>
                                        <p:tgtEl>
                                          <p:spTgt spid="3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xEl>
                                              <p:pRg end="4" st="4"/>
                                            </p:txEl>
                                          </p:spTgt>
                                        </p:tgtEl>
                                        <p:attrNameLst>
                                          <p:attrName>style.visibility</p:attrName>
                                        </p:attrNameLst>
                                      </p:cBhvr>
                                      <p:to>
                                        <p:strVal val="visible"/>
                                      </p:to>
                                    </p:set>
                                    <p:animEffect filter="fade" transition="in">
                                      <p:cBhvr>
                                        <p:cTn dur="1000"/>
                                        <p:tgtEl>
                                          <p:spTgt spid="36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Which way should you go?</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 what advice to give?</a:t>
            </a:r>
            <a:endParaRPr/>
          </a:p>
        </p:txBody>
      </p:sp>
      <p:sp>
        <p:nvSpPr>
          <p:cNvPr id="380" name="Google Shape;380;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If you only want good names, you might consider aliasing, it can already be a cheap way forward!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For prototyping, small projects inheriting from the STL is good enough</a:t>
            </a:r>
            <a:endParaRPr/>
          </a:p>
          <a:p>
            <a:pPr indent="0" lvl="0" marL="0" rtl="0" algn="l">
              <a:spcBef>
                <a:spcPts val="1200"/>
              </a:spcBef>
              <a:spcAft>
                <a:spcPts val="0"/>
              </a:spcAft>
              <a:buNone/>
            </a:pPr>
            <a:r>
              <a:rPr lang="en-GB"/>
              <a:t>For big projects, public libs, it’s not recommended</a:t>
            </a:r>
            <a:endParaRPr/>
          </a:p>
          <a:p>
            <a:pPr indent="0" lvl="0" marL="0" rtl="0" algn="l">
              <a:spcBef>
                <a:spcPts val="1200"/>
              </a:spcBef>
              <a:spcAft>
                <a:spcPts val="1200"/>
              </a:spcAft>
              <a:buNone/>
            </a:pPr>
            <a:r>
              <a:rPr lang="en-GB"/>
              <a:t>If you want to express more meaning, go with private inheritance or composition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0" st="0"/>
                                            </p:txEl>
                                          </p:spTgt>
                                        </p:tgtEl>
                                        <p:attrNameLst>
                                          <p:attrName>style.visibility</p:attrName>
                                        </p:attrNameLst>
                                      </p:cBhvr>
                                      <p:to>
                                        <p:strVal val="visible"/>
                                      </p:to>
                                    </p:set>
                                    <p:animEffect filter="fade" transition="in">
                                      <p:cBhvr>
                                        <p:cTn dur="1000"/>
                                        <p:tgtEl>
                                          <p:spTgt spid="3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1" st="1"/>
                                            </p:txEl>
                                          </p:spTgt>
                                        </p:tgtEl>
                                        <p:attrNameLst>
                                          <p:attrName>style.visibility</p:attrName>
                                        </p:attrNameLst>
                                      </p:cBhvr>
                                      <p:to>
                                        <p:strVal val="visible"/>
                                      </p:to>
                                    </p:set>
                                    <p:animEffect filter="fade" transition="in">
                                      <p:cBhvr>
                                        <p:cTn dur="1000"/>
                                        <p:tgtEl>
                                          <p:spTgt spid="3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2" st="2"/>
                                            </p:txEl>
                                          </p:spTgt>
                                        </p:tgtEl>
                                        <p:attrNameLst>
                                          <p:attrName>style.visibility</p:attrName>
                                        </p:attrNameLst>
                                      </p:cBhvr>
                                      <p:to>
                                        <p:strVal val="visible"/>
                                      </p:to>
                                    </p:set>
                                    <p:animEffect filter="fade" transition="in">
                                      <p:cBhvr>
                                        <p:cTn dur="1000"/>
                                        <p:tgtEl>
                                          <p:spTgt spid="3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3" st="3"/>
                                            </p:txEl>
                                          </p:spTgt>
                                        </p:tgtEl>
                                        <p:attrNameLst>
                                          <p:attrName>style.visibility</p:attrName>
                                        </p:attrNameLst>
                                      </p:cBhvr>
                                      <p:to>
                                        <p:strVal val="visible"/>
                                      </p:to>
                                    </p:set>
                                    <p:animEffect filter="fade" transition="in">
                                      <p:cBhvr>
                                        <p:cTn dur="1000"/>
                                        <p:tgtEl>
                                          <p:spTgt spid="3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4" st="4"/>
                                            </p:txEl>
                                          </p:spTgt>
                                        </p:tgtEl>
                                        <p:attrNameLst>
                                          <p:attrName>style.visibility</p:attrName>
                                        </p:attrNameLst>
                                      </p:cBhvr>
                                      <p:to>
                                        <p:strVal val="visible"/>
                                      </p:to>
                                    </p:set>
                                    <p:animEffect filter="fade" transition="in">
                                      <p:cBhvr>
                                        <p:cTn dur="1000"/>
                                        <p:tgtEl>
                                          <p:spTgt spid="38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strong typing?</a:t>
            </a:r>
            <a:endParaRPr/>
          </a:p>
        </p:txBody>
      </p:sp>
      <p:sp>
        <p:nvSpPr>
          <p:cNvPr id="100" name="Google Shape;10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technique to </a:t>
            </a:r>
            <a:endParaRPr/>
          </a:p>
          <a:p>
            <a:pPr indent="0" lvl="0" marL="457200" rtl="0" algn="l">
              <a:spcBef>
                <a:spcPts val="1200"/>
              </a:spcBef>
              <a:spcAft>
                <a:spcPts val="0"/>
              </a:spcAft>
              <a:buNone/>
            </a:pPr>
            <a:r>
              <a:rPr lang="en-GB"/>
              <a:t>make your API safer</a:t>
            </a:r>
            <a:endParaRPr/>
          </a:p>
          <a:p>
            <a:pPr indent="0" lvl="0" marL="457200" rtl="0" algn="l">
              <a:spcBef>
                <a:spcPts val="1200"/>
              </a:spcBef>
              <a:spcAft>
                <a:spcPts val="0"/>
              </a:spcAft>
              <a:buNone/>
            </a:pPr>
            <a:r>
              <a:rPr lang="en-GB"/>
              <a:t>make APIs harder to misuse</a:t>
            </a:r>
            <a:endParaRPr/>
          </a:p>
          <a:p>
            <a:pPr indent="0" lvl="0" marL="457200" rtl="0" algn="l">
              <a:spcBef>
                <a:spcPts val="1200"/>
              </a:spcBef>
              <a:spcAft>
                <a:spcPts val="0"/>
              </a:spcAft>
              <a:buNone/>
            </a:pPr>
            <a:r>
              <a:rPr lang="en-GB"/>
              <a:t>add specific meaning to types through their names</a:t>
            </a:r>
            <a:endParaRPr/>
          </a:p>
          <a:p>
            <a:pPr indent="0" lvl="0" marL="457200" rtl="0" algn="l">
              <a:spcBef>
                <a:spcPts val="1200"/>
              </a:spcBef>
              <a:spcAft>
                <a:spcPts val="1200"/>
              </a:spcAft>
              <a:buNone/>
            </a:pPr>
            <a:r>
              <a:rPr lang="en-GB"/>
              <a:t>increase the readability of your code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0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1000"/>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1000"/>
                                        <p:tgtEl>
                                          <p:spTgt spid="1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1000"/>
                                        <p:tgtEl>
                                          <p:spTgt spid="10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 what advice to give?</a:t>
            </a:r>
            <a:endParaRPr/>
          </a:p>
        </p:txBody>
      </p:sp>
      <p:sp>
        <p:nvSpPr>
          <p:cNvPr id="386" name="Google Shape;386;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If you only want good names, you might consider aliasing, it can already be a cheap way forward!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For prototyping, small projects inheriting from the STL is good enough</a:t>
            </a:r>
            <a:endParaRPr/>
          </a:p>
          <a:p>
            <a:pPr indent="0" lvl="0" marL="0" rtl="0" algn="l">
              <a:spcBef>
                <a:spcPts val="1200"/>
              </a:spcBef>
              <a:spcAft>
                <a:spcPts val="0"/>
              </a:spcAft>
              <a:buNone/>
            </a:pPr>
            <a:r>
              <a:rPr lang="en-GB"/>
              <a:t>For big projects, public libs, it’s not recommended</a:t>
            </a:r>
            <a:endParaRPr/>
          </a:p>
          <a:p>
            <a:pPr indent="0" lvl="0" marL="0" rtl="0" algn="l">
              <a:spcBef>
                <a:spcPts val="1200"/>
              </a:spcBef>
              <a:spcAft>
                <a:spcPts val="1200"/>
              </a:spcAft>
              <a:buNone/>
            </a:pPr>
            <a:r>
              <a:rPr lang="en-GB"/>
              <a:t>If you want to express more meaning, go with </a:t>
            </a:r>
            <a:r>
              <a:rPr lang="en-GB" strike="sngStrike"/>
              <a:t>private inheritance or</a:t>
            </a:r>
            <a:r>
              <a:rPr lang="en-GB"/>
              <a:t> composition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Prefer composition over (private) inheritance</a:t>
            </a:r>
            <a:endParaRPr/>
          </a:p>
        </p:txBody>
      </p:sp>
      <p:sp>
        <p:nvSpPr>
          <p:cNvPr id="392" name="Google Shape;392;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More flexibility</a:t>
            </a:r>
            <a:endParaRPr/>
          </a:p>
          <a:p>
            <a:pPr indent="0" lvl="0" marL="0" rtl="0" algn="l">
              <a:spcBef>
                <a:spcPts val="1200"/>
              </a:spcBef>
              <a:spcAft>
                <a:spcPts val="0"/>
              </a:spcAft>
              <a:buNone/>
            </a:pPr>
            <a:r>
              <a:rPr lang="en-GB"/>
              <a:t>Easier to do it correctly</a:t>
            </a:r>
            <a:endParaRPr/>
          </a:p>
          <a:p>
            <a:pPr indent="0" lvl="0" marL="0" rtl="0" algn="l">
              <a:spcBef>
                <a:spcPts val="1200"/>
              </a:spcBef>
              <a:spcAft>
                <a:spcPts val="1200"/>
              </a:spcAft>
              <a:buNone/>
            </a:pPr>
            <a:r>
              <a:rPr lang="en-GB"/>
              <a:t>More understandable for most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0" st="0"/>
                                            </p:txEl>
                                          </p:spTgt>
                                        </p:tgtEl>
                                        <p:attrNameLst>
                                          <p:attrName>style.visibility</p:attrName>
                                        </p:attrNameLst>
                                      </p:cBhvr>
                                      <p:to>
                                        <p:strVal val="visible"/>
                                      </p:to>
                                    </p:set>
                                    <p:animEffect filter="fade" transition="in">
                                      <p:cBhvr>
                                        <p:cTn dur="1000"/>
                                        <p:tgtEl>
                                          <p:spTgt spid="3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1" st="1"/>
                                            </p:txEl>
                                          </p:spTgt>
                                        </p:tgtEl>
                                        <p:attrNameLst>
                                          <p:attrName>style.visibility</p:attrName>
                                        </p:attrNameLst>
                                      </p:cBhvr>
                                      <p:to>
                                        <p:strVal val="visible"/>
                                      </p:to>
                                    </p:set>
                                    <p:animEffect filter="fade" transition="in">
                                      <p:cBhvr>
                                        <p:cTn dur="1000"/>
                                        <p:tgtEl>
                                          <p:spTgt spid="3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xEl>
                                              <p:pRg end="2" st="2"/>
                                            </p:txEl>
                                          </p:spTgt>
                                        </p:tgtEl>
                                        <p:attrNameLst>
                                          <p:attrName>style.visibility</p:attrName>
                                        </p:attrNameLst>
                                      </p:cBhvr>
                                      <p:to>
                                        <p:strVal val="visible"/>
                                      </p:to>
                                    </p:set>
                                    <p:animEffect filter="fade" transition="in">
                                      <p:cBhvr>
                                        <p:cTn dur="1000"/>
                                        <p:tgtEl>
                                          <p:spTgt spid="39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Open source solutions?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Let’s see 4 open source solutions</a:t>
            </a:r>
            <a:endParaRPr/>
          </a:p>
        </p:txBody>
      </p:sp>
      <p:sp>
        <p:nvSpPr>
          <p:cNvPr id="403" name="Google Shape;403;p6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All are header only libraries</a:t>
            </a:r>
            <a:endParaRPr sz="1800"/>
          </a:p>
          <a:p>
            <a:pPr indent="0" lvl="0" marL="0" rtl="0" algn="l">
              <a:spcBef>
                <a:spcPts val="1200"/>
              </a:spcBef>
              <a:spcAft>
                <a:spcPts val="0"/>
              </a:spcAft>
              <a:buNone/>
            </a:pPr>
            <a:r>
              <a:rPr lang="en-GB" sz="1800"/>
              <a:t>All are quite well documented</a:t>
            </a:r>
            <a:endParaRPr sz="1800"/>
          </a:p>
          <a:p>
            <a:pPr indent="0" lvl="0" marL="0" rtl="0" algn="l">
              <a:spcBef>
                <a:spcPts val="1200"/>
              </a:spcBef>
              <a:spcAft>
                <a:spcPts val="0"/>
              </a:spcAft>
              <a:buNone/>
            </a:pPr>
            <a:r>
              <a:rPr lang="en-GB" sz="1800"/>
              <a:t>Three are very similar and easy to use</a:t>
            </a:r>
            <a:endParaRPr sz="1800"/>
          </a:p>
          <a:p>
            <a:pPr indent="0" lvl="0" marL="0" rtl="0" algn="l">
              <a:spcBef>
                <a:spcPts val="1200"/>
              </a:spcBef>
              <a:spcAft>
                <a:spcPts val="0"/>
              </a:spcAft>
              <a:buNone/>
            </a:pPr>
            <a:br>
              <a:rPr lang="en-GB" sz="1800"/>
            </a:br>
            <a:r>
              <a:rPr lang="en-GB" sz="1800"/>
              <a:t>One offers more customization</a:t>
            </a:r>
            <a:endParaRPr sz="1800"/>
          </a:p>
          <a:p>
            <a:pPr indent="0" lvl="0" marL="0" rtl="0" algn="l">
              <a:spcBef>
                <a:spcPts val="1200"/>
              </a:spcBef>
              <a:spcAft>
                <a:spcPts val="1200"/>
              </a:spcAft>
              <a:buNone/>
            </a:pPr>
            <a:r>
              <a:t/>
            </a:r>
            <a:endParaRPr sz="1800"/>
          </a:p>
        </p:txBody>
      </p:sp>
      <p:sp>
        <p:nvSpPr>
          <p:cNvPr id="404" name="Google Shape;404;p65"/>
          <p:cNvSpPr txBox="1"/>
          <p:nvPr>
            <p:ph idx="2" type="body"/>
          </p:nvPr>
        </p:nvSpPr>
        <p:spPr>
          <a:xfrm>
            <a:off x="4482125" y="1152475"/>
            <a:ext cx="4350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u="sng">
                <a:solidFill>
                  <a:schemeClr val="hlink"/>
                </a:solidFill>
                <a:latin typeface="Courier New"/>
                <a:ea typeface="Courier New"/>
                <a:cs typeface="Courier New"/>
                <a:sym typeface="Courier New"/>
                <a:hlinkClick r:id="rId3"/>
              </a:rPr>
              <a:t>type_safe</a:t>
            </a:r>
            <a:r>
              <a:rPr lang="en-GB" sz="1800"/>
              <a:t> by </a:t>
            </a:r>
            <a:r>
              <a:rPr i="1" lang="en-GB" sz="1800"/>
              <a:t>Jonathan Müller</a:t>
            </a:r>
            <a:endParaRPr i="1" sz="1800"/>
          </a:p>
          <a:p>
            <a:pPr indent="0" lvl="0" marL="0" rtl="0" algn="l">
              <a:spcBef>
                <a:spcPts val="1200"/>
              </a:spcBef>
              <a:spcAft>
                <a:spcPts val="0"/>
              </a:spcAft>
              <a:buNone/>
            </a:pPr>
            <a:r>
              <a:t/>
            </a:r>
            <a:endParaRPr sz="1800"/>
          </a:p>
          <a:p>
            <a:pPr indent="0" lvl="0" marL="0" rtl="0" algn="l">
              <a:spcBef>
                <a:spcPts val="1200"/>
              </a:spcBef>
              <a:spcAft>
                <a:spcPts val="0"/>
              </a:spcAft>
              <a:buNone/>
            </a:pPr>
            <a:r>
              <a:rPr lang="en-GB" sz="1800" u="sng">
                <a:solidFill>
                  <a:schemeClr val="hlink"/>
                </a:solidFill>
                <a:latin typeface="Courier New"/>
                <a:ea typeface="Courier New"/>
                <a:cs typeface="Courier New"/>
                <a:sym typeface="Courier New"/>
                <a:hlinkClick r:id="rId4"/>
              </a:rPr>
              <a:t>NamedType</a:t>
            </a:r>
            <a:r>
              <a:rPr lang="en-GB" sz="1800"/>
              <a:t> by </a:t>
            </a:r>
            <a:r>
              <a:rPr i="1" lang="en-GB" sz="1800"/>
              <a:t>Jonathan Boccara</a:t>
            </a:r>
            <a:endParaRPr i="1" sz="1800"/>
          </a:p>
          <a:p>
            <a:pPr indent="0" lvl="0" marL="0" rtl="0" algn="l">
              <a:spcBef>
                <a:spcPts val="1200"/>
              </a:spcBef>
              <a:spcAft>
                <a:spcPts val="0"/>
              </a:spcAft>
              <a:buNone/>
            </a:pPr>
            <a:r>
              <a:rPr lang="en-GB" sz="1800" u="sng">
                <a:solidFill>
                  <a:schemeClr val="hlink"/>
                </a:solidFill>
                <a:latin typeface="Courier New"/>
                <a:ea typeface="Courier New"/>
                <a:cs typeface="Courier New"/>
                <a:sym typeface="Courier New"/>
                <a:hlinkClick r:id="rId5"/>
              </a:rPr>
              <a:t>strong_type</a:t>
            </a:r>
            <a:r>
              <a:rPr lang="en-GB" sz="1800"/>
              <a:t> by </a:t>
            </a:r>
            <a:r>
              <a:rPr i="1" lang="en-GB" sz="1800"/>
              <a:t>Björn Fahller</a:t>
            </a:r>
            <a:endParaRPr i="1" sz="1800"/>
          </a:p>
          <a:p>
            <a:pPr indent="0" lvl="0" marL="0" rtl="0" algn="l">
              <a:spcBef>
                <a:spcPts val="1200"/>
              </a:spcBef>
              <a:spcAft>
                <a:spcPts val="1200"/>
              </a:spcAft>
              <a:buNone/>
            </a:pPr>
            <a:r>
              <a:rPr lang="en-GB" sz="1800" u="sng">
                <a:solidFill>
                  <a:schemeClr val="hlink"/>
                </a:solidFill>
                <a:latin typeface="Courier New"/>
                <a:ea typeface="Courier New"/>
                <a:cs typeface="Courier New"/>
                <a:sym typeface="Courier New"/>
                <a:hlinkClick r:id="rId6"/>
              </a:rPr>
              <a:t>strong_typedef</a:t>
            </a:r>
            <a:r>
              <a:rPr lang="en-GB" sz="1800"/>
              <a:t> by </a:t>
            </a:r>
            <a:r>
              <a:rPr i="1" lang="en-GB" sz="1800"/>
              <a:t>Anthony Williams</a:t>
            </a:r>
            <a:endParaRPr i="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xEl>
                                              <p:pRg end="0" st="0"/>
                                            </p:txEl>
                                          </p:spTgt>
                                        </p:tgtEl>
                                        <p:attrNameLst>
                                          <p:attrName>style.visibility</p:attrName>
                                        </p:attrNameLst>
                                      </p:cBhvr>
                                      <p:to>
                                        <p:strVal val="visible"/>
                                      </p:to>
                                    </p:set>
                                    <p:animEffect filter="fade" transition="in">
                                      <p:cBhvr>
                                        <p:cTn dur="1000"/>
                                        <p:tgtEl>
                                          <p:spTgt spid="4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xEl>
                                              <p:pRg end="1" st="1"/>
                                            </p:txEl>
                                          </p:spTgt>
                                        </p:tgtEl>
                                        <p:attrNameLst>
                                          <p:attrName>style.visibility</p:attrName>
                                        </p:attrNameLst>
                                      </p:cBhvr>
                                      <p:to>
                                        <p:strVal val="visible"/>
                                      </p:to>
                                    </p:set>
                                    <p:animEffect filter="fade" transition="in">
                                      <p:cBhvr>
                                        <p:cTn dur="1000"/>
                                        <p:tgtEl>
                                          <p:spTgt spid="4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xEl>
                                              <p:pRg end="2" st="2"/>
                                            </p:txEl>
                                          </p:spTgt>
                                        </p:tgtEl>
                                        <p:attrNameLst>
                                          <p:attrName>style.visibility</p:attrName>
                                        </p:attrNameLst>
                                      </p:cBhvr>
                                      <p:to>
                                        <p:strVal val="visible"/>
                                      </p:to>
                                    </p:set>
                                    <p:animEffect filter="fade" transition="in">
                                      <p:cBhvr>
                                        <p:cTn dur="1000"/>
                                        <p:tgtEl>
                                          <p:spTgt spid="4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xEl>
                                              <p:pRg end="3" st="3"/>
                                            </p:txEl>
                                          </p:spTgt>
                                        </p:tgtEl>
                                        <p:attrNameLst>
                                          <p:attrName>style.visibility</p:attrName>
                                        </p:attrNameLst>
                                      </p:cBhvr>
                                      <p:to>
                                        <p:strVal val="visible"/>
                                      </p:to>
                                    </p:set>
                                    <p:animEffect filter="fade" transition="in">
                                      <p:cBhvr>
                                        <p:cTn dur="1000"/>
                                        <p:tgtEl>
                                          <p:spTgt spid="4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xEl>
                                              <p:pRg end="4" st="4"/>
                                            </p:txEl>
                                          </p:spTgt>
                                        </p:tgtEl>
                                        <p:attrNameLst>
                                          <p:attrName>style.visibility</p:attrName>
                                        </p:attrNameLst>
                                      </p:cBhvr>
                                      <p:to>
                                        <p:strVal val="visible"/>
                                      </p:to>
                                    </p:set>
                                    <p:animEffect filter="fade" transition="in">
                                      <p:cBhvr>
                                        <p:cTn dur="1000"/>
                                        <p:tgtEl>
                                          <p:spTgt spid="40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But why not </a:t>
            </a:r>
            <a:r>
              <a:rPr lang="en-GB">
                <a:latin typeface="Courier New"/>
                <a:ea typeface="Courier New"/>
                <a:cs typeface="Courier New"/>
                <a:sym typeface="Courier New"/>
              </a:rPr>
              <a:t>BOOST_STRONG_TYPEDEF</a:t>
            </a:r>
            <a:r>
              <a:rPr lang="en-GB"/>
              <a:t>?</a:t>
            </a:r>
            <a:endParaRPr/>
          </a:p>
        </p:txBody>
      </p:sp>
      <p:sp>
        <p:nvSpPr>
          <p:cNvPr id="410" name="Google Shape;410;p66"/>
          <p:cNvSpPr txBox="1"/>
          <p:nvPr>
            <p:ph idx="1" type="body"/>
          </p:nvPr>
        </p:nvSpPr>
        <p:spPr>
          <a:xfrm>
            <a:off x="311700" y="1152475"/>
            <a:ext cx="3490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Is not a </a:t>
            </a:r>
            <a:r>
              <a:rPr i="1" lang="en-GB"/>
              <a:t>“first class boost object”</a:t>
            </a:r>
            <a:endParaRPr i="1"/>
          </a:p>
          <a:p>
            <a:pPr indent="0" lvl="0" marL="0" rtl="0" algn="l">
              <a:spcBef>
                <a:spcPts val="1200"/>
              </a:spcBef>
              <a:spcAft>
                <a:spcPts val="0"/>
              </a:spcAft>
              <a:buNone/>
            </a:pPr>
            <a:r>
              <a:rPr lang="en-GB"/>
              <a:t>Was implemented to help serialization</a:t>
            </a:r>
            <a:endParaRPr/>
          </a:p>
          <a:p>
            <a:pPr indent="0" lvl="0" marL="0" rtl="0" algn="l">
              <a:spcBef>
                <a:spcPts val="1200"/>
              </a:spcBef>
              <a:spcAft>
                <a:spcPts val="0"/>
              </a:spcAft>
              <a:buNone/>
            </a:pPr>
            <a:r>
              <a:rPr lang="en-GB"/>
              <a:t>Doesn’t always meet some of our essential expectations</a:t>
            </a:r>
            <a:endParaRPr/>
          </a:p>
          <a:p>
            <a:pPr indent="0" lvl="0" marL="0" rtl="0" algn="l">
              <a:spcBef>
                <a:spcPts val="1200"/>
              </a:spcBef>
              <a:spcAft>
                <a:spcPts val="1200"/>
              </a:spcAft>
              <a:buNone/>
            </a:pPr>
            <a:r>
              <a:rPr lang="en-GB" u="sng">
                <a:solidFill>
                  <a:schemeClr val="hlink"/>
                </a:solidFill>
                <a:hlinkClick r:id="rId3"/>
              </a:rPr>
              <a:t>The documentation is very scarce</a:t>
            </a:r>
            <a:endParaRPr/>
          </a:p>
        </p:txBody>
      </p:sp>
      <p:sp>
        <p:nvSpPr>
          <p:cNvPr id="411" name="Google Shape;411;p66"/>
          <p:cNvSpPr txBox="1"/>
          <p:nvPr>
            <p:ph idx="2" type="body"/>
          </p:nvPr>
        </p:nvSpPr>
        <p:spPr>
          <a:xfrm>
            <a:off x="3802325" y="1152475"/>
            <a:ext cx="5029800" cy="3642900"/>
          </a:xfrm>
          <a:prstGeom prst="rect">
            <a:avLst/>
          </a:prstGeom>
          <a:solidFill>
            <a:srgbClr val="EFEFEF"/>
          </a:solidFill>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Courier New"/>
                <a:ea typeface="Courier New"/>
                <a:cs typeface="Courier New"/>
                <a:sym typeface="Courier New"/>
              </a:rPr>
              <a:t>BOOST_STRONG_TYPEDEF(unsigned int, TIMER_ID)</a:t>
            </a:r>
            <a:br>
              <a:rPr lang="en-GB" sz="1100">
                <a:latin typeface="Courier New"/>
                <a:ea typeface="Courier New"/>
                <a:cs typeface="Courier New"/>
                <a:sym typeface="Courier New"/>
              </a:rPr>
            </a:br>
            <a:r>
              <a:rPr lang="en-GB" sz="1100">
                <a:latin typeface="Courier New"/>
                <a:ea typeface="Courier New"/>
                <a:cs typeface="Courier New"/>
                <a:sym typeface="Courier New"/>
              </a:rPr>
              <a:t>BOOST_STRONG_TYPEDEF(unsigned int, PROCESS_ID)</a:t>
            </a:r>
            <a:endParaRPr sz="1100">
              <a:latin typeface="Courier New"/>
              <a:ea typeface="Courier New"/>
              <a:cs typeface="Courier New"/>
              <a:sym typeface="Courier New"/>
            </a:endParaRPr>
          </a:p>
          <a:p>
            <a:pPr indent="0" lvl="0" marL="0" rtl="0" algn="l">
              <a:spcBef>
                <a:spcPts val="1200"/>
              </a:spcBef>
              <a:spcAft>
                <a:spcPts val="1200"/>
              </a:spcAft>
              <a:buNone/>
            </a:pPr>
            <a:r>
              <a:rPr lang="en-GB" sz="1100">
                <a:latin typeface="Courier New"/>
                <a:ea typeface="Courier New"/>
                <a:cs typeface="Courier New"/>
                <a:sym typeface="Courier New"/>
              </a:rPr>
              <a:t>int main() {</a:t>
            </a:r>
            <a:br>
              <a:rPr lang="en-GB" sz="1100">
                <a:latin typeface="Courier New"/>
                <a:ea typeface="Courier New"/>
                <a:cs typeface="Courier New"/>
                <a:sym typeface="Courier New"/>
              </a:rPr>
            </a:br>
            <a:r>
              <a:rPr lang="en-GB" sz="1100">
                <a:latin typeface="Courier New"/>
                <a:ea typeface="Courier New"/>
                <a:cs typeface="Courier New"/>
                <a:sym typeface="Courier New"/>
              </a:rPr>
              <a:t>  TIMER_ID t_id(12);</a:t>
            </a:r>
            <a:br>
              <a:rPr lang="en-GB" sz="1100">
                <a:latin typeface="Courier New"/>
                <a:ea typeface="Courier New"/>
                <a:cs typeface="Courier New"/>
                <a:sym typeface="Courier New"/>
              </a:rPr>
            </a:br>
            <a:r>
              <a:rPr lang="en-GB" sz="1100">
                <a:latin typeface="Courier New"/>
                <a:ea typeface="Courier New"/>
                <a:cs typeface="Courier New"/>
                <a:sym typeface="Courier New"/>
              </a:rPr>
              <a:t>  PROCESS_ID p_id(12);</a:t>
            </a:r>
            <a:br>
              <a:rPr lang="en-GB" sz="1100">
                <a:latin typeface="Courier New"/>
                <a:ea typeface="Courier New"/>
                <a:cs typeface="Courier New"/>
                <a:sym typeface="Courier New"/>
              </a:rPr>
            </a:br>
            <a:r>
              <a:rPr lang="en-GB" sz="1100">
                <a:latin typeface="Courier New"/>
                <a:ea typeface="Courier New"/>
                <a:cs typeface="Courier New"/>
                <a:sym typeface="Courier New"/>
              </a:rPr>
              <a:t>  if (t_id == p_id) {</a:t>
            </a:r>
            <a:br>
              <a:rPr lang="en-GB" sz="1100">
                <a:latin typeface="Courier New"/>
                <a:ea typeface="Courier New"/>
                <a:cs typeface="Courier New"/>
                <a:sym typeface="Courier New"/>
              </a:rPr>
            </a:br>
            <a:r>
              <a:rPr lang="en-GB" sz="1100">
                <a:latin typeface="Courier New"/>
                <a:ea typeface="Courier New"/>
                <a:cs typeface="Courier New"/>
                <a:sym typeface="Courier New"/>
              </a:rPr>
              <a:t>    std::cout &lt;&lt; "They are equal!" &lt;&lt; ‘\n‘;</a:t>
            </a:r>
            <a:br>
              <a:rPr lang="en-GB" sz="1100">
                <a:latin typeface="Courier New"/>
                <a:ea typeface="Courier New"/>
                <a:cs typeface="Courier New"/>
                <a:sym typeface="Courier New"/>
              </a:rPr>
            </a:br>
            <a:r>
              <a:rPr lang="en-GB" sz="1100">
                <a:latin typeface="Courier New"/>
                <a:ea typeface="Courier New"/>
                <a:cs typeface="Courier New"/>
                <a:sym typeface="Courier New"/>
              </a:rPr>
              <a:t>    std::cout &lt;&lt; "Their sum is " &lt;&lt; t_id + p_id &lt;&lt; </a:t>
            </a:r>
            <a:r>
              <a:rPr lang="en-GB" sz="1100">
                <a:latin typeface="Courier New"/>
                <a:ea typeface="Courier New"/>
                <a:cs typeface="Courier New"/>
                <a:sym typeface="Courier New"/>
              </a:rPr>
              <a:t>‘\n‘</a:t>
            </a:r>
            <a:r>
              <a:rPr lang="en-GB" sz="1100">
                <a:latin typeface="Courier New"/>
                <a:ea typeface="Courier New"/>
                <a:cs typeface="Courier New"/>
                <a:sym typeface="Courier New"/>
              </a:rPr>
              <a:t>;</a:t>
            </a:r>
            <a:br>
              <a:rPr lang="en-GB" sz="1100">
                <a:latin typeface="Courier New"/>
                <a:ea typeface="Courier New"/>
                <a:cs typeface="Courier New"/>
                <a:sym typeface="Courier New"/>
              </a:rPr>
            </a:br>
            <a:r>
              <a:rPr lang="en-GB" sz="1100">
                <a:latin typeface="Courier New"/>
                <a:ea typeface="Courier New"/>
                <a:cs typeface="Courier New"/>
                <a:sym typeface="Courier New"/>
              </a:rPr>
              <a:t>  } else {</a:t>
            </a:r>
            <a:br>
              <a:rPr lang="en-GB" sz="1100">
                <a:latin typeface="Courier New"/>
                <a:ea typeface="Courier New"/>
                <a:cs typeface="Courier New"/>
                <a:sym typeface="Courier New"/>
              </a:rPr>
            </a:br>
            <a:r>
              <a:rPr lang="en-GB" sz="1100">
                <a:latin typeface="Courier New"/>
                <a:ea typeface="Courier New"/>
                <a:cs typeface="Courier New"/>
                <a:sym typeface="Courier New"/>
              </a:rPr>
              <a:t>    std::cout &lt;&lt; "They are not equal!" &lt;&lt; </a:t>
            </a:r>
            <a:r>
              <a:rPr lang="en-GB" sz="1100">
                <a:latin typeface="Courier New"/>
                <a:ea typeface="Courier New"/>
                <a:cs typeface="Courier New"/>
                <a:sym typeface="Courier New"/>
              </a:rPr>
              <a:t>‘\n‘</a:t>
            </a:r>
            <a:r>
              <a:rPr lang="en-GB" sz="1100">
                <a:latin typeface="Courier New"/>
                <a:ea typeface="Courier New"/>
                <a:cs typeface="Courier New"/>
                <a:sym typeface="Courier New"/>
              </a:rPr>
              <a:t>;</a:t>
            </a:r>
            <a:br>
              <a:rPr lang="en-GB" sz="1100">
                <a:latin typeface="Courier New"/>
                <a:ea typeface="Courier New"/>
                <a:cs typeface="Courier New"/>
                <a:sym typeface="Courier New"/>
              </a:rPr>
            </a:br>
            <a:r>
              <a:rPr lang="en-GB" sz="1100">
                <a:latin typeface="Courier New"/>
                <a:ea typeface="Courier New"/>
                <a:cs typeface="Courier New"/>
                <a:sym typeface="Courier New"/>
              </a:rPr>
              <a:t>    std::cout &lt;&lt; "Their sum is " &lt;&lt; t_id + p_id &lt;&lt; </a:t>
            </a:r>
            <a:r>
              <a:rPr lang="en-GB" sz="1100">
                <a:latin typeface="Courier New"/>
                <a:ea typeface="Courier New"/>
                <a:cs typeface="Courier New"/>
                <a:sym typeface="Courier New"/>
              </a:rPr>
              <a:t>‘\n‘</a:t>
            </a:r>
            <a:r>
              <a:rPr lang="en-GB" sz="1100">
                <a:latin typeface="Courier New"/>
                <a:ea typeface="Courier New"/>
                <a:cs typeface="Courier New"/>
                <a:sym typeface="Courier New"/>
              </a:rPr>
              <a:t>;</a:t>
            </a:r>
            <a:br>
              <a:rPr lang="en-GB" sz="1100">
                <a:latin typeface="Courier New"/>
                <a:ea typeface="Courier New"/>
                <a:cs typeface="Courier New"/>
                <a:sym typeface="Courier New"/>
              </a:rPr>
            </a:br>
            <a:r>
              <a:rPr lang="en-GB" sz="1100">
                <a:latin typeface="Courier New"/>
                <a:ea typeface="Courier New"/>
                <a:cs typeface="Courier New"/>
                <a:sym typeface="Courier New"/>
              </a:rPr>
              <a:t>  }</a:t>
            </a:r>
            <a:br>
              <a:rPr lang="en-GB" sz="1100">
                <a:latin typeface="Courier New"/>
                <a:ea typeface="Courier New"/>
                <a:cs typeface="Courier New"/>
                <a:sym typeface="Courier New"/>
              </a:rPr>
            </a:br>
            <a:r>
              <a:rPr lang="en-GB" sz="1100">
                <a:latin typeface="Courier New"/>
                <a:ea typeface="Courier New"/>
                <a:cs typeface="Courier New"/>
                <a:sym typeface="Courier New"/>
              </a:rPr>
              <a:t>}</a:t>
            </a:r>
            <a:br>
              <a:rPr lang="en-GB" sz="1100">
                <a:latin typeface="Courier New"/>
                <a:ea typeface="Courier New"/>
                <a:cs typeface="Courier New"/>
                <a:sym typeface="Courier New"/>
              </a:rPr>
            </a:br>
            <a:r>
              <a:rPr lang="en-GB" sz="1100">
                <a:latin typeface="Courier New"/>
                <a:ea typeface="Courier New"/>
                <a:cs typeface="Courier New"/>
                <a:sym typeface="Courier New"/>
              </a:rPr>
              <a:t>/*</a:t>
            </a:r>
            <a:br>
              <a:rPr lang="en-GB" sz="1100">
                <a:latin typeface="Courier New"/>
                <a:ea typeface="Courier New"/>
                <a:cs typeface="Courier New"/>
                <a:sym typeface="Courier New"/>
              </a:rPr>
            </a:br>
            <a:r>
              <a:rPr lang="en-GB" sz="1100">
                <a:latin typeface="Courier New"/>
                <a:ea typeface="Courier New"/>
                <a:cs typeface="Courier New"/>
                <a:sym typeface="Courier New"/>
              </a:rPr>
              <a:t>They are equal!</a:t>
            </a:r>
            <a:br>
              <a:rPr lang="en-GB" sz="1100">
                <a:latin typeface="Courier New"/>
                <a:ea typeface="Courier New"/>
                <a:cs typeface="Courier New"/>
                <a:sym typeface="Courier New"/>
              </a:rPr>
            </a:br>
            <a:r>
              <a:rPr lang="en-GB" sz="1100">
                <a:latin typeface="Courier New"/>
                <a:ea typeface="Courier New"/>
                <a:cs typeface="Courier New"/>
                <a:sym typeface="Courier New"/>
              </a:rPr>
              <a:t>Their sum is 24</a:t>
            </a:r>
            <a:br>
              <a:rPr lang="en-GB" sz="1100">
                <a:latin typeface="Courier New"/>
                <a:ea typeface="Courier New"/>
                <a:cs typeface="Courier New"/>
                <a:sym typeface="Courier New"/>
              </a:rPr>
            </a:br>
            <a:r>
              <a:rPr lang="en-GB" sz="1100">
                <a:latin typeface="Courier New"/>
                <a:ea typeface="Courier New"/>
                <a:cs typeface="Courier New"/>
                <a:sym typeface="Courier New"/>
              </a:rPr>
              <a:t>*/</a:t>
            </a:r>
            <a:endParaRPr sz="11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0" st="0"/>
                                            </p:txEl>
                                          </p:spTgt>
                                        </p:tgtEl>
                                        <p:attrNameLst>
                                          <p:attrName>style.visibility</p:attrName>
                                        </p:attrNameLst>
                                      </p:cBhvr>
                                      <p:to>
                                        <p:strVal val="visible"/>
                                      </p:to>
                                    </p:set>
                                    <p:animEffect filter="fade" transition="in">
                                      <p:cBhvr>
                                        <p:cTn dur="1000"/>
                                        <p:tgtEl>
                                          <p:spTgt spid="4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1" st="1"/>
                                            </p:txEl>
                                          </p:spTgt>
                                        </p:tgtEl>
                                        <p:attrNameLst>
                                          <p:attrName>style.visibility</p:attrName>
                                        </p:attrNameLst>
                                      </p:cBhvr>
                                      <p:to>
                                        <p:strVal val="visible"/>
                                      </p:to>
                                    </p:set>
                                    <p:animEffect filter="fade" transition="in">
                                      <p:cBhvr>
                                        <p:cTn dur="1000"/>
                                        <p:tgtEl>
                                          <p:spTgt spid="4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2" st="2"/>
                                            </p:txEl>
                                          </p:spTgt>
                                        </p:tgtEl>
                                        <p:attrNameLst>
                                          <p:attrName>style.visibility</p:attrName>
                                        </p:attrNameLst>
                                      </p:cBhvr>
                                      <p:to>
                                        <p:strVal val="visible"/>
                                      </p:to>
                                    </p:set>
                                    <p:animEffect filter="fade" transition="in">
                                      <p:cBhvr>
                                        <p:cTn dur="1000"/>
                                        <p:tgtEl>
                                          <p:spTgt spid="4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3" st="3"/>
                                            </p:txEl>
                                          </p:spTgt>
                                        </p:tgtEl>
                                        <p:attrNameLst>
                                          <p:attrName>style.visibility</p:attrName>
                                        </p:attrNameLst>
                                      </p:cBhvr>
                                      <p:to>
                                        <p:strVal val="visible"/>
                                      </p:to>
                                    </p:set>
                                    <p:animEffect filter="fade" transition="in">
                                      <p:cBhvr>
                                        <p:cTn dur="1000"/>
                                        <p:tgtEl>
                                          <p:spTgt spid="4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hlink"/>
                </a:solidFill>
                <a:latin typeface="Courier New"/>
                <a:ea typeface="Courier New"/>
                <a:cs typeface="Courier New"/>
                <a:sym typeface="Courier New"/>
                <a:hlinkClick r:id="rId3"/>
              </a:rPr>
              <a:t>t</a:t>
            </a:r>
            <a:r>
              <a:rPr lang="en-GB" u="sng">
                <a:solidFill>
                  <a:schemeClr val="hlink"/>
                </a:solidFill>
                <a:latin typeface="Courier New"/>
                <a:ea typeface="Courier New"/>
                <a:cs typeface="Courier New"/>
                <a:sym typeface="Courier New"/>
                <a:hlinkClick r:id="rId4"/>
              </a:rPr>
              <a:t>ype_safe</a:t>
            </a:r>
            <a:r>
              <a:rPr lang="en-GB"/>
              <a:t> by </a:t>
            </a:r>
            <a:r>
              <a:rPr i="1" lang="en-GB"/>
              <a:t>Jonathan Müller</a:t>
            </a:r>
            <a:r>
              <a:rPr lang="en-GB"/>
              <a:t> (I)</a:t>
            </a:r>
            <a:endParaRPr/>
          </a:p>
        </p:txBody>
      </p:sp>
      <p:sp>
        <p:nvSpPr>
          <p:cNvPr id="417" name="Google Shape;417;p67"/>
          <p:cNvSpPr txBox="1"/>
          <p:nvPr>
            <p:ph idx="1" type="body"/>
          </p:nvPr>
        </p:nvSpPr>
        <p:spPr>
          <a:xfrm>
            <a:off x="311700" y="1152475"/>
            <a:ext cx="23910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GB" sz="1500"/>
              <a:t>Requires a bit of overhead (compared to the others)</a:t>
            </a:r>
            <a:endParaRPr sz="1500">
              <a:latin typeface="Courier New"/>
              <a:ea typeface="Courier New"/>
              <a:cs typeface="Courier New"/>
              <a:sym typeface="Courier New"/>
            </a:endParaRPr>
          </a:p>
        </p:txBody>
      </p:sp>
      <p:sp>
        <p:nvSpPr>
          <p:cNvPr id="418" name="Google Shape;418;p67"/>
          <p:cNvSpPr txBox="1"/>
          <p:nvPr>
            <p:ph idx="2" type="body"/>
          </p:nvPr>
        </p:nvSpPr>
        <p:spPr>
          <a:xfrm>
            <a:off x="2939150" y="1152475"/>
            <a:ext cx="5893200" cy="38676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en-GB" sz="1200">
                <a:latin typeface="Courier New"/>
                <a:ea typeface="Courier New"/>
                <a:cs typeface="Courier New"/>
                <a:sym typeface="Courier New"/>
              </a:rPr>
              <a:t>struct Player {</a:t>
            </a:r>
            <a:br>
              <a:rPr lang="en-GB" sz="1200">
                <a:latin typeface="Courier New"/>
                <a:ea typeface="Courier New"/>
                <a:cs typeface="Courier New"/>
                <a:sym typeface="Courier New"/>
              </a:rPr>
            </a:br>
            <a:r>
              <a:rPr lang="en-GB" sz="1200">
                <a:latin typeface="Courier New"/>
                <a:ea typeface="Courier New"/>
                <a:cs typeface="Courier New"/>
                <a:sym typeface="Courier New"/>
              </a:rPr>
              <a:t>    friend bool operator==(Player l, Player r) { </a:t>
            </a:r>
            <a:br>
              <a:rPr lang="en-GB" sz="1200">
                <a:latin typeface="Courier New"/>
                <a:ea typeface="Courier New"/>
                <a:cs typeface="Courier New"/>
                <a:sym typeface="Courier New"/>
              </a:rPr>
            </a:br>
            <a:r>
              <a:rPr lang="en-GB" sz="1200">
                <a:latin typeface="Courier New"/>
                <a:ea typeface="Courier New"/>
                <a:cs typeface="Courier New"/>
                <a:sym typeface="Courier New"/>
              </a:rPr>
              <a:t>      return l.name == r.name; }</a:t>
            </a:r>
            <a:br>
              <a:rPr lang="en-GB" sz="1200">
                <a:latin typeface="Courier New"/>
                <a:ea typeface="Courier New"/>
                <a:cs typeface="Courier New"/>
                <a:sym typeface="Courier New"/>
              </a:rPr>
            </a:br>
            <a:r>
              <a:rPr lang="en-GB" sz="1200">
                <a:latin typeface="Courier New"/>
                <a:ea typeface="Courier New"/>
                <a:cs typeface="Courier New"/>
                <a:sym typeface="Courier New"/>
              </a:rPr>
              <a:t>    std::string name;</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5000"/>
              </a:lnSpc>
              <a:spcBef>
                <a:spcPts val="1200"/>
              </a:spcBef>
              <a:spcAft>
                <a:spcPts val="0"/>
              </a:spcAft>
              <a:buSzPts val="523"/>
              <a:buNone/>
            </a:pPr>
            <a:r>
              <a:rPr lang="en-GB" sz="1200">
                <a:latin typeface="Courier New"/>
                <a:ea typeface="Courier New"/>
                <a:cs typeface="Courier New"/>
                <a:sym typeface="Courier New"/>
              </a:rPr>
              <a:t>struct Squad : ts::strong_typedef&lt;Sq</a:t>
            </a:r>
            <a:r>
              <a:rPr lang="en-GB" sz="1200">
                <a:latin typeface="Courier New"/>
                <a:ea typeface="Courier New"/>
                <a:cs typeface="Courier New"/>
                <a:sym typeface="Courier New"/>
              </a:rPr>
              <a:t>uad, </a:t>
            </a:r>
            <a:r>
              <a:rPr lang="en-GB" sz="1200">
                <a:latin typeface="Courier New"/>
                <a:ea typeface="Courier New"/>
                <a:cs typeface="Courier New"/>
                <a:sym typeface="Courier New"/>
              </a:rPr>
              <a:t>std::vector&lt;Player&gt;&gt;, </a:t>
            </a:r>
            <a:br>
              <a:rPr lang="en-GB" sz="1200">
                <a:latin typeface="Courier New"/>
                <a:ea typeface="Courier New"/>
                <a:cs typeface="Courier New"/>
                <a:sym typeface="Courier New"/>
              </a:rPr>
            </a:br>
            <a:r>
              <a:rPr lang="en-GB" sz="1200">
                <a:latin typeface="Courier New"/>
                <a:ea typeface="Courier New"/>
                <a:cs typeface="Courier New"/>
                <a:sym typeface="Courier New"/>
              </a:rPr>
              <a:t>         ts::strong_typedef_op::equality_comparison&lt;Squad&gt; {</a:t>
            </a:r>
            <a:br>
              <a:rPr lang="en-GB" sz="1200">
                <a:latin typeface="Courier New"/>
                <a:ea typeface="Courier New"/>
                <a:cs typeface="Courier New"/>
                <a:sym typeface="Courier New"/>
              </a:rPr>
            </a:br>
            <a:r>
              <a:rPr lang="en-GB" sz="1200">
                <a:latin typeface="Courier New"/>
                <a:ea typeface="Courier New"/>
                <a:cs typeface="Courier New"/>
                <a:sym typeface="Courier New"/>
              </a:rPr>
              <a:t>    using strong_typedef::strong_typedef;</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5000"/>
              </a:lnSpc>
              <a:spcBef>
                <a:spcPts val="1200"/>
              </a:spcBef>
              <a:spcAft>
                <a:spcPts val="1200"/>
              </a:spcAft>
              <a:buSzPts val="523"/>
              <a:buNone/>
            </a:pPr>
            <a:r>
              <a:rPr lang="en-GB" sz="1200">
                <a:latin typeface="Courier New"/>
                <a:ea typeface="Courier New"/>
                <a:cs typeface="Courier New"/>
                <a:sym typeface="Courier New"/>
              </a:rPr>
              <a:t>int main() {</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 {{{"Messi"}, {"Ronaldo"}, {"Lewa"}}};</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squad2 = squad;</a:t>
            </a:r>
            <a:br>
              <a:rPr lang="en-GB" sz="1200">
                <a:latin typeface="Courier New"/>
                <a:ea typeface="Courier New"/>
                <a:cs typeface="Courier New"/>
                <a:sym typeface="Courier New"/>
              </a:rPr>
            </a:br>
            <a:r>
              <a:rPr lang="en-GB" sz="1200">
                <a:latin typeface="Courier New"/>
                <a:ea typeface="Courier New"/>
                <a:cs typeface="Courier New"/>
                <a:sym typeface="Courier New"/>
              </a:rPr>
              <a:t>    std::cout</a:t>
            </a:r>
            <a:r>
              <a:rPr lang="en-GB" sz="1200">
                <a:latin typeface="Courier New"/>
                <a:ea typeface="Courier New"/>
                <a:cs typeface="Courier New"/>
                <a:sym typeface="Courier New"/>
              </a:rPr>
              <a: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    static_cast&lt;std::vector&lt;Player&amp;&gt;&gt;(squad).push_back(</a:t>
            </a:r>
            <a:br>
              <a:rPr lang="en-GB" sz="1200">
                <a:latin typeface="Courier New"/>
                <a:ea typeface="Courier New"/>
                <a:cs typeface="Courier New"/>
                <a:sym typeface="Courier New"/>
              </a:rPr>
            </a:br>
            <a:r>
              <a:rPr lang="en-GB" sz="1200">
                <a:latin typeface="Courier New"/>
                <a:ea typeface="Courier New"/>
                <a:cs typeface="Courier New"/>
                <a:sym typeface="Courier New"/>
              </a:rPr>
              <a:t>      {"Mbappe"});</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0" st="0"/>
                                            </p:txEl>
                                          </p:spTgt>
                                        </p:tgtEl>
                                        <p:attrNameLst>
                                          <p:attrName>style.visibility</p:attrName>
                                        </p:attrNameLst>
                                      </p:cBhvr>
                                      <p:to>
                                        <p:strVal val="visible"/>
                                      </p:to>
                                    </p:set>
                                    <p:animEffect filter="fade" transition="in">
                                      <p:cBhvr>
                                        <p:cTn dur="1000"/>
                                        <p:tgtEl>
                                          <p:spTgt spid="41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hlink"/>
                </a:solidFill>
                <a:latin typeface="Courier New"/>
                <a:ea typeface="Courier New"/>
                <a:cs typeface="Courier New"/>
                <a:sym typeface="Courier New"/>
                <a:hlinkClick r:id="rId3"/>
              </a:rPr>
              <a:t>type_safe</a:t>
            </a:r>
            <a:r>
              <a:rPr lang="en-GB"/>
              <a:t> by </a:t>
            </a:r>
            <a:r>
              <a:rPr i="1" lang="en-GB"/>
              <a:t>Jonathan Müller</a:t>
            </a:r>
            <a:r>
              <a:rPr lang="en-GB"/>
              <a:t> (I)</a:t>
            </a:r>
            <a:endParaRPr/>
          </a:p>
        </p:txBody>
      </p:sp>
      <p:sp>
        <p:nvSpPr>
          <p:cNvPr id="424" name="Google Shape;424;p68"/>
          <p:cNvSpPr txBox="1"/>
          <p:nvPr>
            <p:ph idx="1" type="body"/>
          </p:nvPr>
        </p:nvSpPr>
        <p:spPr>
          <a:xfrm>
            <a:off x="311700" y="1152475"/>
            <a:ext cx="23910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GB" sz="1500"/>
              <a:t>Requires a bit of overhead (compared to the others)</a:t>
            </a:r>
            <a:endParaRPr sz="1500"/>
          </a:p>
          <a:p>
            <a:pPr indent="0" lvl="0" marL="0" rtl="0" algn="l">
              <a:lnSpc>
                <a:spcPct val="105000"/>
              </a:lnSpc>
              <a:spcBef>
                <a:spcPts val="1200"/>
              </a:spcBef>
              <a:spcAft>
                <a:spcPts val="1200"/>
              </a:spcAft>
              <a:buNone/>
            </a:pPr>
            <a:r>
              <a:rPr lang="en-GB" sz="1500"/>
              <a:t>Need to manually create a class</a:t>
            </a:r>
            <a:endParaRPr sz="1500">
              <a:latin typeface="Courier New"/>
              <a:ea typeface="Courier New"/>
              <a:cs typeface="Courier New"/>
              <a:sym typeface="Courier New"/>
            </a:endParaRPr>
          </a:p>
        </p:txBody>
      </p:sp>
      <p:sp>
        <p:nvSpPr>
          <p:cNvPr id="425" name="Google Shape;425;p68"/>
          <p:cNvSpPr txBox="1"/>
          <p:nvPr>
            <p:ph idx="2" type="body"/>
          </p:nvPr>
        </p:nvSpPr>
        <p:spPr>
          <a:xfrm>
            <a:off x="2939150" y="1152475"/>
            <a:ext cx="5893200" cy="38676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en-GB" sz="1200">
                <a:latin typeface="Courier New"/>
                <a:ea typeface="Courier New"/>
                <a:cs typeface="Courier New"/>
                <a:sym typeface="Courier New"/>
              </a:rPr>
              <a:t>struct Player {</a:t>
            </a:r>
            <a:br>
              <a:rPr lang="en-GB" sz="1200">
                <a:latin typeface="Courier New"/>
                <a:ea typeface="Courier New"/>
                <a:cs typeface="Courier New"/>
                <a:sym typeface="Courier New"/>
              </a:rPr>
            </a:br>
            <a:r>
              <a:rPr lang="en-GB" sz="1200">
                <a:latin typeface="Courier New"/>
                <a:ea typeface="Courier New"/>
                <a:cs typeface="Courier New"/>
                <a:sym typeface="Courier New"/>
              </a:rPr>
              <a:t>    friend bool operator==(Player l, Player r) { </a:t>
            </a:r>
            <a:br>
              <a:rPr lang="en-GB" sz="1200">
                <a:latin typeface="Courier New"/>
                <a:ea typeface="Courier New"/>
                <a:cs typeface="Courier New"/>
                <a:sym typeface="Courier New"/>
              </a:rPr>
            </a:br>
            <a:r>
              <a:rPr lang="en-GB" sz="1200">
                <a:latin typeface="Courier New"/>
                <a:ea typeface="Courier New"/>
                <a:cs typeface="Courier New"/>
                <a:sym typeface="Courier New"/>
              </a:rPr>
              <a:t>      return l.name == r.name; }</a:t>
            </a:r>
            <a:br>
              <a:rPr lang="en-GB" sz="1200">
                <a:latin typeface="Courier New"/>
                <a:ea typeface="Courier New"/>
                <a:cs typeface="Courier New"/>
                <a:sym typeface="Courier New"/>
              </a:rPr>
            </a:br>
            <a:r>
              <a:rPr lang="en-GB" sz="1200">
                <a:latin typeface="Courier New"/>
                <a:ea typeface="Courier New"/>
                <a:cs typeface="Courier New"/>
                <a:sym typeface="Courier New"/>
              </a:rPr>
              <a:t>    std::string name;</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5000"/>
              </a:lnSpc>
              <a:spcBef>
                <a:spcPts val="1200"/>
              </a:spcBef>
              <a:spcAft>
                <a:spcPts val="0"/>
              </a:spcAft>
              <a:buSzPts val="523"/>
              <a:buNone/>
            </a:pPr>
            <a:r>
              <a:rPr b="1" lang="en-GB" sz="1200">
                <a:latin typeface="Courier New"/>
                <a:ea typeface="Courier New"/>
                <a:cs typeface="Courier New"/>
                <a:sym typeface="Courier New"/>
              </a:rPr>
              <a:t>struct Squad : ts::strong_typedef&lt;Squad, std::vector&lt;Player&gt;&gt;, </a:t>
            </a:r>
            <a:br>
              <a:rPr b="1" lang="en-GB" sz="1200">
                <a:latin typeface="Courier New"/>
                <a:ea typeface="Courier New"/>
                <a:cs typeface="Courier New"/>
                <a:sym typeface="Courier New"/>
              </a:rPr>
            </a:br>
            <a:r>
              <a:rPr b="1" lang="en-GB" sz="1200">
                <a:latin typeface="Courier New"/>
                <a:ea typeface="Courier New"/>
                <a:cs typeface="Courier New"/>
                <a:sym typeface="Courier New"/>
              </a:rPr>
              <a:t>         ts::strong_typedef_op::equality_comparison&lt;Squad&gt; {</a:t>
            </a:r>
            <a:br>
              <a:rPr b="1" lang="en-GB" sz="1200">
                <a:latin typeface="Courier New"/>
                <a:ea typeface="Courier New"/>
                <a:cs typeface="Courier New"/>
                <a:sym typeface="Courier New"/>
              </a:rPr>
            </a:br>
            <a:r>
              <a:rPr b="1" lang="en-GB" sz="1200">
                <a:latin typeface="Courier New"/>
                <a:ea typeface="Courier New"/>
                <a:cs typeface="Courier New"/>
                <a:sym typeface="Courier New"/>
              </a:rPr>
              <a:t>    using strong_typedef::strong_typedef;</a:t>
            </a:r>
            <a:br>
              <a:rPr b="1" lang="en-GB" sz="1200">
                <a:latin typeface="Courier New"/>
                <a:ea typeface="Courier New"/>
                <a:cs typeface="Courier New"/>
                <a:sym typeface="Courier New"/>
              </a:rPr>
            </a:br>
            <a:r>
              <a:rPr b="1" lang="en-GB"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lnSpc>
                <a:spcPct val="105000"/>
              </a:lnSpc>
              <a:spcBef>
                <a:spcPts val="1200"/>
              </a:spcBef>
              <a:spcAft>
                <a:spcPts val="1200"/>
              </a:spcAft>
              <a:buSzPts val="523"/>
              <a:buNone/>
            </a:pPr>
            <a:r>
              <a:rPr lang="en-GB" sz="1200">
                <a:latin typeface="Courier New"/>
                <a:ea typeface="Courier New"/>
                <a:cs typeface="Courier New"/>
                <a:sym typeface="Courier New"/>
              </a:rPr>
              <a:t>int main() {</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 {{{"Messi"}, {"Ronaldo"}, {"Lewa"}}};</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squad2 = squad;</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    static_cast&lt;std::vector&lt;Player&amp;&gt;&gt;(squad).push_back(</a:t>
            </a:r>
            <a:br>
              <a:rPr lang="en-GB" sz="1200">
                <a:latin typeface="Courier New"/>
                <a:ea typeface="Courier New"/>
                <a:cs typeface="Courier New"/>
                <a:sym typeface="Courier New"/>
              </a:rPr>
            </a:br>
            <a:r>
              <a:rPr lang="en-GB" sz="1200">
                <a:latin typeface="Courier New"/>
                <a:ea typeface="Courier New"/>
                <a:cs typeface="Courier New"/>
                <a:sym typeface="Courier New"/>
              </a:rPr>
              <a:t>      {"Mbappe"});</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hlink"/>
                </a:solidFill>
                <a:latin typeface="Courier New"/>
                <a:ea typeface="Courier New"/>
                <a:cs typeface="Courier New"/>
                <a:sym typeface="Courier New"/>
                <a:hlinkClick r:id="rId3"/>
              </a:rPr>
              <a:t>type_safe</a:t>
            </a:r>
            <a:r>
              <a:rPr lang="en-GB"/>
              <a:t> by </a:t>
            </a:r>
            <a:r>
              <a:rPr i="1" lang="en-GB"/>
              <a:t>Jonathan Müller</a:t>
            </a:r>
            <a:r>
              <a:rPr lang="en-GB"/>
              <a:t> (I)</a:t>
            </a:r>
            <a:endParaRPr/>
          </a:p>
        </p:txBody>
      </p:sp>
      <p:sp>
        <p:nvSpPr>
          <p:cNvPr id="431" name="Google Shape;431;p69"/>
          <p:cNvSpPr txBox="1"/>
          <p:nvPr>
            <p:ph idx="1" type="body"/>
          </p:nvPr>
        </p:nvSpPr>
        <p:spPr>
          <a:xfrm>
            <a:off x="311700" y="1152475"/>
            <a:ext cx="23910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GB" sz="1500"/>
              <a:t>Requires a bit of overhead (compared to the others)</a:t>
            </a:r>
            <a:endParaRPr sz="1500"/>
          </a:p>
          <a:p>
            <a:pPr indent="0" lvl="0" marL="0" rtl="0" algn="l">
              <a:lnSpc>
                <a:spcPct val="105000"/>
              </a:lnSpc>
              <a:spcBef>
                <a:spcPts val="1200"/>
              </a:spcBef>
              <a:spcAft>
                <a:spcPts val="0"/>
              </a:spcAft>
              <a:buNone/>
            </a:pPr>
            <a:r>
              <a:rPr lang="en-GB" sz="1500"/>
              <a:t>Need to manually create a class</a:t>
            </a:r>
            <a:endParaRPr sz="1500"/>
          </a:p>
          <a:p>
            <a:pPr indent="0" lvl="0" marL="0" rtl="0" algn="l">
              <a:lnSpc>
                <a:spcPct val="105000"/>
              </a:lnSpc>
              <a:spcBef>
                <a:spcPts val="1200"/>
              </a:spcBef>
              <a:spcAft>
                <a:spcPts val="1200"/>
              </a:spcAft>
              <a:buNone/>
            </a:pPr>
            <a:r>
              <a:rPr lang="en-GB" sz="1500"/>
              <a:t>Uses the Curiously Recurring Template Pattern (CRTP)</a:t>
            </a:r>
            <a:endParaRPr sz="1500">
              <a:latin typeface="Courier New"/>
              <a:ea typeface="Courier New"/>
              <a:cs typeface="Courier New"/>
              <a:sym typeface="Courier New"/>
            </a:endParaRPr>
          </a:p>
        </p:txBody>
      </p:sp>
      <p:sp>
        <p:nvSpPr>
          <p:cNvPr id="432" name="Google Shape;432;p69"/>
          <p:cNvSpPr txBox="1"/>
          <p:nvPr>
            <p:ph idx="2" type="body"/>
          </p:nvPr>
        </p:nvSpPr>
        <p:spPr>
          <a:xfrm>
            <a:off x="2939150" y="1152475"/>
            <a:ext cx="5893200" cy="38676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en-GB" sz="1200">
                <a:latin typeface="Courier New"/>
                <a:ea typeface="Courier New"/>
                <a:cs typeface="Courier New"/>
                <a:sym typeface="Courier New"/>
              </a:rPr>
              <a:t>struct Player {</a:t>
            </a:r>
            <a:br>
              <a:rPr lang="en-GB" sz="1200">
                <a:latin typeface="Courier New"/>
                <a:ea typeface="Courier New"/>
                <a:cs typeface="Courier New"/>
                <a:sym typeface="Courier New"/>
              </a:rPr>
            </a:br>
            <a:r>
              <a:rPr lang="en-GB" sz="1200">
                <a:latin typeface="Courier New"/>
                <a:ea typeface="Courier New"/>
                <a:cs typeface="Courier New"/>
                <a:sym typeface="Courier New"/>
              </a:rPr>
              <a:t>    friend bool operator==(Player l, Player r) { </a:t>
            </a:r>
            <a:br>
              <a:rPr lang="en-GB" sz="1200">
                <a:latin typeface="Courier New"/>
                <a:ea typeface="Courier New"/>
                <a:cs typeface="Courier New"/>
                <a:sym typeface="Courier New"/>
              </a:rPr>
            </a:br>
            <a:r>
              <a:rPr lang="en-GB" sz="1200">
                <a:latin typeface="Courier New"/>
                <a:ea typeface="Courier New"/>
                <a:cs typeface="Courier New"/>
                <a:sym typeface="Courier New"/>
              </a:rPr>
              <a:t>      return l.name == r.name; }</a:t>
            </a:r>
            <a:br>
              <a:rPr lang="en-GB" sz="1200">
                <a:latin typeface="Courier New"/>
                <a:ea typeface="Courier New"/>
                <a:cs typeface="Courier New"/>
                <a:sym typeface="Courier New"/>
              </a:rPr>
            </a:br>
            <a:r>
              <a:rPr lang="en-GB" sz="1200">
                <a:latin typeface="Courier New"/>
                <a:ea typeface="Courier New"/>
                <a:cs typeface="Courier New"/>
                <a:sym typeface="Courier New"/>
              </a:rPr>
              <a:t>    std::string name;</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5000"/>
              </a:lnSpc>
              <a:spcBef>
                <a:spcPts val="1200"/>
              </a:spcBef>
              <a:spcAft>
                <a:spcPts val="0"/>
              </a:spcAft>
              <a:buSzPts val="523"/>
              <a:buNone/>
            </a:pPr>
            <a:r>
              <a:rPr b="1" lang="en-GB" sz="1200">
                <a:latin typeface="Courier New"/>
                <a:ea typeface="Courier New"/>
                <a:cs typeface="Courier New"/>
                <a:sym typeface="Courier New"/>
              </a:rPr>
              <a:t>struct Squad : ts::strong_typedef&lt;Squad,</a:t>
            </a:r>
            <a:r>
              <a:rPr lang="en-GB" sz="1200">
                <a:latin typeface="Courier New"/>
                <a:ea typeface="Courier New"/>
                <a:cs typeface="Courier New"/>
                <a:sym typeface="Courier New"/>
              </a:rPr>
              <a:t> std::vector&lt;Player&gt;&gt;, </a:t>
            </a:r>
            <a:br>
              <a:rPr lang="en-GB" sz="1200">
                <a:latin typeface="Courier New"/>
                <a:ea typeface="Courier New"/>
                <a:cs typeface="Courier New"/>
                <a:sym typeface="Courier New"/>
              </a:rPr>
            </a:br>
            <a:r>
              <a:rPr lang="en-GB" sz="1200">
                <a:latin typeface="Courier New"/>
                <a:ea typeface="Courier New"/>
                <a:cs typeface="Courier New"/>
                <a:sym typeface="Courier New"/>
              </a:rPr>
              <a:t>         ts::strong_typedef_op::equality_comparison&lt;Squad&gt; {</a:t>
            </a:r>
            <a:br>
              <a:rPr lang="en-GB" sz="1200">
                <a:latin typeface="Courier New"/>
                <a:ea typeface="Courier New"/>
                <a:cs typeface="Courier New"/>
                <a:sym typeface="Courier New"/>
              </a:rPr>
            </a:br>
            <a:r>
              <a:rPr lang="en-GB" sz="1200">
                <a:latin typeface="Courier New"/>
                <a:ea typeface="Courier New"/>
                <a:cs typeface="Courier New"/>
                <a:sym typeface="Courier New"/>
              </a:rPr>
              <a:t>    using strong_typedef::strong_typedef;</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5000"/>
              </a:lnSpc>
              <a:spcBef>
                <a:spcPts val="1200"/>
              </a:spcBef>
              <a:spcAft>
                <a:spcPts val="1200"/>
              </a:spcAft>
              <a:buSzPts val="523"/>
              <a:buNone/>
            </a:pPr>
            <a:r>
              <a:rPr lang="en-GB" sz="1200">
                <a:latin typeface="Courier New"/>
                <a:ea typeface="Courier New"/>
                <a:cs typeface="Courier New"/>
                <a:sym typeface="Courier New"/>
              </a:rPr>
              <a:t>int main() {</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 {{{"Messi"}, {"Ronaldo"}, {"Lewa"}}};</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squad2 = squad;</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    static_cast&lt;std::vector&lt;Player&amp;&gt;&gt;(squad).push_back(</a:t>
            </a:r>
            <a:br>
              <a:rPr lang="en-GB" sz="1200">
                <a:latin typeface="Courier New"/>
                <a:ea typeface="Courier New"/>
                <a:cs typeface="Courier New"/>
                <a:sym typeface="Courier New"/>
              </a:rPr>
            </a:br>
            <a:r>
              <a:rPr lang="en-GB" sz="1200">
                <a:latin typeface="Courier New"/>
                <a:ea typeface="Courier New"/>
                <a:cs typeface="Courier New"/>
                <a:sym typeface="Courier New"/>
              </a:rPr>
              <a:t>      {"Mbappe"});</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hlink"/>
                </a:solidFill>
                <a:latin typeface="Courier New"/>
                <a:ea typeface="Courier New"/>
                <a:cs typeface="Courier New"/>
                <a:sym typeface="Courier New"/>
                <a:hlinkClick r:id="rId3"/>
              </a:rPr>
              <a:t>type_safe</a:t>
            </a:r>
            <a:r>
              <a:rPr lang="en-GB"/>
              <a:t> by </a:t>
            </a:r>
            <a:r>
              <a:rPr i="1" lang="en-GB"/>
              <a:t>Jonathan Müller</a:t>
            </a:r>
            <a:r>
              <a:rPr lang="en-GB"/>
              <a:t> (I)</a:t>
            </a:r>
            <a:endParaRPr/>
          </a:p>
        </p:txBody>
      </p:sp>
      <p:sp>
        <p:nvSpPr>
          <p:cNvPr id="438" name="Google Shape;438;p70"/>
          <p:cNvSpPr txBox="1"/>
          <p:nvPr>
            <p:ph idx="1" type="body"/>
          </p:nvPr>
        </p:nvSpPr>
        <p:spPr>
          <a:xfrm>
            <a:off x="311700" y="1152475"/>
            <a:ext cx="23910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GB" sz="1500"/>
              <a:t>Requires a bit of overhead (compared to the others)</a:t>
            </a:r>
            <a:endParaRPr sz="1500"/>
          </a:p>
          <a:p>
            <a:pPr indent="0" lvl="0" marL="0" rtl="0" algn="l">
              <a:lnSpc>
                <a:spcPct val="105000"/>
              </a:lnSpc>
              <a:spcBef>
                <a:spcPts val="1200"/>
              </a:spcBef>
              <a:spcAft>
                <a:spcPts val="0"/>
              </a:spcAft>
              <a:buNone/>
            </a:pPr>
            <a:r>
              <a:rPr lang="en-GB" sz="1500"/>
              <a:t>Need to manually create a class</a:t>
            </a:r>
            <a:endParaRPr sz="1500"/>
          </a:p>
          <a:p>
            <a:pPr indent="0" lvl="0" marL="0" rtl="0" algn="l">
              <a:lnSpc>
                <a:spcPct val="105000"/>
              </a:lnSpc>
              <a:spcBef>
                <a:spcPts val="1200"/>
              </a:spcBef>
              <a:spcAft>
                <a:spcPts val="0"/>
              </a:spcAft>
              <a:buNone/>
            </a:pPr>
            <a:r>
              <a:rPr lang="en-GB" sz="1500"/>
              <a:t>Uses the Curiously Recurring Template Pattern (CRTP)</a:t>
            </a:r>
            <a:endParaRPr sz="1500"/>
          </a:p>
          <a:p>
            <a:pPr indent="0" lvl="0" marL="0" rtl="0" algn="l">
              <a:lnSpc>
                <a:spcPct val="105000"/>
              </a:lnSpc>
              <a:spcBef>
                <a:spcPts val="1200"/>
              </a:spcBef>
              <a:spcAft>
                <a:spcPts val="1200"/>
              </a:spcAft>
              <a:buNone/>
            </a:pPr>
            <a:r>
              <a:rPr lang="en-GB" sz="1500"/>
              <a:t>Many building blocks are available</a:t>
            </a:r>
            <a:endParaRPr sz="1500">
              <a:latin typeface="Courier New"/>
              <a:ea typeface="Courier New"/>
              <a:cs typeface="Courier New"/>
              <a:sym typeface="Courier New"/>
            </a:endParaRPr>
          </a:p>
        </p:txBody>
      </p:sp>
      <p:sp>
        <p:nvSpPr>
          <p:cNvPr id="439" name="Google Shape;439;p70"/>
          <p:cNvSpPr txBox="1"/>
          <p:nvPr>
            <p:ph idx="2" type="body"/>
          </p:nvPr>
        </p:nvSpPr>
        <p:spPr>
          <a:xfrm>
            <a:off x="2939150" y="1152475"/>
            <a:ext cx="5893200" cy="38676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en-GB" sz="1200">
                <a:latin typeface="Courier New"/>
                <a:ea typeface="Courier New"/>
                <a:cs typeface="Courier New"/>
                <a:sym typeface="Courier New"/>
              </a:rPr>
              <a:t>struct Player {</a:t>
            </a:r>
            <a:br>
              <a:rPr lang="en-GB" sz="1200">
                <a:latin typeface="Courier New"/>
                <a:ea typeface="Courier New"/>
                <a:cs typeface="Courier New"/>
                <a:sym typeface="Courier New"/>
              </a:rPr>
            </a:br>
            <a:r>
              <a:rPr lang="en-GB" sz="1200">
                <a:latin typeface="Courier New"/>
                <a:ea typeface="Courier New"/>
                <a:cs typeface="Courier New"/>
                <a:sym typeface="Courier New"/>
              </a:rPr>
              <a:t>    friend bool operator==(Player l, Player r) { </a:t>
            </a:r>
            <a:br>
              <a:rPr lang="en-GB" sz="1200">
                <a:latin typeface="Courier New"/>
                <a:ea typeface="Courier New"/>
                <a:cs typeface="Courier New"/>
                <a:sym typeface="Courier New"/>
              </a:rPr>
            </a:br>
            <a:r>
              <a:rPr lang="en-GB" sz="1200">
                <a:latin typeface="Courier New"/>
                <a:ea typeface="Courier New"/>
                <a:cs typeface="Courier New"/>
                <a:sym typeface="Courier New"/>
              </a:rPr>
              <a:t>      return l.name == r.name; }</a:t>
            </a:r>
            <a:br>
              <a:rPr lang="en-GB" sz="1200">
                <a:latin typeface="Courier New"/>
                <a:ea typeface="Courier New"/>
                <a:cs typeface="Courier New"/>
                <a:sym typeface="Courier New"/>
              </a:rPr>
            </a:br>
            <a:r>
              <a:rPr lang="en-GB" sz="1200">
                <a:latin typeface="Courier New"/>
                <a:ea typeface="Courier New"/>
                <a:cs typeface="Courier New"/>
                <a:sym typeface="Courier New"/>
              </a:rPr>
              <a:t>    std::string name;</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5000"/>
              </a:lnSpc>
              <a:spcBef>
                <a:spcPts val="1200"/>
              </a:spcBef>
              <a:spcAft>
                <a:spcPts val="0"/>
              </a:spcAft>
              <a:buSzPts val="523"/>
              <a:buNone/>
            </a:pPr>
            <a:r>
              <a:rPr lang="en-GB" sz="1200">
                <a:latin typeface="Courier New"/>
                <a:ea typeface="Courier New"/>
                <a:cs typeface="Courier New"/>
                <a:sym typeface="Courier New"/>
              </a:rPr>
              <a:t>struct Squad : ts::strong_typedef&lt;Squad, std::vector&lt;Player&gt;&gt;, </a:t>
            </a:r>
            <a:br>
              <a:rPr lang="en-GB" sz="1200">
                <a:latin typeface="Courier New"/>
                <a:ea typeface="Courier New"/>
                <a:cs typeface="Courier New"/>
                <a:sym typeface="Courier New"/>
              </a:rPr>
            </a:br>
            <a:r>
              <a:rPr b="1" lang="en-GB" sz="1200">
                <a:latin typeface="Courier New"/>
                <a:ea typeface="Courier New"/>
                <a:cs typeface="Courier New"/>
                <a:sym typeface="Courier New"/>
              </a:rPr>
              <a:t>         ts::strong_typedef_op::equality_comparison&lt;Squad&gt;</a:t>
            </a:r>
            <a:r>
              <a:rPr lang="en-GB" sz="1200">
                <a:latin typeface="Courier New"/>
                <a:ea typeface="Courier New"/>
                <a:cs typeface="Courier New"/>
                <a:sym typeface="Courier New"/>
              </a:rPr>
              <a:t> {</a:t>
            </a:r>
            <a:br>
              <a:rPr lang="en-GB" sz="1200">
                <a:latin typeface="Courier New"/>
                <a:ea typeface="Courier New"/>
                <a:cs typeface="Courier New"/>
                <a:sym typeface="Courier New"/>
              </a:rPr>
            </a:br>
            <a:r>
              <a:rPr lang="en-GB" sz="1200">
                <a:latin typeface="Courier New"/>
                <a:ea typeface="Courier New"/>
                <a:cs typeface="Courier New"/>
                <a:sym typeface="Courier New"/>
              </a:rPr>
              <a:t>    using strong_typedef::strong_typedef;</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5000"/>
              </a:lnSpc>
              <a:spcBef>
                <a:spcPts val="1200"/>
              </a:spcBef>
              <a:spcAft>
                <a:spcPts val="1200"/>
              </a:spcAft>
              <a:buSzPts val="523"/>
              <a:buNone/>
            </a:pPr>
            <a:r>
              <a:rPr lang="en-GB" sz="1200">
                <a:latin typeface="Courier New"/>
                <a:ea typeface="Courier New"/>
                <a:cs typeface="Courier New"/>
                <a:sym typeface="Courier New"/>
              </a:rPr>
              <a:t>int main() {</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 {{{"Messi"}, {"Ronaldo"}, {"Lewa"}}};</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squad2 = squad;</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    static_cast&lt;std::vector&lt;Player&amp;&gt;&gt;(squad).push_back(</a:t>
            </a:r>
            <a:br>
              <a:rPr lang="en-GB" sz="1200">
                <a:latin typeface="Courier New"/>
                <a:ea typeface="Courier New"/>
                <a:cs typeface="Courier New"/>
                <a:sym typeface="Courier New"/>
              </a:rPr>
            </a:br>
            <a:r>
              <a:rPr lang="en-GB" sz="1200">
                <a:latin typeface="Courier New"/>
                <a:ea typeface="Courier New"/>
                <a:cs typeface="Courier New"/>
                <a:sym typeface="Courier New"/>
              </a:rPr>
              <a:t>      {"Mbappe"});</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hlink"/>
                </a:solidFill>
                <a:latin typeface="Courier New"/>
                <a:ea typeface="Courier New"/>
                <a:cs typeface="Courier New"/>
                <a:sym typeface="Courier New"/>
                <a:hlinkClick r:id="rId3"/>
              </a:rPr>
              <a:t>type_safe</a:t>
            </a:r>
            <a:r>
              <a:rPr lang="en-GB"/>
              <a:t> by </a:t>
            </a:r>
            <a:r>
              <a:rPr i="1" lang="en-GB"/>
              <a:t>Jonathan Müller</a:t>
            </a:r>
            <a:r>
              <a:rPr lang="en-GB"/>
              <a:t> (I)</a:t>
            </a:r>
            <a:endParaRPr/>
          </a:p>
        </p:txBody>
      </p:sp>
      <p:sp>
        <p:nvSpPr>
          <p:cNvPr id="445" name="Google Shape;445;p71"/>
          <p:cNvSpPr txBox="1"/>
          <p:nvPr>
            <p:ph idx="1" type="body"/>
          </p:nvPr>
        </p:nvSpPr>
        <p:spPr>
          <a:xfrm>
            <a:off x="311700" y="1152475"/>
            <a:ext cx="23910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GB" sz="1500"/>
              <a:t>Requires a bit of overhead (compared to the others)</a:t>
            </a:r>
            <a:endParaRPr sz="1500"/>
          </a:p>
          <a:p>
            <a:pPr indent="0" lvl="0" marL="0" rtl="0" algn="l">
              <a:lnSpc>
                <a:spcPct val="105000"/>
              </a:lnSpc>
              <a:spcBef>
                <a:spcPts val="1200"/>
              </a:spcBef>
              <a:spcAft>
                <a:spcPts val="0"/>
              </a:spcAft>
              <a:buNone/>
            </a:pPr>
            <a:r>
              <a:rPr lang="en-GB" sz="1500"/>
              <a:t>Need to manually create a class</a:t>
            </a:r>
            <a:endParaRPr sz="1500"/>
          </a:p>
          <a:p>
            <a:pPr indent="0" lvl="0" marL="0" rtl="0" algn="l">
              <a:lnSpc>
                <a:spcPct val="105000"/>
              </a:lnSpc>
              <a:spcBef>
                <a:spcPts val="1200"/>
              </a:spcBef>
              <a:spcAft>
                <a:spcPts val="0"/>
              </a:spcAft>
              <a:buNone/>
            </a:pPr>
            <a:r>
              <a:rPr lang="en-GB" sz="1500"/>
              <a:t>Uses the Curiously Recurring Template Pattern (CRTP)</a:t>
            </a:r>
            <a:endParaRPr sz="1500"/>
          </a:p>
          <a:p>
            <a:pPr indent="0" lvl="0" marL="0" rtl="0" algn="l">
              <a:lnSpc>
                <a:spcPct val="105000"/>
              </a:lnSpc>
              <a:spcBef>
                <a:spcPts val="1200"/>
              </a:spcBef>
              <a:spcAft>
                <a:spcPts val="0"/>
              </a:spcAft>
              <a:buNone/>
            </a:pPr>
            <a:r>
              <a:rPr lang="en-GB" sz="1500"/>
              <a:t>Many building blocks are available</a:t>
            </a:r>
            <a:endParaRPr sz="1500"/>
          </a:p>
          <a:p>
            <a:pPr indent="0" lvl="0" marL="0" rtl="0" algn="l">
              <a:lnSpc>
                <a:spcPct val="105000"/>
              </a:lnSpc>
              <a:spcBef>
                <a:spcPts val="1200"/>
              </a:spcBef>
              <a:spcAft>
                <a:spcPts val="1200"/>
              </a:spcAft>
              <a:buNone/>
            </a:pPr>
            <a:r>
              <a:rPr lang="en-GB" sz="1500"/>
              <a:t>Get underlying object with </a:t>
            </a:r>
            <a:r>
              <a:rPr lang="en-GB" sz="1500">
                <a:latin typeface="Courier New"/>
                <a:ea typeface="Courier New"/>
                <a:cs typeface="Courier New"/>
                <a:sym typeface="Courier New"/>
              </a:rPr>
              <a:t>static_cast</a:t>
            </a:r>
            <a:r>
              <a:rPr lang="en-GB" sz="1500"/>
              <a:t> / or </a:t>
            </a:r>
            <a:r>
              <a:rPr lang="en-GB" sz="1500">
                <a:latin typeface="Courier New"/>
                <a:ea typeface="Courier New"/>
                <a:cs typeface="Courier New"/>
                <a:sym typeface="Courier New"/>
              </a:rPr>
              <a:t>get()</a:t>
            </a:r>
            <a:endParaRPr sz="1500">
              <a:latin typeface="Courier New"/>
              <a:ea typeface="Courier New"/>
              <a:cs typeface="Courier New"/>
              <a:sym typeface="Courier New"/>
            </a:endParaRPr>
          </a:p>
        </p:txBody>
      </p:sp>
      <p:sp>
        <p:nvSpPr>
          <p:cNvPr id="446" name="Google Shape;446;p71"/>
          <p:cNvSpPr txBox="1"/>
          <p:nvPr>
            <p:ph idx="2" type="body"/>
          </p:nvPr>
        </p:nvSpPr>
        <p:spPr>
          <a:xfrm>
            <a:off x="2939150" y="1152475"/>
            <a:ext cx="5893200" cy="38676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en-GB" sz="1200">
                <a:latin typeface="Courier New"/>
                <a:ea typeface="Courier New"/>
                <a:cs typeface="Courier New"/>
                <a:sym typeface="Courier New"/>
              </a:rPr>
              <a:t>struct Player {</a:t>
            </a:r>
            <a:br>
              <a:rPr lang="en-GB" sz="1200">
                <a:latin typeface="Courier New"/>
                <a:ea typeface="Courier New"/>
                <a:cs typeface="Courier New"/>
                <a:sym typeface="Courier New"/>
              </a:rPr>
            </a:br>
            <a:r>
              <a:rPr lang="en-GB" sz="1200">
                <a:latin typeface="Courier New"/>
                <a:ea typeface="Courier New"/>
                <a:cs typeface="Courier New"/>
                <a:sym typeface="Courier New"/>
              </a:rPr>
              <a:t>    friend bool operator==(Player l, Player r) { </a:t>
            </a:r>
            <a:br>
              <a:rPr lang="en-GB" sz="1200">
                <a:latin typeface="Courier New"/>
                <a:ea typeface="Courier New"/>
                <a:cs typeface="Courier New"/>
                <a:sym typeface="Courier New"/>
              </a:rPr>
            </a:br>
            <a:r>
              <a:rPr lang="en-GB" sz="1200">
                <a:latin typeface="Courier New"/>
                <a:ea typeface="Courier New"/>
                <a:cs typeface="Courier New"/>
                <a:sym typeface="Courier New"/>
              </a:rPr>
              <a:t>      return l.name == r.name; }</a:t>
            </a:r>
            <a:br>
              <a:rPr lang="en-GB" sz="1200">
                <a:latin typeface="Courier New"/>
                <a:ea typeface="Courier New"/>
                <a:cs typeface="Courier New"/>
                <a:sym typeface="Courier New"/>
              </a:rPr>
            </a:br>
            <a:r>
              <a:rPr lang="en-GB" sz="1200">
                <a:latin typeface="Courier New"/>
                <a:ea typeface="Courier New"/>
                <a:cs typeface="Courier New"/>
                <a:sym typeface="Courier New"/>
              </a:rPr>
              <a:t>    std::string name;</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5000"/>
              </a:lnSpc>
              <a:spcBef>
                <a:spcPts val="1200"/>
              </a:spcBef>
              <a:spcAft>
                <a:spcPts val="0"/>
              </a:spcAft>
              <a:buSzPts val="523"/>
              <a:buNone/>
            </a:pPr>
            <a:r>
              <a:rPr lang="en-GB" sz="1200">
                <a:latin typeface="Courier New"/>
                <a:ea typeface="Courier New"/>
                <a:cs typeface="Courier New"/>
                <a:sym typeface="Courier New"/>
              </a:rPr>
              <a:t>struct Squad : ts::strong_typedef&lt;Squad, std::vector&lt;Player&gt;&gt;, </a:t>
            </a:r>
            <a:br>
              <a:rPr lang="en-GB" sz="1200">
                <a:latin typeface="Courier New"/>
                <a:ea typeface="Courier New"/>
                <a:cs typeface="Courier New"/>
                <a:sym typeface="Courier New"/>
              </a:rPr>
            </a:br>
            <a:r>
              <a:rPr lang="en-GB" sz="1200">
                <a:latin typeface="Courier New"/>
                <a:ea typeface="Courier New"/>
                <a:cs typeface="Courier New"/>
                <a:sym typeface="Courier New"/>
              </a:rPr>
              <a:t>         ts::strong_typedef_op::equality_comparison&lt;Squad&gt; {</a:t>
            </a:r>
            <a:br>
              <a:rPr lang="en-GB" sz="1200">
                <a:latin typeface="Courier New"/>
                <a:ea typeface="Courier New"/>
                <a:cs typeface="Courier New"/>
                <a:sym typeface="Courier New"/>
              </a:rPr>
            </a:br>
            <a:r>
              <a:rPr lang="en-GB" sz="1200">
                <a:latin typeface="Courier New"/>
                <a:ea typeface="Courier New"/>
                <a:cs typeface="Courier New"/>
                <a:sym typeface="Courier New"/>
              </a:rPr>
              <a:t>    using strong_typedef::strong_typedef;</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5000"/>
              </a:lnSpc>
              <a:spcBef>
                <a:spcPts val="1200"/>
              </a:spcBef>
              <a:spcAft>
                <a:spcPts val="1200"/>
              </a:spcAft>
              <a:buSzPts val="523"/>
              <a:buNone/>
            </a:pPr>
            <a:r>
              <a:rPr lang="en-GB" sz="1200">
                <a:latin typeface="Courier New"/>
                <a:ea typeface="Courier New"/>
                <a:cs typeface="Courier New"/>
                <a:sym typeface="Courier New"/>
              </a:rPr>
              <a:t>int main() {</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 {{{"Messi"}, {"Ronaldo"}, {"Lewa"}}};</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squad2 = squad;</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    </a:t>
            </a:r>
            <a:r>
              <a:rPr b="1" lang="en-GB" sz="1200">
                <a:latin typeface="Courier New"/>
                <a:ea typeface="Courier New"/>
                <a:cs typeface="Courier New"/>
                <a:sym typeface="Courier New"/>
              </a:rPr>
              <a:t>static_cast&lt;std::vector&lt;Player&gt;&amp;&gt;(squad).push_back(</a:t>
            </a:r>
            <a:br>
              <a:rPr b="1" lang="en-GB" sz="1200">
                <a:latin typeface="Courier New"/>
                <a:ea typeface="Courier New"/>
                <a:cs typeface="Courier New"/>
                <a:sym typeface="Courier New"/>
              </a:rPr>
            </a:br>
            <a:r>
              <a:rPr b="1" lang="en-GB" sz="1200">
                <a:latin typeface="Courier New"/>
                <a:ea typeface="Courier New"/>
                <a:cs typeface="Courier New"/>
                <a:sym typeface="Courier New"/>
              </a:rPr>
              <a:t>      {"Mbappe"})</a:t>
            </a:r>
            <a:r>
              <a:rPr lang="en-GB" sz="1200">
                <a:latin typeface="Courier New"/>
                <a:ea typeface="Courier New"/>
                <a:cs typeface="Courier New"/>
                <a:sym typeface="Courier New"/>
              </a:rPr>
              <a:t>;</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the problem here?</a:t>
            </a:r>
            <a:endParaRPr/>
          </a:p>
        </p:txBody>
      </p:sp>
      <p:sp>
        <p:nvSpPr>
          <p:cNvPr id="106" name="Google Shape;106;p18"/>
          <p:cNvSpPr txBox="1"/>
          <p:nvPr>
            <p:ph idx="1" type="body"/>
          </p:nvPr>
        </p:nvSpPr>
        <p:spPr>
          <a:xfrm>
            <a:off x="311700" y="1152475"/>
            <a:ext cx="8520600" cy="3416400"/>
          </a:xfrm>
          <a:prstGeom prst="rect">
            <a:avLst/>
          </a:prstGeom>
          <a:solidFill>
            <a:srgbClr val="EFEFEF"/>
          </a:solidFill>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Courier New"/>
                <a:ea typeface="Courier New"/>
                <a:cs typeface="Courier New"/>
                <a:sym typeface="Courier New"/>
              </a:rPr>
              <a:t>Car::Car(unsigned int horsepower, </a:t>
            </a:r>
            <a:br>
              <a:rPr lang="en-GB">
                <a:latin typeface="Courier New"/>
                <a:ea typeface="Courier New"/>
                <a:cs typeface="Courier New"/>
                <a:sym typeface="Courier New"/>
              </a:rPr>
            </a:br>
            <a:r>
              <a:rPr lang="en-GB">
                <a:latin typeface="Courier New"/>
                <a:ea typeface="Courier New"/>
                <a:cs typeface="Courier New"/>
                <a:sym typeface="Courier New"/>
              </a:rPr>
              <a:t>		  </a:t>
            </a:r>
            <a:r>
              <a:rPr lang="en-GB">
                <a:latin typeface="Courier New"/>
                <a:ea typeface="Courier New"/>
                <a:cs typeface="Courier New"/>
                <a:sym typeface="Courier New"/>
              </a:rPr>
              <a:t>unsigned int</a:t>
            </a:r>
            <a:r>
              <a:rPr lang="en-GB">
                <a:latin typeface="Courier New"/>
                <a:ea typeface="Courier New"/>
                <a:cs typeface="Courier New"/>
                <a:sym typeface="Courier New"/>
              </a:rPr>
              <a:t> numberOfDoors, </a:t>
            </a:r>
            <a:br>
              <a:rPr lang="en-GB">
                <a:latin typeface="Courier New"/>
                <a:ea typeface="Courier New"/>
                <a:cs typeface="Courier New"/>
                <a:sym typeface="Courier New"/>
              </a:rPr>
            </a:br>
            <a:r>
              <a:rPr lang="en-GB">
                <a:latin typeface="Courier New"/>
                <a:ea typeface="Courier New"/>
                <a:cs typeface="Courier New"/>
                <a:sym typeface="Courier New"/>
              </a:rPr>
              <a:t>         bool isAutomatic, </a:t>
            </a:r>
            <a:br>
              <a:rPr lang="en-GB">
                <a:latin typeface="Courier New"/>
                <a:ea typeface="Courier New"/>
                <a:cs typeface="Courier New"/>
                <a:sym typeface="Courier New"/>
              </a:rPr>
            </a:br>
            <a:r>
              <a:rPr lang="en-GB">
                <a:latin typeface="Courier New"/>
                <a:ea typeface="Courier New"/>
                <a:cs typeface="Courier New"/>
                <a:sym typeface="Courier New"/>
              </a:rPr>
              <a:t>         bool isElectric);</a:t>
            </a:r>
            <a:endParaRPr>
              <a:latin typeface="Courier New"/>
              <a:ea typeface="Courier New"/>
              <a:cs typeface="Courier New"/>
              <a:sym typeface="Courier New"/>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hlink"/>
                </a:solidFill>
                <a:latin typeface="Courier New"/>
                <a:ea typeface="Courier New"/>
                <a:cs typeface="Courier New"/>
                <a:sym typeface="Courier New"/>
                <a:hlinkClick r:id="rId3"/>
              </a:rPr>
              <a:t>type_safe</a:t>
            </a:r>
            <a:r>
              <a:rPr lang="en-GB"/>
              <a:t> by </a:t>
            </a:r>
            <a:r>
              <a:rPr i="1" lang="en-GB"/>
              <a:t>Jonathan Müller </a:t>
            </a:r>
            <a:r>
              <a:rPr lang="en-GB"/>
              <a:t>(II)</a:t>
            </a:r>
            <a:endParaRPr/>
          </a:p>
        </p:txBody>
      </p:sp>
      <p:sp>
        <p:nvSpPr>
          <p:cNvPr id="452" name="Google Shape;452;p72"/>
          <p:cNvSpPr txBox="1"/>
          <p:nvPr>
            <p:ph idx="1" type="body"/>
          </p:nvPr>
        </p:nvSpPr>
        <p:spPr>
          <a:xfrm>
            <a:off x="311700" y="1152475"/>
            <a:ext cx="23910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Offers a flexible API</a:t>
            </a:r>
            <a:br>
              <a:rPr lang="en-GB" sz="1500"/>
            </a:br>
            <a:endParaRPr sz="1500"/>
          </a:p>
          <a:p>
            <a:pPr indent="-323850" lvl="0" marL="457200" rtl="0" algn="l">
              <a:spcBef>
                <a:spcPts val="0"/>
              </a:spcBef>
              <a:spcAft>
                <a:spcPts val="0"/>
              </a:spcAft>
              <a:buSzPts val="1500"/>
              <a:buChar char="-"/>
            </a:pPr>
            <a:r>
              <a:rPr lang="en-GB" sz="1500"/>
              <a:t>Needs a bit more typing</a:t>
            </a:r>
            <a:endParaRPr sz="1500"/>
          </a:p>
        </p:txBody>
      </p:sp>
      <p:sp>
        <p:nvSpPr>
          <p:cNvPr id="453" name="Google Shape;453;p72"/>
          <p:cNvSpPr txBox="1"/>
          <p:nvPr>
            <p:ph idx="2" type="body"/>
          </p:nvPr>
        </p:nvSpPr>
        <p:spPr>
          <a:xfrm>
            <a:off x="2805550" y="1152475"/>
            <a:ext cx="6026700" cy="36417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en-GB" sz="1200">
                <a:latin typeface="Courier New"/>
                <a:ea typeface="Courier New"/>
                <a:cs typeface="Courier New"/>
                <a:sym typeface="Courier New"/>
              </a:rPr>
              <a:t>struct Squad : ts::strong_typedef&lt;Squad, std::vector&lt;Player&gt;&gt;,</a:t>
            </a:r>
            <a:br>
              <a:rPr lang="en-GB" sz="1200">
                <a:latin typeface="Courier New"/>
                <a:ea typeface="Courier New"/>
                <a:cs typeface="Courier New"/>
                <a:sym typeface="Courier New"/>
              </a:rPr>
            </a:br>
            <a:r>
              <a:rPr lang="en-GB" sz="1200">
                <a:latin typeface="Courier New"/>
                <a:ea typeface="Courier New"/>
                <a:cs typeface="Courier New"/>
                <a:sym typeface="Courier New"/>
              </a:rPr>
              <a:t>            ts::strong_typedef_op::equality_comparison&lt;Squad&gt; {</a:t>
            </a:r>
            <a:br>
              <a:rPr lang="en-GB" sz="1200">
                <a:latin typeface="Courier New"/>
                <a:ea typeface="Courier New"/>
                <a:cs typeface="Courier New"/>
                <a:sym typeface="Courier New"/>
              </a:rPr>
            </a:br>
            <a:r>
              <a:rPr lang="en-GB" sz="1200">
                <a:latin typeface="Courier New"/>
                <a:ea typeface="Courier New"/>
                <a:cs typeface="Courier New"/>
                <a:sym typeface="Courier New"/>
              </a:rPr>
              <a:t>    using strong_typedef::strong_typedef;</a:t>
            </a:r>
            <a:endParaRPr sz="1200">
              <a:latin typeface="Courier New"/>
              <a:ea typeface="Courier New"/>
              <a:cs typeface="Courier New"/>
              <a:sym typeface="Courier New"/>
            </a:endParaRPr>
          </a:p>
          <a:p>
            <a:pPr indent="0" lvl="0" marL="0" rtl="0" algn="l">
              <a:lnSpc>
                <a:spcPct val="105000"/>
              </a:lnSpc>
              <a:spcBef>
                <a:spcPts val="1200"/>
              </a:spcBef>
              <a:spcAft>
                <a:spcPts val="0"/>
              </a:spcAft>
              <a:buSzPts val="523"/>
              <a:buNone/>
            </a:pPr>
            <a:r>
              <a:rPr lang="en-GB" sz="1200">
                <a:latin typeface="Courier New"/>
                <a:ea typeface="Courier New"/>
                <a:cs typeface="Courier New"/>
                <a:sym typeface="Courier New"/>
              </a:rPr>
              <a:t>    std::vector&lt;Player&gt;&amp; get() { </a:t>
            </a:r>
            <a:br>
              <a:rPr lang="en-GB" sz="1200">
                <a:latin typeface="Courier New"/>
                <a:ea typeface="Courier New"/>
                <a:cs typeface="Courier New"/>
                <a:sym typeface="Courier New"/>
              </a:rPr>
            </a:br>
            <a:r>
              <a:rPr lang="en-GB" sz="1200">
                <a:latin typeface="Courier New"/>
                <a:ea typeface="Courier New"/>
                <a:cs typeface="Courier New"/>
                <a:sym typeface="Courier New"/>
              </a:rPr>
              <a:t>      return static_cast&lt;std::vector&lt;Player&gt;&amp;&gt;(*this);  }</a:t>
            </a:r>
            <a:endParaRPr sz="1200">
              <a:latin typeface="Courier New"/>
              <a:ea typeface="Courier New"/>
              <a:cs typeface="Courier New"/>
              <a:sym typeface="Courier New"/>
            </a:endParaRPr>
          </a:p>
          <a:p>
            <a:pPr indent="0" lvl="0" marL="0" rtl="0" algn="l">
              <a:lnSpc>
                <a:spcPct val="105000"/>
              </a:lnSpc>
              <a:spcBef>
                <a:spcPts val="1200"/>
              </a:spcBef>
              <a:spcAft>
                <a:spcPts val="0"/>
              </a:spcAft>
              <a:buSzPts val="523"/>
              <a:buNone/>
            </a:pPr>
            <a:r>
              <a:rPr lang="en-GB" sz="1200">
                <a:latin typeface="Courier New"/>
                <a:ea typeface="Courier New"/>
                <a:cs typeface="Courier New"/>
                <a:sym typeface="Courier New"/>
              </a:rPr>
              <a:t>    std::vector&lt;Player&gt; get() const { </a:t>
            </a:r>
            <a:br>
              <a:rPr lang="en-GB" sz="1200">
                <a:latin typeface="Courier New"/>
                <a:ea typeface="Courier New"/>
                <a:cs typeface="Courier New"/>
                <a:sym typeface="Courier New"/>
              </a:rPr>
            </a:br>
            <a:r>
              <a:rPr lang="en-GB" sz="1200">
                <a:latin typeface="Courier New"/>
                <a:ea typeface="Courier New"/>
                <a:cs typeface="Courier New"/>
                <a:sym typeface="Courier New"/>
              </a:rPr>
              <a:t>      return static_cast&lt;std::vector&lt;Player&gt;&gt;(*this);  }</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5000"/>
              </a:lnSpc>
              <a:spcBef>
                <a:spcPts val="1200"/>
              </a:spcBef>
              <a:spcAft>
                <a:spcPts val="1200"/>
              </a:spcAft>
              <a:buSzPts val="523"/>
              <a:buNone/>
            </a:pPr>
            <a:r>
              <a:rPr lang="en-GB" sz="1200">
                <a:latin typeface="Courier New"/>
                <a:ea typeface="Courier New"/>
                <a:cs typeface="Courier New"/>
                <a:sym typeface="Courier New"/>
              </a:rPr>
              <a:t>int main() {</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 {{{"Messi"}, {"Ronaldo"}, {"Lewa"}}};</a:t>
            </a:r>
            <a:br>
              <a:rPr lang="en-GB" sz="1200">
                <a:latin typeface="Courier New"/>
                <a:ea typeface="Courier New"/>
                <a:cs typeface="Courier New"/>
                <a:sym typeface="Courier New"/>
              </a:rPr>
            </a:br>
            <a:r>
              <a:rPr lang="en-GB" sz="1200">
                <a:latin typeface="Courier New"/>
                <a:ea typeface="Courier New"/>
                <a:cs typeface="Courier New"/>
                <a:sym typeface="Courier New"/>
              </a:rPr>
              <a:t> </a:t>
            </a:r>
            <a:r>
              <a:rPr lang="en-GB" sz="1200">
                <a:latin typeface="Courier New"/>
                <a:ea typeface="Courier New"/>
                <a:cs typeface="Courier New"/>
                <a:sym typeface="Courier New"/>
              </a:rPr>
              <a:t>   get(squad).push_back({"Szoboszlai"});</a:t>
            </a:r>
            <a:br>
              <a:rPr lang="en-GB" sz="1200">
                <a:latin typeface="Courier New"/>
                <a:ea typeface="Courier New"/>
                <a:cs typeface="Courier New"/>
                <a:sym typeface="Courier New"/>
              </a:rPr>
            </a:br>
            <a:r>
              <a:rPr lang="en-GB" sz="1200">
                <a:latin typeface="Courier New"/>
                <a:ea typeface="Courier New"/>
                <a:cs typeface="Courier New"/>
                <a:sym typeface="Courier New"/>
              </a:rPr>
              <a:t>    for(auto player : squad.get()) {</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player.name &lt;&lt; '\n';</a:t>
            </a:r>
            <a:br>
              <a:rPr lang="en-GB" sz="1200">
                <a:latin typeface="Courier New"/>
                <a:ea typeface="Courier New"/>
                <a:cs typeface="Courier New"/>
                <a:sym typeface="Courier New"/>
              </a:rPr>
            </a:br>
            <a:r>
              <a:rPr lang="en-GB" sz="1200">
                <a:latin typeface="Courier New"/>
                <a:ea typeface="Courier New"/>
                <a:cs typeface="Courier New"/>
                <a:sym typeface="Courier New"/>
              </a:rPr>
              <a:t>    }</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xEl>
                                              <p:pRg end="0" st="0"/>
                                            </p:txEl>
                                          </p:spTgt>
                                        </p:tgtEl>
                                        <p:attrNameLst>
                                          <p:attrName>style.visibility</p:attrName>
                                        </p:attrNameLst>
                                      </p:cBhvr>
                                      <p:to>
                                        <p:strVal val="visible"/>
                                      </p:to>
                                    </p:set>
                                    <p:animEffect filter="fade" transition="in">
                                      <p:cBhvr>
                                        <p:cTn dur="1000"/>
                                        <p:tgtEl>
                                          <p:spTgt spid="4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xEl>
                                              <p:pRg end="1" st="1"/>
                                            </p:txEl>
                                          </p:spTgt>
                                        </p:tgtEl>
                                        <p:attrNameLst>
                                          <p:attrName>style.visibility</p:attrName>
                                        </p:attrNameLst>
                                      </p:cBhvr>
                                      <p:to>
                                        <p:strVal val="visible"/>
                                      </p:to>
                                    </p:set>
                                    <p:animEffect filter="fade" transition="in">
                                      <p:cBhvr>
                                        <p:cTn dur="1000"/>
                                        <p:tgtEl>
                                          <p:spTgt spid="45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hlink"/>
                </a:solidFill>
                <a:latin typeface="Courier New"/>
                <a:ea typeface="Courier New"/>
                <a:cs typeface="Courier New"/>
                <a:sym typeface="Courier New"/>
                <a:hlinkClick r:id="rId3"/>
              </a:rPr>
              <a:t>NamedType</a:t>
            </a:r>
            <a:r>
              <a:rPr lang="en-GB"/>
              <a:t> by </a:t>
            </a:r>
            <a:r>
              <a:rPr i="1" lang="en-GB"/>
              <a:t>Jonathan Boccara </a:t>
            </a:r>
            <a:r>
              <a:rPr lang="en-GB"/>
              <a:t>(I)</a:t>
            </a:r>
            <a:endParaRPr/>
          </a:p>
        </p:txBody>
      </p:sp>
      <p:sp>
        <p:nvSpPr>
          <p:cNvPr id="459" name="Google Shape;459;p73"/>
          <p:cNvSpPr txBox="1"/>
          <p:nvPr>
            <p:ph idx="1" type="body"/>
          </p:nvPr>
        </p:nvSpPr>
        <p:spPr>
          <a:xfrm>
            <a:off x="311700" y="1152475"/>
            <a:ext cx="2757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p>
          <a:p>
            <a:pPr indent="0" lvl="0" marL="0" rtl="0" algn="l">
              <a:spcBef>
                <a:spcPts val="1200"/>
              </a:spcBef>
              <a:spcAft>
                <a:spcPts val="1200"/>
              </a:spcAft>
              <a:buNone/>
            </a:pPr>
            <a:r>
              <a:t/>
            </a:r>
            <a:endParaRPr sz="1500"/>
          </a:p>
        </p:txBody>
      </p:sp>
      <p:sp>
        <p:nvSpPr>
          <p:cNvPr id="460" name="Google Shape;460;p73"/>
          <p:cNvSpPr txBox="1"/>
          <p:nvPr>
            <p:ph idx="2" type="body"/>
          </p:nvPr>
        </p:nvSpPr>
        <p:spPr>
          <a:xfrm>
            <a:off x="3693475" y="1152475"/>
            <a:ext cx="5138700" cy="34668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GB" sz="1200">
                <a:latin typeface="Courier New"/>
                <a:ea typeface="Courier New"/>
                <a:cs typeface="Courier New"/>
                <a:sym typeface="Courier New"/>
              </a:rPr>
              <a:t>struct Player {</a:t>
            </a:r>
            <a:br>
              <a:rPr lang="en-GB" sz="1200">
                <a:latin typeface="Courier New"/>
                <a:ea typeface="Courier New"/>
                <a:cs typeface="Courier New"/>
                <a:sym typeface="Courier New"/>
              </a:rPr>
            </a:br>
            <a:r>
              <a:rPr lang="en-GB" sz="1200">
                <a:latin typeface="Courier New"/>
                <a:ea typeface="Courier New"/>
                <a:cs typeface="Courier New"/>
                <a:sym typeface="Courier New"/>
              </a:rPr>
              <a:t>   friend bool operator&lt;(Player l, Player r) {</a:t>
            </a:r>
            <a:br>
              <a:rPr lang="en-GB" sz="1200">
                <a:latin typeface="Courier New"/>
                <a:ea typeface="Courier New"/>
                <a:cs typeface="Courier New"/>
                <a:sym typeface="Courier New"/>
              </a:rPr>
            </a:br>
            <a:r>
              <a:rPr lang="en-GB" sz="1200">
                <a:latin typeface="Courier New"/>
                <a:ea typeface="Courier New"/>
                <a:cs typeface="Courier New"/>
                <a:sym typeface="Courier New"/>
              </a:rPr>
              <a:t>        return</a:t>
            </a:r>
            <a:r>
              <a:rPr lang="en-GB" sz="1200">
                <a:latin typeface="Courier New"/>
                <a:ea typeface="Courier New"/>
                <a:cs typeface="Courier New"/>
                <a:sym typeface="Courier New"/>
              </a:rPr>
              <a:t> l.name &lt; r.name;</a:t>
            </a:r>
            <a:br>
              <a:rPr lang="en-GB" sz="1200">
                <a:latin typeface="Courier New"/>
                <a:ea typeface="Courier New"/>
                <a:cs typeface="Courier New"/>
                <a:sym typeface="Courier New"/>
              </a:rPr>
            </a:br>
            <a:r>
              <a:rPr lang="en-GB" sz="1200">
                <a:latin typeface="Courier New"/>
                <a:ea typeface="Courier New"/>
                <a:cs typeface="Courier New"/>
                <a:sym typeface="Courier New"/>
              </a:rPr>
              <a:t>    }</a:t>
            </a:r>
            <a:br>
              <a:rPr lang="en-GB" sz="1200">
                <a:latin typeface="Courier New"/>
                <a:ea typeface="Courier New"/>
                <a:cs typeface="Courier New"/>
                <a:sym typeface="Courier New"/>
              </a:rPr>
            </a:br>
            <a:r>
              <a:rPr lang="en-GB" sz="1200">
                <a:latin typeface="Courier New"/>
                <a:ea typeface="Courier New"/>
                <a:cs typeface="Courier New"/>
                <a:sym typeface="Courier New"/>
              </a:rPr>
              <a:t>    std::string name;</a:t>
            </a:r>
            <a:br>
              <a:rPr lang="en-GB" sz="1200">
                <a:latin typeface="Courier New"/>
                <a:ea typeface="Courier New"/>
                <a:cs typeface="Courier New"/>
                <a:sym typeface="Courier New"/>
              </a:rPr>
            </a:br>
            <a:r>
              <a:rPr lang="en-GB" sz="1200">
                <a:latin typeface="Courier New"/>
                <a:ea typeface="Courier New"/>
                <a:cs typeface="Courier New"/>
                <a:sym typeface="Courier New"/>
              </a:rPr>
              <a:t>};</a:t>
            </a:r>
            <a:br>
              <a:rPr lang="en-GB" sz="1200">
                <a:latin typeface="Courier New"/>
                <a:ea typeface="Courier New"/>
                <a:cs typeface="Courier New"/>
                <a:sym typeface="Courier New"/>
              </a:rPr>
            </a:br>
            <a:br>
              <a:rPr lang="en-GB" sz="1200">
                <a:latin typeface="Courier New"/>
                <a:ea typeface="Courier New"/>
                <a:cs typeface="Courier New"/>
                <a:sym typeface="Courier New"/>
              </a:rPr>
            </a:br>
            <a:r>
              <a:rPr lang="en-GB" sz="1200">
                <a:latin typeface="Courier New"/>
                <a:ea typeface="Courier New"/>
                <a:cs typeface="Courier New"/>
                <a:sym typeface="Courier New"/>
              </a:rPr>
              <a:t>using Squad = fluent::NamedType&lt;std::vector&lt;Player&gt;,</a:t>
            </a:r>
            <a:br>
              <a:rPr lang="en-GB" sz="1200">
                <a:latin typeface="Courier New"/>
                <a:ea typeface="Courier New"/>
                <a:cs typeface="Courier New"/>
                <a:sym typeface="Courier New"/>
              </a:rPr>
            </a:br>
            <a:r>
              <a:rPr lang="en-GB" sz="1200">
                <a:latin typeface="Courier New"/>
                <a:ea typeface="Courier New"/>
                <a:cs typeface="Courier New"/>
                <a:sym typeface="Courier New"/>
              </a:rPr>
              <a:t>          struct SquadParameter, fluent::Comparable&gt;;</a:t>
            </a:r>
            <a:br>
              <a:rPr lang="en-GB" sz="1200">
                <a:latin typeface="Courier New"/>
                <a:ea typeface="Courier New"/>
                <a:cs typeface="Courier New"/>
                <a:sym typeface="Courier New"/>
              </a:rPr>
            </a:br>
            <a:br>
              <a:rPr lang="en-GB" sz="1200">
                <a:latin typeface="Courier New"/>
                <a:ea typeface="Courier New"/>
                <a:cs typeface="Courier New"/>
                <a:sym typeface="Courier New"/>
              </a:rPr>
            </a:br>
            <a:r>
              <a:rPr lang="en-GB" sz="1200">
                <a:latin typeface="Courier New"/>
                <a:ea typeface="Courier New"/>
                <a:cs typeface="Courier New"/>
                <a:sym typeface="Courier New"/>
              </a:rPr>
              <a:t>int main() {</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 {{{"Messi"}, {"Ronaldo"}, {"Lewa"}}};</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squad2 = squad;</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std::boolalpha;</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    squad.get().push_back({{"Mbappe"}});</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hlink"/>
                </a:solidFill>
                <a:latin typeface="Courier New"/>
                <a:ea typeface="Courier New"/>
                <a:cs typeface="Courier New"/>
                <a:sym typeface="Courier New"/>
                <a:hlinkClick r:id="rId3"/>
              </a:rPr>
              <a:t>NamedType</a:t>
            </a:r>
            <a:r>
              <a:rPr lang="en-GB"/>
              <a:t> by </a:t>
            </a:r>
            <a:r>
              <a:rPr i="1" lang="en-GB"/>
              <a:t>Jonathan Boccara </a:t>
            </a:r>
            <a:r>
              <a:rPr lang="en-GB"/>
              <a:t>(I)</a:t>
            </a:r>
            <a:endParaRPr/>
          </a:p>
        </p:txBody>
      </p:sp>
      <p:sp>
        <p:nvSpPr>
          <p:cNvPr id="466" name="Google Shape;466;p74"/>
          <p:cNvSpPr txBox="1"/>
          <p:nvPr>
            <p:ph idx="1" type="body"/>
          </p:nvPr>
        </p:nvSpPr>
        <p:spPr>
          <a:xfrm>
            <a:off x="311700" y="1152475"/>
            <a:ext cx="2757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No need for creating own classes</a:t>
            </a:r>
            <a:endParaRPr sz="1500"/>
          </a:p>
          <a:p>
            <a:pPr indent="0" lvl="0" marL="0" rtl="0" algn="l">
              <a:spcBef>
                <a:spcPts val="1200"/>
              </a:spcBef>
              <a:spcAft>
                <a:spcPts val="1200"/>
              </a:spcAft>
              <a:buNone/>
            </a:pPr>
            <a:r>
              <a:t/>
            </a:r>
            <a:endParaRPr sz="1500"/>
          </a:p>
        </p:txBody>
      </p:sp>
      <p:sp>
        <p:nvSpPr>
          <p:cNvPr id="467" name="Google Shape;467;p74"/>
          <p:cNvSpPr txBox="1"/>
          <p:nvPr>
            <p:ph idx="2" type="body"/>
          </p:nvPr>
        </p:nvSpPr>
        <p:spPr>
          <a:xfrm>
            <a:off x="3693475" y="1152475"/>
            <a:ext cx="5138700" cy="34668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GB" sz="1200">
                <a:latin typeface="Courier New"/>
                <a:ea typeface="Courier New"/>
                <a:cs typeface="Courier New"/>
                <a:sym typeface="Courier New"/>
              </a:rPr>
              <a:t>struct Player {</a:t>
            </a:r>
            <a:br>
              <a:rPr lang="en-GB" sz="1200">
                <a:latin typeface="Courier New"/>
                <a:ea typeface="Courier New"/>
                <a:cs typeface="Courier New"/>
                <a:sym typeface="Courier New"/>
              </a:rPr>
            </a:br>
            <a:r>
              <a:rPr lang="en-GB" sz="1200">
                <a:latin typeface="Courier New"/>
                <a:ea typeface="Courier New"/>
                <a:cs typeface="Courier New"/>
                <a:sym typeface="Courier New"/>
              </a:rPr>
              <a:t>   friend bool operator&lt;(Player l, Player r) {</a:t>
            </a:r>
            <a:br>
              <a:rPr lang="en-GB" sz="1200">
                <a:latin typeface="Courier New"/>
                <a:ea typeface="Courier New"/>
                <a:cs typeface="Courier New"/>
                <a:sym typeface="Courier New"/>
              </a:rPr>
            </a:br>
            <a:r>
              <a:rPr lang="en-GB" sz="1200">
                <a:latin typeface="Courier New"/>
                <a:ea typeface="Courier New"/>
                <a:cs typeface="Courier New"/>
                <a:sym typeface="Courier New"/>
              </a:rPr>
              <a:t>        return l.name &lt; r.name;</a:t>
            </a:r>
            <a:br>
              <a:rPr lang="en-GB" sz="1200">
                <a:latin typeface="Courier New"/>
                <a:ea typeface="Courier New"/>
                <a:cs typeface="Courier New"/>
                <a:sym typeface="Courier New"/>
              </a:rPr>
            </a:br>
            <a:r>
              <a:rPr lang="en-GB" sz="1200">
                <a:latin typeface="Courier New"/>
                <a:ea typeface="Courier New"/>
                <a:cs typeface="Courier New"/>
                <a:sym typeface="Courier New"/>
              </a:rPr>
              <a:t>    }</a:t>
            </a:r>
            <a:br>
              <a:rPr lang="en-GB" sz="1200">
                <a:latin typeface="Courier New"/>
                <a:ea typeface="Courier New"/>
                <a:cs typeface="Courier New"/>
                <a:sym typeface="Courier New"/>
              </a:rPr>
            </a:br>
            <a:r>
              <a:rPr lang="en-GB" sz="1200">
                <a:latin typeface="Courier New"/>
                <a:ea typeface="Courier New"/>
                <a:cs typeface="Courier New"/>
                <a:sym typeface="Courier New"/>
              </a:rPr>
              <a:t>    std::string name;</a:t>
            </a:r>
            <a:br>
              <a:rPr lang="en-GB" sz="1200">
                <a:latin typeface="Courier New"/>
                <a:ea typeface="Courier New"/>
                <a:cs typeface="Courier New"/>
                <a:sym typeface="Courier New"/>
              </a:rPr>
            </a:br>
            <a:r>
              <a:rPr lang="en-GB" sz="1200">
                <a:latin typeface="Courier New"/>
                <a:ea typeface="Courier New"/>
                <a:cs typeface="Courier New"/>
                <a:sym typeface="Courier New"/>
              </a:rPr>
              <a:t>};</a:t>
            </a:r>
            <a:br>
              <a:rPr lang="en-GB" sz="1200">
                <a:latin typeface="Courier New"/>
                <a:ea typeface="Courier New"/>
                <a:cs typeface="Courier New"/>
                <a:sym typeface="Courier New"/>
              </a:rPr>
            </a:br>
            <a:br>
              <a:rPr lang="en-GB" sz="1200">
                <a:latin typeface="Courier New"/>
                <a:ea typeface="Courier New"/>
                <a:cs typeface="Courier New"/>
                <a:sym typeface="Courier New"/>
              </a:rPr>
            </a:br>
            <a:r>
              <a:rPr b="1" lang="en-GB" sz="1200">
                <a:latin typeface="Courier New"/>
                <a:ea typeface="Courier New"/>
                <a:cs typeface="Courier New"/>
                <a:sym typeface="Courier New"/>
              </a:rPr>
              <a:t>using Squad = fluent::NamedType&lt;std::vector&lt;Player&gt;,</a:t>
            </a:r>
            <a:br>
              <a:rPr b="1" lang="en-GB" sz="1200">
                <a:latin typeface="Courier New"/>
                <a:ea typeface="Courier New"/>
                <a:cs typeface="Courier New"/>
                <a:sym typeface="Courier New"/>
              </a:rPr>
            </a:br>
            <a:r>
              <a:rPr b="1" lang="en-GB" sz="1200">
                <a:latin typeface="Courier New"/>
                <a:ea typeface="Courier New"/>
                <a:cs typeface="Courier New"/>
                <a:sym typeface="Courier New"/>
              </a:rPr>
              <a:t>          struct SquadParameter, fluent::Comparable&gt;;</a:t>
            </a:r>
            <a:br>
              <a:rPr lang="en-GB" sz="1200">
                <a:latin typeface="Courier New"/>
                <a:ea typeface="Courier New"/>
                <a:cs typeface="Courier New"/>
                <a:sym typeface="Courier New"/>
              </a:rPr>
            </a:br>
            <a:br>
              <a:rPr lang="en-GB" sz="1200">
                <a:latin typeface="Courier New"/>
                <a:ea typeface="Courier New"/>
                <a:cs typeface="Courier New"/>
                <a:sym typeface="Courier New"/>
              </a:rPr>
            </a:br>
            <a:r>
              <a:rPr lang="en-GB" sz="1200">
                <a:latin typeface="Courier New"/>
                <a:ea typeface="Courier New"/>
                <a:cs typeface="Courier New"/>
                <a:sym typeface="Courier New"/>
              </a:rPr>
              <a:t>int main() {</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 {{{"Messi"}, {"Ronaldo"}, {"Lewa"}}};</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squad2 = squad;</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std::boolalpha;</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    squad.get().push_back({{"Mbappe"}});</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hlink"/>
                </a:solidFill>
                <a:latin typeface="Courier New"/>
                <a:ea typeface="Courier New"/>
                <a:cs typeface="Courier New"/>
                <a:sym typeface="Courier New"/>
                <a:hlinkClick r:id="rId3"/>
              </a:rPr>
              <a:t>NamedType</a:t>
            </a:r>
            <a:r>
              <a:rPr lang="en-GB"/>
              <a:t> by </a:t>
            </a:r>
            <a:r>
              <a:rPr i="1" lang="en-GB"/>
              <a:t>Jonathan Boccara </a:t>
            </a:r>
            <a:r>
              <a:rPr lang="en-GB"/>
              <a:t>(I)</a:t>
            </a:r>
            <a:endParaRPr/>
          </a:p>
        </p:txBody>
      </p:sp>
      <p:sp>
        <p:nvSpPr>
          <p:cNvPr id="473" name="Google Shape;473;p75"/>
          <p:cNvSpPr txBox="1"/>
          <p:nvPr>
            <p:ph idx="1" type="body"/>
          </p:nvPr>
        </p:nvSpPr>
        <p:spPr>
          <a:xfrm>
            <a:off x="311700" y="1152475"/>
            <a:ext cx="2757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No need for creating own classes</a:t>
            </a:r>
            <a:endParaRPr sz="1500"/>
          </a:p>
          <a:p>
            <a:pPr indent="0" lvl="0" marL="0" rtl="0" algn="l">
              <a:spcBef>
                <a:spcPts val="1200"/>
              </a:spcBef>
              <a:spcAft>
                <a:spcPts val="0"/>
              </a:spcAft>
              <a:buNone/>
            </a:pPr>
            <a:r>
              <a:rPr lang="en-GB" sz="1500"/>
              <a:t>Simply uses templates arguments</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
        <p:nvSpPr>
          <p:cNvPr id="474" name="Google Shape;474;p75"/>
          <p:cNvSpPr txBox="1"/>
          <p:nvPr>
            <p:ph idx="2" type="body"/>
          </p:nvPr>
        </p:nvSpPr>
        <p:spPr>
          <a:xfrm>
            <a:off x="3693475" y="1152475"/>
            <a:ext cx="5138700" cy="34668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GB" sz="1200">
                <a:latin typeface="Courier New"/>
                <a:ea typeface="Courier New"/>
                <a:cs typeface="Courier New"/>
                <a:sym typeface="Courier New"/>
              </a:rPr>
              <a:t>struct Player {</a:t>
            </a:r>
            <a:br>
              <a:rPr lang="en-GB" sz="1200">
                <a:latin typeface="Courier New"/>
                <a:ea typeface="Courier New"/>
                <a:cs typeface="Courier New"/>
                <a:sym typeface="Courier New"/>
              </a:rPr>
            </a:br>
            <a:r>
              <a:rPr lang="en-GB" sz="1200">
                <a:latin typeface="Courier New"/>
                <a:ea typeface="Courier New"/>
                <a:cs typeface="Courier New"/>
                <a:sym typeface="Courier New"/>
              </a:rPr>
              <a:t>   friend bool operator&lt;(Player l, Player r) {</a:t>
            </a:r>
            <a:br>
              <a:rPr lang="en-GB" sz="1200">
                <a:latin typeface="Courier New"/>
                <a:ea typeface="Courier New"/>
                <a:cs typeface="Courier New"/>
                <a:sym typeface="Courier New"/>
              </a:rPr>
            </a:br>
            <a:r>
              <a:rPr lang="en-GB" sz="1200">
                <a:latin typeface="Courier New"/>
                <a:ea typeface="Courier New"/>
                <a:cs typeface="Courier New"/>
                <a:sym typeface="Courier New"/>
              </a:rPr>
              <a:t>        return l.name &lt; r.name;</a:t>
            </a:r>
            <a:br>
              <a:rPr lang="en-GB" sz="1200">
                <a:latin typeface="Courier New"/>
                <a:ea typeface="Courier New"/>
                <a:cs typeface="Courier New"/>
                <a:sym typeface="Courier New"/>
              </a:rPr>
            </a:br>
            <a:r>
              <a:rPr lang="en-GB" sz="1200">
                <a:latin typeface="Courier New"/>
                <a:ea typeface="Courier New"/>
                <a:cs typeface="Courier New"/>
                <a:sym typeface="Courier New"/>
              </a:rPr>
              <a:t>    }</a:t>
            </a:r>
            <a:br>
              <a:rPr lang="en-GB" sz="1200">
                <a:latin typeface="Courier New"/>
                <a:ea typeface="Courier New"/>
                <a:cs typeface="Courier New"/>
                <a:sym typeface="Courier New"/>
              </a:rPr>
            </a:br>
            <a:r>
              <a:rPr lang="en-GB" sz="1200">
                <a:latin typeface="Courier New"/>
                <a:ea typeface="Courier New"/>
                <a:cs typeface="Courier New"/>
                <a:sym typeface="Courier New"/>
              </a:rPr>
              <a:t>    std::string name;</a:t>
            </a:r>
            <a:br>
              <a:rPr lang="en-GB" sz="1200">
                <a:latin typeface="Courier New"/>
                <a:ea typeface="Courier New"/>
                <a:cs typeface="Courier New"/>
                <a:sym typeface="Courier New"/>
              </a:rPr>
            </a:br>
            <a:r>
              <a:rPr lang="en-GB" sz="1200">
                <a:latin typeface="Courier New"/>
                <a:ea typeface="Courier New"/>
                <a:cs typeface="Courier New"/>
                <a:sym typeface="Courier New"/>
              </a:rPr>
              <a:t>};</a:t>
            </a:r>
            <a:br>
              <a:rPr lang="en-GB" sz="1200">
                <a:latin typeface="Courier New"/>
                <a:ea typeface="Courier New"/>
                <a:cs typeface="Courier New"/>
                <a:sym typeface="Courier New"/>
              </a:rPr>
            </a:br>
            <a:br>
              <a:rPr lang="en-GB" sz="1200">
                <a:latin typeface="Courier New"/>
                <a:ea typeface="Courier New"/>
                <a:cs typeface="Courier New"/>
                <a:sym typeface="Courier New"/>
              </a:rPr>
            </a:br>
            <a:r>
              <a:rPr lang="en-GB" sz="1200">
                <a:latin typeface="Courier New"/>
                <a:ea typeface="Courier New"/>
                <a:cs typeface="Courier New"/>
                <a:sym typeface="Courier New"/>
              </a:rPr>
              <a:t>using Squad = </a:t>
            </a:r>
            <a:r>
              <a:rPr b="1" lang="en-GB" sz="1200">
                <a:latin typeface="Courier New"/>
                <a:ea typeface="Courier New"/>
                <a:cs typeface="Courier New"/>
                <a:sym typeface="Courier New"/>
              </a:rPr>
              <a:t>fluent::NamedType&lt;std::vector&lt;Player&gt;,</a:t>
            </a:r>
            <a:br>
              <a:rPr b="1" lang="en-GB" sz="1200">
                <a:latin typeface="Courier New"/>
                <a:ea typeface="Courier New"/>
                <a:cs typeface="Courier New"/>
                <a:sym typeface="Courier New"/>
              </a:rPr>
            </a:br>
            <a:r>
              <a:rPr b="1" lang="en-GB" sz="1200">
                <a:latin typeface="Courier New"/>
                <a:ea typeface="Courier New"/>
                <a:cs typeface="Courier New"/>
                <a:sym typeface="Courier New"/>
              </a:rPr>
              <a:t>          struct SquadParameter, fluent::Comparable&gt;;</a:t>
            </a:r>
            <a:br>
              <a:rPr lang="en-GB" sz="1200">
                <a:latin typeface="Courier New"/>
                <a:ea typeface="Courier New"/>
                <a:cs typeface="Courier New"/>
                <a:sym typeface="Courier New"/>
              </a:rPr>
            </a:br>
            <a:br>
              <a:rPr lang="en-GB" sz="1200">
                <a:latin typeface="Courier New"/>
                <a:ea typeface="Courier New"/>
                <a:cs typeface="Courier New"/>
                <a:sym typeface="Courier New"/>
              </a:rPr>
            </a:br>
            <a:r>
              <a:rPr lang="en-GB" sz="1200">
                <a:latin typeface="Courier New"/>
                <a:ea typeface="Courier New"/>
                <a:cs typeface="Courier New"/>
                <a:sym typeface="Courier New"/>
              </a:rPr>
              <a:t>int main() {</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 {{{"Messi"}, {"Ronaldo"}, {"Lewa"}}};</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squad2 = squad;</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std::boolalpha;</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    squad.get().push_back({{"Mbappe"}});</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hlink"/>
                </a:solidFill>
                <a:latin typeface="Courier New"/>
                <a:ea typeface="Courier New"/>
                <a:cs typeface="Courier New"/>
                <a:sym typeface="Courier New"/>
                <a:hlinkClick r:id="rId3"/>
              </a:rPr>
              <a:t>NamedType</a:t>
            </a:r>
            <a:r>
              <a:rPr lang="en-GB"/>
              <a:t> by </a:t>
            </a:r>
            <a:r>
              <a:rPr i="1" lang="en-GB"/>
              <a:t>Jonathan Boccara </a:t>
            </a:r>
            <a:r>
              <a:rPr lang="en-GB"/>
              <a:t>(I)</a:t>
            </a:r>
            <a:endParaRPr/>
          </a:p>
        </p:txBody>
      </p:sp>
      <p:sp>
        <p:nvSpPr>
          <p:cNvPr id="480" name="Google Shape;480;p76"/>
          <p:cNvSpPr txBox="1"/>
          <p:nvPr>
            <p:ph idx="1" type="body"/>
          </p:nvPr>
        </p:nvSpPr>
        <p:spPr>
          <a:xfrm>
            <a:off x="311700" y="1152475"/>
            <a:ext cx="2757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No need for creating own classes</a:t>
            </a:r>
            <a:endParaRPr sz="1500"/>
          </a:p>
          <a:p>
            <a:pPr indent="0" lvl="0" marL="0" rtl="0" algn="l">
              <a:spcBef>
                <a:spcPts val="1200"/>
              </a:spcBef>
              <a:spcAft>
                <a:spcPts val="0"/>
              </a:spcAft>
              <a:buNone/>
            </a:pPr>
            <a:r>
              <a:rPr lang="en-GB" sz="1500"/>
              <a:t>Simply uses templates arguments</a:t>
            </a:r>
            <a:endParaRPr sz="1500"/>
          </a:p>
          <a:p>
            <a:pPr indent="0" lvl="0" marL="0" rtl="0" algn="l">
              <a:spcBef>
                <a:spcPts val="1200"/>
              </a:spcBef>
              <a:spcAft>
                <a:spcPts val="0"/>
              </a:spcAft>
              <a:buNone/>
            </a:pPr>
            <a:r>
              <a:rPr lang="en-GB" sz="1500"/>
              <a:t>Building blocks are available</a:t>
            </a:r>
            <a:endParaRPr sz="1500"/>
          </a:p>
          <a:p>
            <a:pPr indent="0" lvl="0" marL="0" rtl="0" algn="l">
              <a:spcBef>
                <a:spcPts val="1200"/>
              </a:spcBef>
              <a:spcAft>
                <a:spcPts val="1200"/>
              </a:spcAft>
              <a:buNone/>
            </a:pPr>
            <a:r>
              <a:t/>
            </a:r>
            <a:endParaRPr sz="1500"/>
          </a:p>
        </p:txBody>
      </p:sp>
      <p:sp>
        <p:nvSpPr>
          <p:cNvPr id="481" name="Google Shape;481;p76"/>
          <p:cNvSpPr txBox="1"/>
          <p:nvPr>
            <p:ph idx="2" type="body"/>
          </p:nvPr>
        </p:nvSpPr>
        <p:spPr>
          <a:xfrm>
            <a:off x="3693475" y="1152475"/>
            <a:ext cx="5138700" cy="34668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GB" sz="1200">
                <a:latin typeface="Courier New"/>
                <a:ea typeface="Courier New"/>
                <a:cs typeface="Courier New"/>
                <a:sym typeface="Courier New"/>
              </a:rPr>
              <a:t>struct Player {</a:t>
            </a:r>
            <a:br>
              <a:rPr lang="en-GB" sz="1200">
                <a:latin typeface="Courier New"/>
                <a:ea typeface="Courier New"/>
                <a:cs typeface="Courier New"/>
                <a:sym typeface="Courier New"/>
              </a:rPr>
            </a:br>
            <a:r>
              <a:rPr lang="en-GB" sz="1200">
                <a:latin typeface="Courier New"/>
                <a:ea typeface="Courier New"/>
                <a:cs typeface="Courier New"/>
                <a:sym typeface="Courier New"/>
              </a:rPr>
              <a:t>   friend bool operator&lt;(Player l, Player r) {</a:t>
            </a:r>
            <a:br>
              <a:rPr lang="en-GB" sz="1200">
                <a:latin typeface="Courier New"/>
                <a:ea typeface="Courier New"/>
                <a:cs typeface="Courier New"/>
                <a:sym typeface="Courier New"/>
              </a:rPr>
            </a:br>
            <a:r>
              <a:rPr lang="en-GB" sz="1200">
                <a:latin typeface="Courier New"/>
                <a:ea typeface="Courier New"/>
                <a:cs typeface="Courier New"/>
                <a:sym typeface="Courier New"/>
              </a:rPr>
              <a:t>        return l.name &lt; r.name;</a:t>
            </a:r>
            <a:br>
              <a:rPr lang="en-GB" sz="1200">
                <a:latin typeface="Courier New"/>
                <a:ea typeface="Courier New"/>
                <a:cs typeface="Courier New"/>
                <a:sym typeface="Courier New"/>
              </a:rPr>
            </a:br>
            <a:r>
              <a:rPr lang="en-GB" sz="1200">
                <a:latin typeface="Courier New"/>
                <a:ea typeface="Courier New"/>
                <a:cs typeface="Courier New"/>
                <a:sym typeface="Courier New"/>
              </a:rPr>
              <a:t>    }</a:t>
            </a:r>
            <a:br>
              <a:rPr lang="en-GB" sz="1200">
                <a:latin typeface="Courier New"/>
                <a:ea typeface="Courier New"/>
                <a:cs typeface="Courier New"/>
                <a:sym typeface="Courier New"/>
              </a:rPr>
            </a:br>
            <a:r>
              <a:rPr lang="en-GB" sz="1200">
                <a:latin typeface="Courier New"/>
                <a:ea typeface="Courier New"/>
                <a:cs typeface="Courier New"/>
                <a:sym typeface="Courier New"/>
              </a:rPr>
              <a:t>    std::string name;</a:t>
            </a:r>
            <a:br>
              <a:rPr lang="en-GB" sz="1200">
                <a:latin typeface="Courier New"/>
                <a:ea typeface="Courier New"/>
                <a:cs typeface="Courier New"/>
                <a:sym typeface="Courier New"/>
              </a:rPr>
            </a:br>
            <a:r>
              <a:rPr lang="en-GB" sz="1200">
                <a:latin typeface="Courier New"/>
                <a:ea typeface="Courier New"/>
                <a:cs typeface="Courier New"/>
                <a:sym typeface="Courier New"/>
              </a:rPr>
              <a:t>};</a:t>
            </a:r>
            <a:br>
              <a:rPr lang="en-GB" sz="1200">
                <a:latin typeface="Courier New"/>
                <a:ea typeface="Courier New"/>
                <a:cs typeface="Courier New"/>
                <a:sym typeface="Courier New"/>
              </a:rPr>
            </a:br>
            <a:br>
              <a:rPr lang="en-GB" sz="1200">
                <a:latin typeface="Courier New"/>
                <a:ea typeface="Courier New"/>
                <a:cs typeface="Courier New"/>
                <a:sym typeface="Courier New"/>
              </a:rPr>
            </a:br>
            <a:r>
              <a:rPr lang="en-GB" sz="1200">
                <a:latin typeface="Courier New"/>
                <a:ea typeface="Courier New"/>
                <a:cs typeface="Courier New"/>
                <a:sym typeface="Courier New"/>
              </a:rPr>
              <a:t>using Squad = fluent::NamedType&lt;std::vector&lt;Player&gt;,</a:t>
            </a:r>
            <a:br>
              <a:rPr lang="en-GB" sz="1200">
                <a:latin typeface="Courier New"/>
                <a:ea typeface="Courier New"/>
                <a:cs typeface="Courier New"/>
                <a:sym typeface="Courier New"/>
              </a:rPr>
            </a:br>
            <a:r>
              <a:rPr lang="en-GB" sz="1200">
                <a:latin typeface="Courier New"/>
                <a:ea typeface="Courier New"/>
                <a:cs typeface="Courier New"/>
                <a:sym typeface="Courier New"/>
              </a:rPr>
              <a:t>          struct SquadParameter, </a:t>
            </a:r>
            <a:r>
              <a:rPr b="1" lang="en-GB" sz="1200">
                <a:latin typeface="Courier New"/>
                <a:ea typeface="Courier New"/>
                <a:cs typeface="Courier New"/>
                <a:sym typeface="Courier New"/>
              </a:rPr>
              <a:t>fluent::Comparable</a:t>
            </a:r>
            <a:r>
              <a:rPr lang="en-GB" sz="1200">
                <a:latin typeface="Courier New"/>
                <a:ea typeface="Courier New"/>
                <a:cs typeface="Courier New"/>
                <a:sym typeface="Courier New"/>
              </a:rPr>
              <a:t>&gt;;</a:t>
            </a:r>
            <a:br>
              <a:rPr lang="en-GB" sz="1200">
                <a:latin typeface="Courier New"/>
                <a:ea typeface="Courier New"/>
                <a:cs typeface="Courier New"/>
                <a:sym typeface="Courier New"/>
              </a:rPr>
            </a:br>
            <a:br>
              <a:rPr lang="en-GB" sz="1200">
                <a:latin typeface="Courier New"/>
                <a:ea typeface="Courier New"/>
                <a:cs typeface="Courier New"/>
                <a:sym typeface="Courier New"/>
              </a:rPr>
            </a:br>
            <a:r>
              <a:rPr lang="en-GB" sz="1200">
                <a:latin typeface="Courier New"/>
                <a:ea typeface="Courier New"/>
                <a:cs typeface="Courier New"/>
                <a:sym typeface="Courier New"/>
              </a:rPr>
              <a:t>int main() {</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 {{{"Messi"}, {"Ronaldo"}, {"Lewa"}}};</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squad2 = squad;</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std::boolalpha;</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    squad.get().push_back({{"Mbappe"}});</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hlink"/>
                </a:solidFill>
                <a:latin typeface="Courier New"/>
                <a:ea typeface="Courier New"/>
                <a:cs typeface="Courier New"/>
                <a:sym typeface="Courier New"/>
                <a:hlinkClick r:id="rId3"/>
              </a:rPr>
              <a:t>NamedType</a:t>
            </a:r>
            <a:r>
              <a:rPr lang="en-GB"/>
              <a:t> by </a:t>
            </a:r>
            <a:r>
              <a:rPr i="1" lang="en-GB"/>
              <a:t>Jonathan Boccara </a:t>
            </a:r>
            <a:r>
              <a:rPr lang="en-GB"/>
              <a:t>(II)</a:t>
            </a:r>
            <a:endParaRPr/>
          </a:p>
        </p:txBody>
      </p:sp>
      <p:sp>
        <p:nvSpPr>
          <p:cNvPr id="487" name="Google Shape;487;p77"/>
          <p:cNvSpPr txBox="1"/>
          <p:nvPr>
            <p:ph idx="1" type="body"/>
          </p:nvPr>
        </p:nvSpPr>
        <p:spPr>
          <a:xfrm>
            <a:off x="311700" y="1152475"/>
            <a:ext cx="29307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Easy to introduce</a:t>
            </a:r>
            <a:endParaRPr sz="1500"/>
          </a:p>
          <a:p>
            <a:pPr indent="-323850" lvl="0" marL="457200" rtl="0" algn="l">
              <a:spcBef>
                <a:spcPts val="0"/>
              </a:spcBef>
              <a:spcAft>
                <a:spcPts val="0"/>
              </a:spcAft>
              <a:buSzPts val="1500"/>
              <a:buChar char="+"/>
            </a:pPr>
            <a:r>
              <a:rPr lang="en-GB" sz="1500"/>
              <a:t>Probably has the best docs</a:t>
            </a:r>
            <a:br>
              <a:rPr lang="en-GB" sz="1500"/>
            </a:br>
            <a:endParaRPr sz="1500"/>
          </a:p>
          <a:p>
            <a:pPr indent="-323850" lvl="0" marL="457200" rtl="0" algn="l">
              <a:spcBef>
                <a:spcPts val="0"/>
              </a:spcBef>
              <a:spcAft>
                <a:spcPts val="0"/>
              </a:spcAft>
              <a:buSzPts val="1500"/>
              <a:buChar char="-"/>
            </a:pPr>
            <a:r>
              <a:rPr lang="en-GB" sz="1500"/>
              <a:t>Not very sophisticated API</a:t>
            </a:r>
            <a:endParaRPr sz="1500"/>
          </a:p>
        </p:txBody>
      </p:sp>
      <p:sp>
        <p:nvSpPr>
          <p:cNvPr id="488" name="Google Shape;488;p77"/>
          <p:cNvSpPr txBox="1"/>
          <p:nvPr>
            <p:ph idx="2" type="body"/>
          </p:nvPr>
        </p:nvSpPr>
        <p:spPr>
          <a:xfrm>
            <a:off x="3693475" y="1152475"/>
            <a:ext cx="5138700" cy="21516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GB" sz="1200">
                <a:latin typeface="Courier New"/>
                <a:ea typeface="Courier New"/>
                <a:cs typeface="Courier New"/>
                <a:sym typeface="Courier New"/>
              </a:rPr>
              <a:t>using Squad = fluent::NamedType&lt;std::vector&lt;Player&gt;,</a:t>
            </a:r>
            <a:br>
              <a:rPr lang="en-GB" sz="1200">
                <a:latin typeface="Courier New"/>
                <a:ea typeface="Courier New"/>
                <a:cs typeface="Courier New"/>
                <a:sym typeface="Courier New"/>
              </a:rPr>
            </a:br>
            <a:r>
              <a:rPr lang="en-GB" sz="1200">
                <a:latin typeface="Courier New"/>
                <a:ea typeface="Courier New"/>
                <a:cs typeface="Courier New"/>
                <a:sym typeface="Courier New"/>
              </a:rPr>
              <a:t>          struct SquadParameter, fluent::Comparable&gt;;</a:t>
            </a:r>
            <a:br>
              <a:rPr lang="en-GB" sz="1200">
                <a:latin typeface="Courier New"/>
                <a:ea typeface="Courier New"/>
                <a:cs typeface="Courier New"/>
                <a:sym typeface="Courier New"/>
              </a:rPr>
            </a:br>
            <a:br>
              <a:rPr lang="en-GB" sz="1200">
                <a:latin typeface="Courier New"/>
                <a:ea typeface="Courier New"/>
                <a:cs typeface="Courier New"/>
                <a:sym typeface="Courier New"/>
              </a:rPr>
            </a:br>
            <a:r>
              <a:rPr lang="en-GB" sz="1200">
                <a:latin typeface="Courier New"/>
                <a:ea typeface="Courier New"/>
                <a:cs typeface="Courier New"/>
                <a:sym typeface="Courier New"/>
              </a:rPr>
              <a:t>int main() {</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 {{{"Messi"}, {"Ronaldo"}, {"Lewa"}}};</a:t>
            </a:r>
            <a:br>
              <a:rPr lang="en-GB" sz="1200">
                <a:latin typeface="Courier New"/>
                <a:ea typeface="Courier New"/>
                <a:cs typeface="Courier New"/>
                <a:sym typeface="Courier New"/>
              </a:rPr>
            </a:br>
            <a:r>
              <a:rPr lang="en-GB" sz="1200">
                <a:latin typeface="Courier New"/>
                <a:ea typeface="Courier New"/>
                <a:cs typeface="Courier New"/>
                <a:sym typeface="Courier New"/>
              </a:rPr>
              <a:t>    for(auto player : squad.get()) {</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player.name &lt;&lt; '\n';</a:t>
            </a:r>
            <a:br>
              <a:rPr lang="en-GB" sz="1200">
                <a:latin typeface="Courier New"/>
                <a:ea typeface="Courier New"/>
                <a:cs typeface="Courier New"/>
                <a:sym typeface="Courier New"/>
              </a:rPr>
            </a:br>
            <a:r>
              <a:rPr lang="en-GB" sz="1200">
                <a:latin typeface="Courier New"/>
                <a:ea typeface="Courier New"/>
                <a:cs typeface="Courier New"/>
                <a:sym typeface="Courier New"/>
              </a:rPr>
              <a:t>    }</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0" st="0"/>
                                            </p:txEl>
                                          </p:spTgt>
                                        </p:tgtEl>
                                        <p:attrNameLst>
                                          <p:attrName>style.visibility</p:attrName>
                                        </p:attrNameLst>
                                      </p:cBhvr>
                                      <p:to>
                                        <p:strVal val="visible"/>
                                      </p:to>
                                    </p:set>
                                    <p:animEffect filter="fade" transition="in">
                                      <p:cBhvr>
                                        <p:cTn dur="1000"/>
                                        <p:tgtEl>
                                          <p:spTgt spid="4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1" st="1"/>
                                            </p:txEl>
                                          </p:spTgt>
                                        </p:tgtEl>
                                        <p:attrNameLst>
                                          <p:attrName>style.visibility</p:attrName>
                                        </p:attrNameLst>
                                      </p:cBhvr>
                                      <p:to>
                                        <p:strVal val="visible"/>
                                      </p:to>
                                    </p:set>
                                    <p:animEffect filter="fade" transition="in">
                                      <p:cBhvr>
                                        <p:cTn dur="1000"/>
                                        <p:tgtEl>
                                          <p:spTgt spid="4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2" st="2"/>
                                            </p:txEl>
                                          </p:spTgt>
                                        </p:tgtEl>
                                        <p:attrNameLst>
                                          <p:attrName>style.visibility</p:attrName>
                                        </p:attrNameLst>
                                      </p:cBhvr>
                                      <p:to>
                                        <p:strVal val="visible"/>
                                      </p:to>
                                    </p:set>
                                    <p:animEffect filter="fade" transition="in">
                                      <p:cBhvr>
                                        <p:cTn dur="1000"/>
                                        <p:tgtEl>
                                          <p:spTgt spid="48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hlink"/>
                </a:solidFill>
                <a:latin typeface="Courier New"/>
                <a:ea typeface="Courier New"/>
                <a:cs typeface="Courier New"/>
                <a:sym typeface="Courier New"/>
                <a:hlinkClick r:id="rId3"/>
              </a:rPr>
              <a:t>strong_type</a:t>
            </a:r>
            <a:r>
              <a:rPr lang="en-GB"/>
              <a:t> by </a:t>
            </a:r>
            <a:r>
              <a:rPr i="1" lang="en-GB"/>
              <a:t>Björn Fahller</a:t>
            </a:r>
            <a:r>
              <a:rPr lang="en-GB"/>
              <a:t> (I)</a:t>
            </a:r>
            <a:endParaRPr/>
          </a:p>
        </p:txBody>
      </p:sp>
      <p:sp>
        <p:nvSpPr>
          <p:cNvPr id="494" name="Google Shape;494;p78"/>
          <p:cNvSpPr txBox="1"/>
          <p:nvPr>
            <p:ph idx="1" type="body"/>
          </p:nvPr>
        </p:nvSpPr>
        <p:spPr>
          <a:xfrm>
            <a:off x="311700" y="1152475"/>
            <a:ext cx="252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Inspired by </a:t>
            </a:r>
            <a:r>
              <a:rPr lang="en-GB" sz="1500">
                <a:latin typeface="Courier New"/>
                <a:ea typeface="Courier New"/>
                <a:cs typeface="Courier New"/>
                <a:sym typeface="Courier New"/>
              </a:rPr>
              <a:t>type_safe</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
        <p:nvSpPr>
          <p:cNvPr id="495" name="Google Shape;495;p78"/>
          <p:cNvSpPr txBox="1"/>
          <p:nvPr>
            <p:ph idx="2" type="body"/>
          </p:nvPr>
        </p:nvSpPr>
        <p:spPr>
          <a:xfrm>
            <a:off x="2939150" y="1152475"/>
            <a:ext cx="5893200" cy="36315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en-GB" sz="1200">
                <a:latin typeface="Courier New"/>
                <a:ea typeface="Courier New"/>
                <a:cs typeface="Courier New"/>
                <a:sym typeface="Courier New"/>
              </a:rPr>
              <a:t>struct Player {</a:t>
            </a:r>
            <a:br>
              <a:rPr lang="en-GB" sz="1200">
                <a:latin typeface="Courier New"/>
                <a:ea typeface="Courier New"/>
                <a:cs typeface="Courier New"/>
                <a:sym typeface="Courier New"/>
              </a:rPr>
            </a:br>
            <a:r>
              <a:rPr lang="en-GB" sz="1200">
                <a:latin typeface="Courier New"/>
                <a:ea typeface="Courier New"/>
                <a:cs typeface="Courier New"/>
                <a:sym typeface="Courier New"/>
              </a:rPr>
              <a:t>    friend bool operator==(Player l, Player r) { </a:t>
            </a:r>
            <a:br>
              <a:rPr lang="en-GB" sz="1200">
                <a:latin typeface="Courier New"/>
                <a:ea typeface="Courier New"/>
                <a:cs typeface="Courier New"/>
                <a:sym typeface="Courier New"/>
              </a:rPr>
            </a:br>
            <a:r>
              <a:rPr lang="en-GB" sz="1200">
                <a:latin typeface="Courier New"/>
                <a:ea typeface="Courier New"/>
                <a:cs typeface="Courier New"/>
                <a:sym typeface="Courier New"/>
              </a:rPr>
              <a:t>      return l.name == r.name; </a:t>
            </a:r>
            <a:br>
              <a:rPr lang="en-GB" sz="1200">
                <a:latin typeface="Courier New"/>
                <a:ea typeface="Courier New"/>
                <a:cs typeface="Courier New"/>
                <a:sym typeface="Courier New"/>
              </a:rPr>
            </a:br>
            <a:r>
              <a:rPr lang="en-GB" sz="1200">
                <a:latin typeface="Courier New"/>
                <a:ea typeface="Courier New"/>
                <a:cs typeface="Courier New"/>
                <a:sym typeface="Courier New"/>
              </a:rPr>
              <a:t>    }</a:t>
            </a:r>
            <a:br>
              <a:rPr lang="en-GB" sz="1200">
                <a:latin typeface="Courier New"/>
                <a:ea typeface="Courier New"/>
                <a:cs typeface="Courier New"/>
                <a:sym typeface="Courier New"/>
              </a:rPr>
            </a:br>
            <a:r>
              <a:rPr lang="en-GB" sz="1200">
                <a:latin typeface="Courier New"/>
                <a:ea typeface="Courier New"/>
                <a:cs typeface="Courier New"/>
                <a:sym typeface="Courier New"/>
              </a:rPr>
              <a:t>    std::string name;</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5000"/>
              </a:lnSpc>
              <a:spcBef>
                <a:spcPts val="1200"/>
              </a:spcBef>
              <a:spcAft>
                <a:spcPts val="1200"/>
              </a:spcAft>
              <a:buSzPts val="523"/>
              <a:buNone/>
            </a:pPr>
            <a:r>
              <a:rPr lang="en-GB" sz="1200">
                <a:latin typeface="Courier New"/>
                <a:ea typeface="Courier New"/>
                <a:cs typeface="Courier New"/>
                <a:sym typeface="Courier New"/>
              </a:rPr>
              <a:t>int main() {</a:t>
            </a:r>
            <a:br>
              <a:rPr lang="en-GB" sz="1200">
                <a:latin typeface="Courier New"/>
                <a:ea typeface="Courier New"/>
                <a:cs typeface="Courier New"/>
                <a:sym typeface="Courier New"/>
              </a:rPr>
            </a:br>
            <a:r>
              <a:rPr lang="en-GB" sz="1200">
                <a:latin typeface="Courier New"/>
                <a:ea typeface="Courier New"/>
                <a:cs typeface="Courier New"/>
                <a:sym typeface="Courier New"/>
              </a:rPr>
              <a:t>    </a:t>
            </a:r>
            <a:r>
              <a:rPr lang="en-GB" sz="1200">
                <a:latin typeface="Courier New"/>
                <a:ea typeface="Courier New"/>
                <a:cs typeface="Courier New"/>
                <a:sym typeface="Courier New"/>
              </a:rPr>
              <a:t>using Squad = strong::type&lt;std::vector&lt;Player&gt;, struct</a:t>
            </a:r>
            <a:br>
              <a:rPr lang="en-GB" sz="1200">
                <a:latin typeface="Courier New"/>
                <a:ea typeface="Courier New"/>
                <a:cs typeface="Courier New"/>
                <a:sym typeface="Courier New"/>
              </a:rPr>
            </a:br>
            <a:r>
              <a:rPr lang="en-GB" sz="1200">
                <a:latin typeface="Courier New"/>
                <a:ea typeface="Courier New"/>
                <a:cs typeface="Courier New"/>
                <a:sym typeface="Courier New"/>
              </a:rPr>
              <a:t>                               Squad_, strong::equality&gt;;</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 {Player{"Messi"}, Player{"Ronaldo"},</a:t>
            </a:r>
            <a:br>
              <a:rPr lang="en-GB" sz="1200">
                <a:latin typeface="Courier New"/>
                <a:ea typeface="Courier New"/>
                <a:cs typeface="Courier New"/>
                <a:sym typeface="Courier New"/>
              </a:rPr>
            </a:br>
            <a:r>
              <a:rPr lang="en-GB" sz="1200">
                <a:latin typeface="Courier New"/>
                <a:ea typeface="Courier New"/>
                <a:cs typeface="Courier New"/>
                <a:sym typeface="Courier New"/>
              </a:rPr>
              <a:t>                 Player{"Lewa"}};</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squad2 = squad;</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std::boolalpha;</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    </a:t>
            </a:r>
            <a:r>
              <a:rPr lang="en-GB" sz="1200">
                <a:latin typeface="Courier New"/>
                <a:ea typeface="Courier New"/>
                <a:cs typeface="Courier New"/>
                <a:sym typeface="Courier New"/>
              </a:rPr>
              <a:t>value_of(squad)</a:t>
            </a:r>
            <a:r>
              <a:rPr lang="en-GB" sz="1200">
                <a:latin typeface="Courier New"/>
                <a:ea typeface="Courier New"/>
                <a:cs typeface="Courier New"/>
                <a:sym typeface="Courier New"/>
              </a:rPr>
              <a:t>.push_back({"Mbappe"});</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0" st="0"/>
                                            </p:txEl>
                                          </p:spTgt>
                                        </p:tgtEl>
                                        <p:attrNameLst>
                                          <p:attrName>style.visibility</p:attrName>
                                        </p:attrNameLst>
                                      </p:cBhvr>
                                      <p:to>
                                        <p:strVal val="visible"/>
                                      </p:to>
                                    </p:set>
                                    <p:animEffect filter="fade" transition="in">
                                      <p:cBhvr>
                                        <p:cTn dur="1500"/>
                                        <p:tgtEl>
                                          <p:spTgt spid="4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1" st="1"/>
                                            </p:txEl>
                                          </p:spTgt>
                                        </p:tgtEl>
                                        <p:attrNameLst>
                                          <p:attrName>style.visibility</p:attrName>
                                        </p:attrNameLst>
                                      </p:cBhvr>
                                      <p:to>
                                        <p:strVal val="visible"/>
                                      </p:to>
                                    </p:set>
                                    <p:animEffect filter="fade" transition="in">
                                      <p:cBhvr>
                                        <p:cTn dur="1500"/>
                                        <p:tgtEl>
                                          <p:spTgt spid="4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2" st="2"/>
                                            </p:txEl>
                                          </p:spTgt>
                                        </p:tgtEl>
                                        <p:attrNameLst>
                                          <p:attrName>style.visibility</p:attrName>
                                        </p:attrNameLst>
                                      </p:cBhvr>
                                      <p:to>
                                        <p:strVal val="visible"/>
                                      </p:to>
                                    </p:set>
                                    <p:animEffect filter="fade" transition="in">
                                      <p:cBhvr>
                                        <p:cTn dur="1500"/>
                                        <p:tgtEl>
                                          <p:spTgt spid="49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hlink"/>
                </a:solidFill>
                <a:latin typeface="Courier New"/>
                <a:ea typeface="Courier New"/>
                <a:cs typeface="Courier New"/>
                <a:sym typeface="Courier New"/>
                <a:hlinkClick r:id="rId3"/>
              </a:rPr>
              <a:t>strong_type</a:t>
            </a:r>
            <a:r>
              <a:rPr lang="en-GB"/>
              <a:t> by </a:t>
            </a:r>
            <a:r>
              <a:rPr i="1" lang="en-GB"/>
              <a:t>Björn Fahller</a:t>
            </a:r>
            <a:r>
              <a:rPr lang="en-GB"/>
              <a:t> (I)</a:t>
            </a:r>
            <a:endParaRPr/>
          </a:p>
        </p:txBody>
      </p:sp>
      <p:sp>
        <p:nvSpPr>
          <p:cNvPr id="501" name="Google Shape;501;p79"/>
          <p:cNvSpPr txBox="1"/>
          <p:nvPr>
            <p:ph idx="1" type="body"/>
          </p:nvPr>
        </p:nvSpPr>
        <p:spPr>
          <a:xfrm>
            <a:off x="311700" y="1152475"/>
            <a:ext cx="252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Inspired by </a:t>
            </a:r>
            <a:r>
              <a:rPr lang="en-GB" sz="1500">
                <a:latin typeface="Courier New"/>
                <a:ea typeface="Courier New"/>
                <a:cs typeface="Courier New"/>
                <a:sym typeface="Courier New"/>
              </a:rPr>
              <a:t>type_safe</a:t>
            </a:r>
            <a:endParaRPr sz="1500">
              <a:latin typeface="Courier New"/>
              <a:ea typeface="Courier New"/>
              <a:cs typeface="Courier New"/>
              <a:sym typeface="Courier New"/>
            </a:endParaRPr>
          </a:p>
          <a:p>
            <a:pPr indent="0" lvl="0" marL="0" rtl="0" algn="l">
              <a:spcBef>
                <a:spcPts val="1200"/>
              </a:spcBef>
              <a:spcAft>
                <a:spcPts val="0"/>
              </a:spcAft>
              <a:buNone/>
            </a:pPr>
            <a:r>
              <a:rPr lang="en-GB" sz="1500"/>
              <a:t>Though it resembles more to </a:t>
            </a:r>
            <a:r>
              <a:rPr lang="en-GB" sz="1500">
                <a:latin typeface="Courier New"/>
                <a:ea typeface="Courier New"/>
                <a:cs typeface="Courier New"/>
                <a:sym typeface="Courier New"/>
              </a:rPr>
              <a:t>NamedType</a:t>
            </a:r>
            <a:endParaRPr sz="1500">
              <a:latin typeface="Courier New"/>
              <a:ea typeface="Courier New"/>
              <a:cs typeface="Courier New"/>
              <a:sym typeface="Courier New"/>
            </a:endParaRPr>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
        <p:nvSpPr>
          <p:cNvPr id="502" name="Google Shape;502;p79"/>
          <p:cNvSpPr txBox="1"/>
          <p:nvPr>
            <p:ph idx="2" type="body"/>
          </p:nvPr>
        </p:nvSpPr>
        <p:spPr>
          <a:xfrm>
            <a:off x="2939150" y="1152475"/>
            <a:ext cx="5893200" cy="36315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en-GB" sz="1200">
                <a:latin typeface="Courier New"/>
                <a:ea typeface="Courier New"/>
                <a:cs typeface="Courier New"/>
                <a:sym typeface="Courier New"/>
              </a:rPr>
              <a:t>struct Player {</a:t>
            </a:r>
            <a:br>
              <a:rPr lang="en-GB" sz="1200">
                <a:latin typeface="Courier New"/>
                <a:ea typeface="Courier New"/>
                <a:cs typeface="Courier New"/>
                <a:sym typeface="Courier New"/>
              </a:rPr>
            </a:br>
            <a:r>
              <a:rPr lang="en-GB" sz="1200">
                <a:latin typeface="Courier New"/>
                <a:ea typeface="Courier New"/>
                <a:cs typeface="Courier New"/>
                <a:sym typeface="Courier New"/>
              </a:rPr>
              <a:t>    friend bool operator==(Player l, Player r) { </a:t>
            </a:r>
            <a:br>
              <a:rPr lang="en-GB" sz="1200">
                <a:latin typeface="Courier New"/>
                <a:ea typeface="Courier New"/>
                <a:cs typeface="Courier New"/>
                <a:sym typeface="Courier New"/>
              </a:rPr>
            </a:br>
            <a:r>
              <a:rPr lang="en-GB" sz="1200">
                <a:latin typeface="Courier New"/>
                <a:ea typeface="Courier New"/>
                <a:cs typeface="Courier New"/>
                <a:sym typeface="Courier New"/>
              </a:rPr>
              <a:t>      return l.name == r.name; </a:t>
            </a:r>
            <a:br>
              <a:rPr lang="en-GB" sz="1200">
                <a:latin typeface="Courier New"/>
                <a:ea typeface="Courier New"/>
                <a:cs typeface="Courier New"/>
                <a:sym typeface="Courier New"/>
              </a:rPr>
            </a:br>
            <a:r>
              <a:rPr lang="en-GB" sz="1200">
                <a:latin typeface="Courier New"/>
                <a:ea typeface="Courier New"/>
                <a:cs typeface="Courier New"/>
                <a:sym typeface="Courier New"/>
              </a:rPr>
              <a:t>    }</a:t>
            </a:r>
            <a:br>
              <a:rPr lang="en-GB" sz="1200">
                <a:latin typeface="Courier New"/>
                <a:ea typeface="Courier New"/>
                <a:cs typeface="Courier New"/>
                <a:sym typeface="Courier New"/>
              </a:rPr>
            </a:br>
            <a:r>
              <a:rPr lang="en-GB" sz="1200">
                <a:latin typeface="Courier New"/>
                <a:ea typeface="Courier New"/>
                <a:cs typeface="Courier New"/>
                <a:sym typeface="Courier New"/>
              </a:rPr>
              <a:t>    std::string name;</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5000"/>
              </a:lnSpc>
              <a:spcBef>
                <a:spcPts val="1200"/>
              </a:spcBef>
              <a:spcAft>
                <a:spcPts val="1200"/>
              </a:spcAft>
              <a:buSzPts val="523"/>
              <a:buNone/>
            </a:pPr>
            <a:r>
              <a:rPr lang="en-GB" sz="1200">
                <a:latin typeface="Courier New"/>
                <a:ea typeface="Courier New"/>
                <a:cs typeface="Courier New"/>
                <a:sym typeface="Courier New"/>
              </a:rPr>
              <a:t>int main() {</a:t>
            </a:r>
            <a:br>
              <a:rPr lang="en-GB" sz="1200">
                <a:latin typeface="Courier New"/>
                <a:ea typeface="Courier New"/>
                <a:cs typeface="Courier New"/>
                <a:sym typeface="Courier New"/>
              </a:rPr>
            </a:br>
            <a:r>
              <a:rPr b="1" lang="en-GB" sz="1200">
                <a:latin typeface="Courier New"/>
                <a:ea typeface="Courier New"/>
                <a:cs typeface="Courier New"/>
                <a:sym typeface="Courier New"/>
              </a:rPr>
              <a:t>    using Squad = strong::type&lt;std::vector&lt;Player&gt;, struct</a:t>
            </a:r>
            <a:br>
              <a:rPr b="1" lang="en-GB" sz="1200">
                <a:latin typeface="Courier New"/>
                <a:ea typeface="Courier New"/>
                <a:cs typeface="Courier New"/>
                <a:sym typeface="Courier New"/>
              </a:rPr>
            </a:br>
            <a:r>
              <a:rPr b="1" lang="en-GB" sz="1200">
                <a:latin typeface="Courier New"/>
                <a:ea typeface="Courier New"/>
                <a:cs typeface="Courier New"/>
                <a:sym typeface="Courier New"/>
              </a:rPr>
              <a:t>                               Squad_, strong::equality&gt;;</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 {Player{"Messi"}, Player{"Ronaldo"},</a:t>
            </a:r>
            <a:br>
              <a:rPr lang="en-GB" sz="1200">
                <a:latin typeface="Courier New"/>
                <a:ea typeface="Courier New"/>
                <a:cs typeface="Courier New"/>
                <a:sym typeface="Courier New"/>
              </a:rPr>
            </a:br>
            <a:r>
              <a:rPr lang="en-GB" sz="1200">
                <a:latin typeface="Courier New"/>
                <a:ea typeface="Courier New"/>
                <a:cs typeface="Courier New"/>
                <a:sym typeface="Courier New"/>
              </a:rPr>
              <a:t>                 Player{"Lewa"}};</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squad2 = squad;</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std::boolalpha;</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    value_of(squad).push_back({"Mbappe"});</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hlink"/>
                </a:solidFill>
                <a:latin typeface="Courier New"/>
                <a:ea typeface="Courier New"/>
                <a:cs typeface="Courier New"/>
                <a:sym typeface="Courier New"/>
                <a:hlinkClick r:id="rId3"/>
              </a:rPr>
              <a:t>strong_type</a:t>
            </a:r>
            <a:r>
              <a:rPr lang="en-GB"/>
              <a:t> by </a:t>
            </a:r>
            <a:r>
              <a:rPr i="1" lang="en-GB"/>
              <a:t>Björn Fahller</a:t>
            </a:r>
            <a:r>
              <a:rPr lang="en-GB"/>
              <a:t> (I)</a:t>
            </a:r>
            <a:endParaRPr/>
          </a:p>
        </p:txBody>
      </p:sp>
      <p:sp>
        <p:nvSpPr>
          <p:cNvPr id="508" name="Google Shape;508;p80"/>
          <p:cNvSpPr txBox="1"/>
          <p:nvPr>
            <p:ph idx="1" type="body"/>
          </p:nvPr>
        </p:nvSpPr>
        <p:spPr>
          <a:xfrm>
            <a:off x="311700" y="1152475"/>
            <a:ext cx="252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Inspired by </a:t>
            </a:r>
            <a:r>
              <a:rPr lang="en-GB" sz="1500">
                <a:latin typeface="Courier New"/>
                <a:ea typeface="Courier New"/>
                <a:cs typeface="Courier New"/>
                <a:sym typeface="Courier New"/>
              </a:rPr>
              <a:t>type_safe</a:t>
            </a:r>
            <a:endParaRPr sz="1500">
              <a:latin typeface="Courier New"/>
              <a:ea typeface="Courier New"/>
              <a:cs typeface="Courier New"/>
              <a:sym typeface="Courier New"/>
            </a:endParaRPr>
          </a:p>
          <a:p>
            <a:pPr indent="0" lvl="0" marL="0" rtl="0" algn="l">
              <a:spcBef>
                <a:spcPts val="1200"/>
              </a:spcBef>
              <a:spcAft>
                <a:spcPts val="0"/>
              </a:spcAft>
              <a:buNone/>
            </a:pPr>
            <a:r>
              <a:rPr lang="en-GB" sz="1500"/>
              <a:t>Though it resembles more to </a:t>
            </a:r>
            <a:r>
              <a:rPr lang="en-GB" sz="1500">
                <a:latin typeface="Courier New"/>
                <a:ea typeface="Courier New"/>
                <a:cs typeface="Courier New"/>
                <a:sym typeface="Courier New"/>
              </a:rPr>
              <a:t>NamedType</a:t>
            </a:r>
            <a:endParaRPr sz="1500">
              <a:latin typeface="Courier New"/>
              <a:ea typeface="Courier New"/>
              <a:cs typeface="Courier New"/>
              <a:sym typeface="Courier New"/>
            </a:endParaRPr>
          </a:p>
          <a:p>
            <a:pPr indent="0" lvl="0" marL="0" rtl="0" algn="l">
              <a:spcBef>
                <a:spcPts val="1200"/>
              </a:spcBef>
              <a:spcAft>
                <a:spcPts val="0"/>
              </a:spcAft>
              <a:buNone/>
            </a:pPr>
            <a:r>
              <a:rPr lang="en-GB" sz="1500"/>
              <a:t>Extra miscellaneous functions (</a:t>
            </a:r>
            <a:r>
              <a:rPr i="1" lang="en-GB" sz="1500"/>
              <a:t>swap, underlying type, uninitialized</a:t>
            </a:r>
            <a:r>
              <a:rPr lang="en-GB" sz="1500"/>
              <a:t>)</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
        <p:nvSpPr>
          <p:cNvPr id="509" name="Google Shape;509;p80"/>
          <p:cNvSpPr txBox="1"/>
          <p:nvPr>
            <p:ph idx="2" type="body"/>
          </p:nvPr>
        </p:nvSpPr>
        <p:spPr>
          <a:xfrm>
            <a:off x="2939150" y="1152475"/>
            <a:ext cx="5893200" cy="36315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en-GB" sz="1200">
                <a:latin typeface="Courier New"/>
                <a:ea typeface="Courier New"/>
                <a:cs typeface="Courier New"/>
                <a:sym typeface="Courier New"/>
              </a:rPr>
              <a:t>struct Player {</a:t>
            </a:r>
            <a:br>
              <a:rPr lang="en-GB" sz="1200">
                <a:latin typeface="Courier New"/>
                <a:ea typeface="Courier New"/>
                <a:cs typeface="Courier New"/>
                <a:sym typeface="Courier New"/>
              </a:rPr>
            </a:br>
            <a:r>
              <a:rPr lang="en-GB" sz="1200">
                <a:latin typeface="Courier New"/>
                <a:ea typeface="Courier New"/>
                <a:cs typeface="Courier New"/>
                <a:sym typeface="Courier New"/>
              </a:rPr>
              <a:t>    friend bool operator==(Player l, Player r) { </a:t>
            </a:r>
            <a:br>
              <a:rPr lang="en-GB" sz="1200">
                <a:latin typeface="Courier New"/>
                <a:ea typeface="Courier New"/>
                <a:cs typeface="Courier New"/>
                <a:sym typeface="Courier New"/>
              </a:rPr>
            </a:br>
            <a:r>
              <a:rPr lang="en-GB" sz="1200">
                <a:latin typeface="Courier New"/>
                <a:ea typeface="Courier New"/>
                <a:cs typeface="Courier New"/>
                <a:sym typeface="Courier New"/>
              </a:rPr>
              <a:t>      return l.name == r.name; </a:t>
            </a:r>
            <a:br>
              <a:rPr lang="en-GB" sz="1200">
                <a:latin typeface="Courier New"/>
                <a:ea typeface="Courier New"/>
                <a:cs typeface="Courier New"/>
                <a:sym typeface="Courier New"/>
              </a:rPr>
            </a:br>
            <a:r>
              <a:rPr lang="en-GB" sz="1200">
                <a:latin typeface="Courier New"/>
                <a:ea typeface="Courier New"/>
                <a:cs typeface="Courier New"/>
                <a:sym typeface="Courier New"/>
              </a:rPr>
              <a:t>    }</a:t>
            </a:r>
            <a:br>
              <a:rPr lang="en-GB" sz="1200">
                <a:latin typeface="Courier New"/>
                <a:ea typeface="Courier New"/>
                <a:cs typeface="Courier New"/>
                <a:sym typeface="Courier New"/>
              </a:rPr>
            </a:br>
            <a:r>
              <a:rPr lang="en-GB" sz="1200">
                <a:latin typeface="Courier New"/>
                <a:ea typeface="Courier New"/>
                <a:cs typeface="Courier New"/>
                <a:sym typeface="Courier New"/>
              </a:rPr>
              <a:t>    std::string name;</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5000"/>
              </a:lnSpc>
              <a:spcBef>
                <a:spcPts val="1200"/>
              </a:spcBef>
              <a:spcAft>
                <a:spcPts val="1200"/>
              </a:spcAft>
              <a:buSzPts val="523"/>
              <a:buNone/>
            </a:pPr>
            <a:r>
              <a:rPr lang="en-GB" sz="1200">
                <a:latin typeface="Courier New"/>
                <a:ea typeface="Courier New"/>
                <a:cs typeface="Courier New"/>
                <a:sym typeface="Courier New"/>
              </a:rPr>
              <a:t>int main() {</a:t>
            </a:r>
            <a:br>
              <a:rPr lang="en-GB" sz="1200">
                <a:latin typeface="Courier New"/>
                <a:ea typeface="Courier New"/>
                <a:cs typeface="Courier New"/>
                <a:sym typeface="Courier New"/>
              </a:rPr>
            </a:br>
            <a:r>
              <a:rPr lang="en-GB" sz="1200">
                <a:latin typeface="Courier New"/>
                <a:ea typeface="Courier New"/>
                <a:cs typeface="Courier New"/>
                <a:sym typeface="Courier New"/>
              </a:rPr>
              <a:t>    using Squad = strong::type&lt;std::vector&lt;Player&gt;, struct</a:t>
            </a:r>
            <a:br>
              <a:rPr lang="en-GB" sz="1200">
                <a:latin typeface="Courier New"/>
                <a:ea typeface="Courier New"/>
                <a:cs typeface="Courier New"/>
                <a:sym typeface="Courier New"/>
              </a:rPr>
            </a:br>
            <a:r>
              <a:rPr lang="en-GB" sz="1200">
                <a:latin typeface="Courier New"/>
                <a:ea typeface="Courier New"/>
                <a:cs typeface="Courier New"/>
                <a:sym typeface="Courier New"/>
              </a:rPr>
              <a:t>                               Squad_, strong::equality&gt;;</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 {Player{"Messi"}, Player{"Ronaldo"},</a:t>
            </a:r>
            <a:br>
              <a:rPr lang="en-GB" sz="1200">
                <a:latin typeface="Courier New"/>
                <a:ea typeface="Courier New"/>
                <a:cs typeface="Courier New"/>
                <a:sym typeface="Courier New"/>
              </a:rPr>
            </a:br>
            <a:r>
              <a:rPr lang="en-GB" sz="1200">
                <a:latin typeface="Courier New"/>
                <a:ea typeface="Courier New"/>
                <a:cs typeface="Courier New"/>
                <a:sym typeface="Courier New"/>
              </a:rPr>
              <a:t>                 Player{"Lewa"}};</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squad2 = squad;</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std::boolalpha;</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    value_of(squad).push_back({"Mbappe"});</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accent5"/>
                </a:solidFill>
                <a:latin typeface="Courier New"/>
                <a:ea typeface="Courier New"/>
                <a:cs typeface="Courier New"/>
                <a:sym typeface="Courier New"/>
                <a:hlinkClick r:id="rId3">
                  <a:extLst>
                    <a:ext uri="{A12FA001-AC4F-418D-AE19-62706E023703}">
                      <ahyp:hlinkClr val="tx"/>
                    </a:ext>
                  </a:extLst>
                </a:hlinkClick>
              </a:rPr>
              <a:t>strong_type</a:t>
            </a:r>
            <a:r>
              <a:rPr lang="en-GB"/>
              <a:t> by </a:t>
            </a:r>
            <a:r>
              <a:rPr i="1" lang="en-GB"/>
              <a:t>Björn Fahller</a:t>
            </a:r>
            <a:r>
              <a:rPr lang="en-GB"/>
              <a:t> (II)</a:t>
            </a:r>
            <a:endParaRPr/>
          </a:p>
        </p:txBody>
      </p:sp>
      <p:sp>
        <p:nvSpPr>
          <p:cNvPr id="515" name="Google Shape;515;p81"/>
          <p:cNvSpPr txBox="1"/>
          <p:nvPr>
            <p:ph idx="1" type="body"/>
          </p:nvPr>
        </p:nvSpPr>
        <p:spPr>
          <a:xfrm>
            <a:off x="311700" y="1152475"/>
            <a:ext cx="25092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Good additions</a:t>
            </a:r>
            <a:endParaRPr sz="1500"/>
          </a:p>
          <a:p>
            <a:pPr indent="-323850" lvl="0" marL="457200" rtl="0" algn="l">
              <a:spcBef>
                <a:spcPts val="0"/>
              </a:spcBef>
              <a:spcAft>
                <a:spcPts val="0"/>
              </a:spcAft>
              <a:buSzPts val="1500"/>
              <a:buChar char="+"/>
            </a:pPr>
            <a:r>
              <a:rPr lang="en-GB" sz="1500"/>
              <a:t>Probably the most readable</a:t>
            </a:r>
            <a:br>
              <a:rPr lang="en-GB" sz="1500"/>
            </a:br>
            <a:endParaRPr sz="1500"/>
          </a:p>
          <a:p>
            <a:pPr indent="-323850" lvl="0" marL="457200" rtl="0" algn="l">
              <a:spcBef>
                <a:spcPts val="0"/>
              </a:spcBef>
              <a:spcAft>
                <a:spcPts val="0"/>
              </a:spcAft>
              <a:buSzPts val="1500"/>
              <a:buChar char="-"/>
            </a:pPr>
            <a:r>
              <a:rPr lang="en-GB" sz="1500"/>
              <a:t>Not very sophisticated API</a:t>
            </a:r>
            <a:endParaRPr sz="1500"/>
          </a:p>
          <a:p>
            <a:pPr indent="0" lvl="0" marL="0" rtl="0" algn="l">
              <a:spcBef>
                <a:spcPts val="1200"/>
              </a:spcBef>
              <a:spcAft>
                <a:spcPts val="1200"/>
              </a:spcAft>
              <a:buNone/>
            </a:pPr>
            <a:r>
              <a:t/>
            </a:r>
            <a:endParaRPr sz="1500"/>
          </a:p>
        </p:txBody>
      </p:sp>
      <p:sp>
        <p:nvSpPr>
          <p:cNvPr id="516" name="Google Shape;516;p81"/>
          <p:cNvSpPr txBox="1"/>
          <p:nvPr>
            <p:ph idx="2" type="body"/>
          </p:nvPr>
        </p:nvSpPr>
        <p:spPr>
          <a:xfrm>
            <a:off x="2939150" y="1152475"/>
            <a:ext cx="5893200" cy="33435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en-GB" sz="1200">
                <a:latin typeface="Courier New"/>
                <a:ea typeface="Courier New"/>
                <a:cs typeface="Courier New"/>
                <a:sym typeface="Courier New"/>
              </a:rPr>
              <a:t>struct Player {</a:t>
            </a:r>
            <a:br>
              <a:rPr lang="en-GB" sz="1200">
                <a:latin typeface="Courier New"/>
                <a:ea typeface="Courier New"/>
                <a:cs typeface="Courier New"/>
                <a:sym typeface="Courier New"/>
              </a:rPr>
            </a:br>
            <a:r>
              <a:rPr lang="en-GB" sz="1200">
                <a:latin typeface="Courier New"/>
                <a:ea typeface="Courier New"/>
                <a:cs typeface="Courier New"/>
                <a:sym typeface="Courier New"/>
              </a:rPr>
              <a:t>    friend bool operator==(Player l, Player r) { </a:t>
            </a:r>
            <a:br>
              <a:rPr lang="en-GB" sz="1200">
                <a:latin typeface="Courier New"/>
                <a:ea typeface="Courier New"/>
                <a:cs typeface="Courier New"/>
                <a:sym typeface="Courier New"/>
              </a:rPr>
            </a:br>
            <a:r>
              <a:rPr lang="en-GB" sz="1200">
                <a:latin typeface="Courier New"/>
                <a:ea typeface="Courier New"/>
                <a:cs typeface="Courier New"/>
                <a:sym typeface="Courier New"/>
              </a:rPr>
              <a:t>      return l.name == r.name; </a:t>
            </a:r>
            <a:br>
              <a:rPr lang="en-GB" sz="1200">
                <a:latin typeface="Courier New"/>
                <a:ea typeface="Courier New"/>
                <a:cs typeface="Courier New"/>
                <a:sym typeface="Courier New"/>
              </a:rPr>
            </a:br>
            <a:r>
              <a:rPr lang="en-GB" sz="1200">
                <a:latin typeface="Courier New"/>
                <a:ea typeface="Courier New"/>
                <a:cs typeface="Courier New"/>
                <a:sym typeface="Courier New"/>
              </a:rPr>
              <a:t>    }</a:t>
            </a:r>
            <a:br>
              <a:rPr lang="en-GB" sz="1200">
                <a:latin typeface="Courier New"/>
                <a:ea typeface="Courier New"/>
                <a:cs typeface="Courier New"/>
                <a:sym typeface="Courier New"/>
              </a:rPr>
            </a:br>
            <a:r>
              <a:rPr lang="en-GB" sz="1200">
                <a:latin typeface="Courier New"/>
                <a:ea typeface="Courier New"/>
                <a:cs typeface="Courier New"/>
                <a:sym typeface="Courier New"/>
              </a:rPr>
              <a:t>    std::string name;</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05000"/>
              </a:lnSpc>
              <a:spcBef>
                <a:spcPts val="1200"/>
              </a:spcBef>
              <a:spcAft>
                <a:spcPts val="1200"/>
              </a:spcAft>
              <a:buSzPts val="523"/>
              <a:buNone/>
            </a:pPr>
            <a:r>
              <a:rPr lang="en-GB" sz="1200">
                <a:latin typeface="Courier New"/>
                <a:ea typeface="Courier New"/>
                <a:cs typeface="Courier New"/>
                <a:sym typeface="Courier New"/>
              </a:rPr>
              <a:t>int main() {</a:t>
            </a:r>
            <a:br>
              <a:rPr lang="en-GB" sz="1200">
                <a:latin typeface="Courier New"/>
                <a:ea typeface="Courier New"/>
                <a:cs typeface="Courier New"/>
                <a:sym typeface="Courier New"/>
              </a:rPr>
            </a:br>
            <a:r>
              <a:rPr lang="en-GB" sz="1200">
                <a:latin typeface="Courier New"/>
                <a:ea typeface="Courier New"/>
                <a:cs typeface="Courier New"/>
                <a:sym typeface="Courier New"/>
              </a:rPr>
              <a:t>    using Squad = strong::type&lt;std::vector&lt;Player&gt;, struct</a:t>
            </a:r>
            <a:br>
              <a:rPr lang="en-GB" sz="1200">
                <a:latin typeface="Courier New"/>
                <a:ea typeface="Courier New"/>
                <a:cs typeface="Courier New"/>
                <a:sym typeface="Courier New"/>
              </a:rPr>
            </a:br>
            <a:r>
              <a:rPr lang="en-GB" sz="1200">
                <a:latin typeface="Courier New"/>
                <a:ea typeface="Courier New"/>
                <a:cs typeface="Courier New"/>
                <a:sym typeface="Courier New"/>
              </a:rPr>
              <a:t>                               Squad_, strong::equality&gt;;</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 {Player{"Messi"}, Player{"Ronaldo"},</a:t>
            </a:r>
            <a:br>
              <a:rPr lang="en-GB" sz="1200">
                <a:latin typeface="Courier New"/>
                <a:ea typeface="Courier New"/>
                <a:cs typeface="Courier New"/>
                <a:sym typeface="Courier New"/>
              </a:rPr>
            </a:br>
            <a:r>
              <a:rPr lang="en-GB" sz="1200">
                <a:latin typeface="Courier New"/>
                <a:ea typeface="Courier New"/>
                <a:cs typeface="Courier New"/>
                <a:sym typeface="Courier New"/>
              </a:rPr>
              <a:t>                 Player{"Lewa"}};</a:t>
            </a:r>
            <a:br>
              <a:rPr lang="en-GB" sz="1200">
                <a:latin typeface="Courier New"/>
                <a:ea typeface="Courier New"/>
                <a:cs typeface="Courier New"/>
                <a:sym typeface="Courier New"/>
              </a:rPr>
            </a:br>
            <a:r>
              <a:rPr lang="en-GB" sz="1200">
                <a:latin typeface="Courier New"/>
                <a:ea typeface="Courier New"/>
                <a:cs typeface="Courier New"/>
                <a:sym typeface="Courier New"/>
              </a:rPr>
              <a:t>    value_of(squad).push_back({"Szoboszlai"});</a:t>
            </a:r>
            <a:br>
              <a:rPr lang="en-GB" sz="1200">
                <a:latin typeface="Courier New"/>
                <a:ea typeface="Courier New"/>
                <a:cs typeface="Courier New"/>
                <a:sym typeface="Courier New"/>
              </a:rPr>
            </a:br>
            <a:r>
              <a:rPr lang="en-GB" sz="1200">
                <a:latin typeface="Courier New"/>
                <a:ea typeface="Courier New"/>
                <a:cs typeface="Courier New"/>
                <a:sym typeface="Courier New"/>
              </a:rPr>
              <a:t>    for(auto player : value_of(squad)) {</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player.name &lt;&lt; '\n';</a:t>
            </a:r>
            <a:br>
              <a:rPr lang="en-GB" sz="1200">
                <a:latin typeface="Courier New"/>
                <a:ea typeface="Courier New"/>
                <a:cs typeface="Courier New"/>
                <a:sym typeface="Courier New"/>
              </a:rPr>
            </a:br>
            <a:r>
              <a:rPr lang="en-GB" sz="1200">
                <a:latin typeface="Courier New"/>
                <a:ea typeface="Courier New"/>
                <a:cs typeface="Courier New"/>
                <a:sym typeface="Courier New"/>
              </a:rPr>
              <a:t>    }</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xEl>
                                              <p:pRg end="0" st="0"/>
                                            </p:txEl>
                                          </p:spTgt>
                                        </p:tgtEl>
                                        <p:attrNameLst>
                                          <p:attrName>style.visibility</p:attrName>
                                        </p:attrNameLst>
                                      </p:cBhvr>
                                      <p:to>
                                        <p:strVal val="visible"/>
                                      </p:to>
                                    </p:set>
                                    <p:animEffect filter="fade" transition="in">
                                      <p:cBhvr>
                                        <p:cTn dur="1000"/>
                                        <p:tgtEl>
                                          <p:spTgt spid="5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xEl>
                                              <p:pRg end="1" st="1"/>
                                            </p:txEl>
                                          </p:spTgt>
                                        </p:tgtEl>
                                        <p:attrNameLst>
                                          <p:attrName>style.visibility</p:attrName>
                                        </p:attrNameLst>
                                      </p:cBhvr>
                                      <p:to>
                                        <p:strVal val="visible"/>
                                      </p:to>
                                    </p:set>
                                    <p:animEffect filter="fade" transition="in">
                                      <p:cBhvr>
                                        <p:cTn dur="1000"/>
                                        <p:tgtEl>
                                          <p:spTgt spid="5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xEl>
                                              <p:pRg end="2" st="2"/>
                                            </p:txEl>
                                          </p:spTgt>
                                        </p:tgtEl>
                                        <p:attrNameLst>
                                          <p:attrName>style.visibility</p:attrName>
                                        </p:attrNameLst>
                                      </p:cBhvr>
                                      <p:to>
                                        <p:strVal val="visible"/>
                                      </p:to>
                                    </p:set>
                                    <p:animEffect filter="fade" transition="in">
                                      <p:cBhvr>
                                        <p:cTn dur="1000"/>
                                        <p:tgtEl>
                                          <p:spTgt spid="5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xEl>
                                              <p:pRg end="3" st="3"/>
                                            </p:txEl>
                                          </p:spTgt>
                                        </p:tgtEl>
                                        <p:attrNameLst>
                                          <p:attrName>style.visibility</p:attrName>
                                        </p:attrNameLst>
                                      </p:cBhvr>
                                      <p:to>
                                        <p:strVal val="visible"/>
                                      </p:to>
                                    </p:set>
                                    <p:animEffect filter="fade" transition="in">
                                      <p:cBhvr>
                                        <p:cTn dur="1000"/>
                                        <p:tgtEl>
                                          <p:spTgt spid="51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the problem </a:t>
            </a:r>
            <a:r>
              <a:rPr lang="en-GB"/>
              <a:t>here</a:t>
            </a:r>
            <a:r>
              <a:rPr lang="en-GB"/>
              <a:t>?</a:t>
            </a:r>
            <a:endParaRPr/>
          </a:p>
        </p:txBody>
      </p:sp>
      <p:sp>
        <p:nvSpPr>
          <p:cNvPr id="112" name="Google Shape;112;p19"/>
          <p:cNvSpPr txBox="1"/>
          <p:nvPr>
            <p:ph idx="1" type="body"/>
          </p:nvPr>
        </p:nvSpPr>
        <p:spPr>
          <a:xfrm>
            <a:off x="311700" y="1152475"/>
            <a:ext cx="8520600" cy="3416400"/>
          </a:xfrm>
          <a:prstGeom prst="rect">
            <a:avLst/>
          </a:prstGeom>
          <a:solidFill>
            <a:srgbClr val="EFEFEF"/>
          </a:solidFill>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Car::Car(unsigned int horsepower, </a:t>
            </a:r>
            <a:br>
              <a:rPr lang="en-GB">
                <a:latin typeface="Courier New"/>
                <a:ea typeface="Courier New"/>
                <a:cs typeface="Courier New"/>
                <a:sym typeface="Courier New"/>
              </a:rPr>
            </a:br>
            <a:r>
              <a:rPr lang="en-GB">
                <a:latin typeface="Courier New"/>
                <a:ea typeface="Courier New"/>
                <a:cs typeface="Courier New"/>
                <a:sym typeface="Courier New"/>
              </a:rPr>
              <a:t>		  unsigned int numberOfDoors, </a:t>
            </a:r>
            <a:br>
              <a:rPr lang="en-GB">
                <a:latin typeface="Courier New"/>
                <a:ea typeface="Courier New"/>
                <a:cs typeface="Courier New"/>
                <a:sym typeface="Courier New"/>
              </a:rPr>
            </a:br>
            <a:r>
              <a:rPr lang="en-GB">
                <a:latin typeface="Courier New"/>
                <a:ea typeface="Courier New"/>
                <a:cs typeface="Courier New"/>
                <a:sym typeface="Courier New"/>
              </a:rPr>
              <a:t>         bool isAutomatic, </a:t>
            </a:r>
            <a:br>
              <a:rPr lang="en-GB">
                <a:latin typeface="Courier New"/>
                <a:ea typeface="Courier New"/>
                <a:cs typeface="Courier New"/>
                <a:sym typeface="Courier New"/>
              </a:rPr>
            </a:br>
            <a:r>
              <a:rPr lang="en-GB">
                <a:latin typeface="Courier New"/>
                <a:ea typeface="Courier New"/>
                <a:cs typeface="Courier New"/>
                <a:sym typeface="Courier New"/>
              </a:rPr>
              <a:t>         bool isElectric);</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1200"/>
              </a:spcBef>
              <a:spcAft>
                <a:spcPts val="1200"/>
              </a:spcAft>
              <a:buNone/>
            </a:pPr>
            <a:r>
              <a:rPr lang="en-GB">
                <a:latin typeface="Courier New"/>
                <a:ea typeface="Courier New"/>
                <a:cs typeface="Courier New"/>
                <a:sym typeface="Courier New"/>
              </a:rPr>
              <a:t>auto myCar{Car(96, 4, false, true)};</a:t>
            </a:r>
            <a:endParaRPr>
              <a:latin typeface="Courier New"/>
              <a:ea typeface="Courier New"/>
              <a:cs typeface="Courier New"/>
              <a:sym typeface="Courier New"/>
            </a:endParaRPr>
          </a:p>
        </p:txBody>
      </p:sp>
      <p:sp>
        <p:nvSpPr>
          <p:cNvPr id="113" name="Google Shape;113;p19"/>
          <p:cNvSpPr txBox="1"/>
          <p:nvPr/>
        </p:nvSpPr>
        <p:spPr>
          <a:xfrm rot="-1003189">
            <a:off x="4890147" y="3446798"/>
            <a:ext cx="1920806" cy="400046"/>
          </a:xfrm>
          <a:prstGeom prst="rect">
            <a:avLst/>
          </a:prstGeom>
          <a:solidFill>
            <a:srgbClr val="EFEFEF"/>
          </a:solid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latin typeface="Proxima Nova"/>
                <a:ea typeface="Proxima Nova"/>
                <a:cs typeface="Proxima Nova"/>
                <a:sym typeface="Proxima Nova"/>
              </a:rPr>
              <a:t>What does this mean?</a:t>
            </a:r>
            <a:endParaRPr>
              <a:solidFill>
                <a:srgbClr val="FF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accent5"/>
                </a:solidFill>
                <a:latin typeface="Courier New"/>
                <a:ea typeface="Courier New"/>
                <a:cs typeface="Courier New"/>
                <a:sym typeface="Courier New"/>
                <a:hlinkClick r:id="rId3">
                  <a:extLst>
                    <a:ext uri="{A12FA001-AC4F-418D-AE19-62706E023703}">
                      <ahyp:hlinkClr val="tx"/>
                    </a:ext>
                  </a:extLst>
                </a:hlinkClick>
              </a:rPr>
              <a:t>strong_typedef</a:t>
            </a:r>
            <a:r>
              <a:rPr lang="en-GB"/>
              <a:t> by </a:t>
            </a:r>
            <a:r>
              <a:rPr i="1" lang="en-GB"/>
              <a:t>Anthony Williams</a:t>
            </a:r>
            <a:r>
              <a:rPr lang="en-GB"/>
              <a:t> (I)</a:t>
            </a:r>
            <a:endParaRPr/>
          </a:p>
          <a:p>
            <a:pPr indent="0" lvl="0" marL="0" rtl="0" algn="l">
              <a:spcBef>
                <a:spcPts val="0"/>
              </a:spcBef>
              <a:spcAft>
                <a:spcPts val="0"/>
              </a:spcAft>
              <a:buNone/>
            </a:pPr>
            <a:r>
              <a:t/>
            </a:r>
            <a:endParaRPr/>
          </a:p>
        </p:txBody>
      </p:sp>
      <p:sp>
        <p:nvSpPr>
          <p:cNvPr id="522" name="Google Shape;522;p82"/>
          <p:cNvSpPr txBox="1"/>
          <p:nvPr>
            <p:ph idx="1" type="body"/>
          </p:nvPr>
        </p:nvSpPr>
        <p:spPr>
          <a:xfrm>
            <a:off x="311700" y="1152475"/>
            <a:ext cx="2329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500"/>
          </a:p>
        </p:txBody>
      </p:sp>
      <p:sp>
        <p:nvSpPr>
          <p:cNvPr id="523" name="Google Shape;523;p82"/>
          <p:cNvSpPr txBox="1"/>
          <p:nvPr>
            <p:ph idx="2" type="body"/>
          </p:nvPr>
        </p:nvSpPr>
        <p:spPr>
          <a:xfrm>
            <a:off x="2877475" y="1152475"/>
            <a:ext cx="5954700" cy="38010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GB" sz="1200">
                <a:latin typeface="Courier New"/>
                <a:ea typeface="Courier New"/>
                <a:cs typeface="Courier New"/>
                <a:sym typeface="Courier New"/>
              </a:rPr>
              <a:t>struct Player {</a:t>
            </a:r>
            <a:br>
              <a:rPr lang="en-GB" sz="1200">
                <a:latin typeface="Courier New"/>
                <a:ea typeface="Courier New"/>
                <a:cs typeface="Courier New"/>
                <a:sym typeface="Courier New"/>
              </a:rPr>
            </a:br>
            <a:r>
              <a:rPr lang="en-GB" sz="1200">
                <a:latin typeface="Courier New"/>
                <a:ea typeface="Courier New"/>
                <a:cs typeface="Courier New"/>
                <a:sym typeface="Courier New"/>
              </a:rPr>
              <a:t>   friend bool operator==(Player l, Player r) {</a:t>
            </a:r>
            <a:br>
              <a:rPr lang="en-GB" sz="1200">
                <a:latin typeface="Courier New"/>
                <a:ea typeface="Courier New"/>
                <a:cs typeface="Courier New"/>
                <a:sym typeface="Courier New"/>
              </a:rPr>
            </a:br>
            <a:r>
              <a:rPr lang="en-GB" sz="1200">
                <a:latin typeface="Courier New"/>
                <a:ea typeface="Courier New"/>
                <a:cs typeface="Courier New"/>
                <a:sym typeface="Courier New"/>
              </a:rPr>
              <a:t>        return l.name == r.name;</a:t>
            </a:r>
            <a:br>
              <a:rPr lang="en-GB" sz="1200">
                <a:latin typeface="Courier New"/>
                <a:ea typeface="Courier New"/>
                <a:cs typeface="Courier New"/>
                <a:sym typeface="Courier New"/>
              </a:rPr>
            </a:br>
            <a:r>
              <a:rPr lang="en-GB" sz="1200">
                <a:latin typeface="Courier New"/>
                <a:ea typeface="Courier New"/>
                <a:cs typeface="Courier New"/>
                <a:sym typeface="Courier New"/>
              </a:rPr>
              <a:t>    }</a:t>
            </a:r>
            <a:br>
              <a:rPr lang="en-GB" sz="1200">
                <a:latin typeface="Courier New"/>
                <a:ea typeface="Courier New"/>
                <a:cs typeface="Courier New"/>
                <a:sym typeface="Courier New"/>
              </a:rPr>
            </a:br>
            <a:r>
              <a:rPr lang="en-GB" sz="1200">
                <a:latin typeface="Courier New"/>
                <a:ea typeface="Courier New"/>
                <a:cs typeface="Courier New"/>
                <a:sym typeface="Courier New"/>
              </a:rPr>
              <a:t>    std::string name;</a:t>
            </a:r>
            <a:br>
              <a:rPr lang="en-GB" sz="1200">
                <a:latin typeface="Courier New"/>
                <a:ea typeface="Courier New"/>
                <a:cs typeface="Courier New"/>
                <a:sym typeface="Courier New"/>
              </a:rPr>
            </a:br>
            <a:r>
              <a:rPr lang="en-GB" sz="1200">
                <a:latin typeface="Courier New"/>
                <a:ea typeface="Courier New"/>
                <a:cs typeface="Courier New"/>
                <a:sym typeface="Courier New"/>
              </a:rPr>
              <a:t>};</a:t>
            </a:r>
            <a:br>
              <a:rPr lang="en-GB" sz="1200">
                <a:latin typeface="Courier New"/>
                <a:ea typeface="Courier New"/>
                <a:cs typeface="Courier New"/>
                <a:sym typeface="Courier New"/>
              </a:rPr>
            </a:br>
            <a:br>
              <a:rPr lang="en-GB" sz="1200">
                <a:latin typeface="Courier New"/>
                <a:ea typeface="Courier New"/>
                <a:cs typeface="Courier New"/>
                <a:sym typeface="Courier New"/>
              </a:rPr>
            </a:br>
            <a:r>
              <a:rPr lang="en-GB" sz="1200">
                <a:latin typeface="Courier New"/>
                <a:ea typeface="Courier New"/>
                <a:cs typeface="Courier New"/>
                <a:sym typeface="Courier New"/>
              </a:rPr>
              <a:t>using Squad = jss::strong_typedef&lt;</a:t>
            </a:r>
            <a:br>
              <a:rPr lang="en-GB" sz="1200">
                <a:latin typeface="Courier New"/>
                <a:ea typeface="Courier New"/>
                <a:cs typeface="Courier New"/>
                <a:sym typeface="Courier New"/>
              </a:rPr>
            </a:br>
            <a:r>
              <a:rPr lang="en-GB" sz="1200">
                <a:latin typeface="Courier New"/>
                <a:ea typeface="Courier New"/>
                <a:cs typeface="Courier New"/>
                <a:sym typeface="Courier New"/>
              </a:rPr>
              <a:t>          struct Squad_, std::vector&lt;Player&gt;,</a:t>
            </a:r>
            <a:br>
              <a:rPr lang="en-GB" sz="1200">
                <a:latin typeface="Courier New"/>
                <a:ea typeface="Courier New"/>
                <a:cs typeface="Courier New"/>
                <a:sym typeface="Courier New"/>
              </a:rPr>
            </a:br>
            <a:r>
              <a:rPr lang="en-GB" sz="1200">
                <a:latin typeface="Courier New"/>
                <a:ea typeface="Courier New"/>
                <a:cs typeface="Courier New"/>
                <a:sym typeface="Courier New"/>
              </a:rPr>
              <a:t>          jss::strong_typedef_properties::equality_comparable&gt;;</a:t>
            </a:r>
            <a:br>
              <a:rPr lang="en-GB" sz="1200">
                <a:latin typeface="Courier New"/>
                <a:ea typeface="Courier New"/>
                <a:cs typeface="Courier New"/>
                <a:sym typeface="Courier New"/>
              </a:rPr>
            </a:br>
            <a:br>
              <a:rPr lang="en-GB" sz="1200">
                <a:latin typeface="Courier New"/>
                <a:ea typeface="Courier New"/>
                <a:cs typeface="Courier New"/>
                <a:sym typeface="Courier New"/>
              </a:rPr>
            </a:br>
            <a:r>
              <a:rPr lang="en-GB" sz="1200">
                <a:latin typeface="Courier New"/>
                <a:ea typeface="Courier New"/>
                <a:cs typeface="Courier New"/>
                <a:sym typeface="Courier New"/>
              </a:rPr>
              <a:t>int main() {</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 {{"Messi"}, {"Ronaldo"}, {"Lewa"}};</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squad2 = squad;</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std::boolalpha;</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    // static_cast&lt;std::vector&lt;Player&gt;&gt;(squad).push_back(</a:t>
            </a:r>
            <a:br>
              <a:rPr lang="en-GB" sz="1200">
                <a:latin typeface="Courier New"/>
                <a:ea typeface="Courier New"/>
                <a:cs typeface="Courier New"/>
                <a:sym typeface="Courier New"/>
              </a:rPr>
            </a:br>
            <a:r>
              <a:rPr lang="en-GB" sz="1200">
                <a:latin typeface="Courier New"/>
                <a:ea typeface="Courier New"/>
                <a:cs typeface="Courier New"/>
                <a:sym typeface="Courier New"/>
              </a:rPr>
              <a:t>    //                                         {"Mbappe"});</a:t>
            </a:r>
            <a:br>
              <a:rPr lang="en-GB" sz="1200">
                <a:latin typeface="Courier New"/>
                <a:ea typeface="Courier New"/>
                <a:cs typeface="Courier New"/>
                <a:sym typeface="Courier New"/>
              </a:rPr>
            </a:br>
            <a:r>
              <a:rPr lang="en-GB" sz="1200">
                <a:latin typeface="Courier New"/>
                <a:ea typeface="Courier New"/>
                <a:cs typeface="Courier New"/>
                <a:sym typeface="Courier New"/>
              </a:rPr>
              <a:t>    squad.</a:t>
            </a:r>
            <a:r>
              <a:rPr lang="en-GB" sz="1200">
                <a:latin typeface="Courier New"/>
                <a:ea typeface="Courier New"/>
                <a:cs typeface="Courier New"/>
                <a:sym typeface="Courier New"/>
              </a:rPr>
              <a:t>underlying_value</a:t>
            </a:r>
            <a:r>
              <a:rPr lang="en-GB" sz="1200">
                <a:latin typeface="Courier New"/>
                <a:ea typeface="Courier New"/>
                <a:cs typeface="Courier New"/>
                <a:sym typeface="Courier New"/>
              </a:rPr>
              <a:t>().push_back({{"Mbappe"}});</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accent5"/>
                </a:solidFill>
                <a:latin typeface="Courier New"/>
                <a:ea typeface="Courier New"/>
                <a:cs typeface="Courier New"/>
                <a:sym typeface="Courier New"/>
                <a:hlinkClick r:id="rId3">
                  <a:extLst>
                    <a:ext uri="{A12FA001-AC4F-418D-AE19-62706E023703}">
                      <ahyp:hlinkClr val="tx"/>
                    </a:ext>
                  </a:extLst>
                </a:hlinkClick>
              </a:rPr>
              <a:t>strong_typedef</a:t>
            </a:r>
            <a:r>
              <a:rPr lang="en-GB"/>
              <a:t> by </a:t>
            </a:r>
            <a:r>
              <a:rPr i="1" lang="en-GB"/>
              <a:t>Anthony Williams</a:t>
            </a:r>
            <a:r>
              <a:rPr lang="en-GB"/>
              <a:t> (I)</a:t>
            </a:r>
            <a:endParaRPr/>
          </a:p>
          <a:p>
            <a:pPr indent="0" lvl="0" marL="0" rtl="0" algn="l">
              <a:spcBef>
                <a:spcPts val="0"/>
              </a:spcBef>
              <a:spcAft>
                <a:spcPts val="0"/>
              </a:spcAft>
              <a:buNone/>
            </a:pPr>
            <a:r>
              <a:t/>
            </a:r>
            <a:endParaRPr/>
          </a:p>
        </p:txBody>
      </p:sp>
      <p:sp>
        <p:nvSpPr>
          <p:cNvPr id="529" name="Google Shape;529;p83"/>
          <p:cNvSpPr txBox="1"/>
          <p:nvPr>
            <p:ph idx="1" type="body"/>
          </p:nvPr>
        </p:nvSpPr>
        <p:spPr>
          <a:xfrm>
            <a:off x="311700" y="1152475"/>
            <a:ext cx="2329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t>It resembles to </a:t>
            </a:r>
            <a:r>
              <a:rPr lang="en-GB" sz="1500">
                <a:latin typeface="Courier New"/>
                <a:ea typeface="Courier New"/>
                <a:cs typeface="Courier New"/>
                <a:sym typeface="Courier New"/>
              </a:rPr>
              <a:t>NamedType</a:t>
            </a:r>
            <a:r>
              <a:rPr lang="en-GB" sz="1500"/>
              <a:t> and </a:t>
            </a:r>
            <a:r>
              <a:rPr lang="en-GB" sz="1500">
                <a:latin typeface="Courier New"/>
                <a:ea typeface="Courier New"/>
                <a:cs typeface="Courier New"/>
                <a:sym typeface="Courier New"/>
              </a:rPr>
              <a:t>strong_type</a:t>
            </a:r>
            <a:endParaRPr sz="1500"/>
          </a:p>
        </p:txBody>
      </p:sp>
      <p:sp>
        <p:nvSpPr>
          <p:cNvPr id="530" name="Google Shape;530;p83"/>
          <p:cNvSpPr txBox="1"/>
          <p:nvPr>
            <p:ph idx="2" type="body"/>
          </p:nvPr>
        </p:nvSpPr>
        <p:spPr>
          <a:xfrm>
            <a:off x="2877475" y="1152475"/>
            <a:ext cx="5954700" cy="38010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GB" sz="1200">
                <a:latin typeface="Courier New"/>
                <a:ea typeface="Courier New"/>
                <a:cs typeface="Courier New"/>
                <a:sym typeface="Courier New"/>
              </a:rPr>
              <a:t>struct Player {</a:t>
            </a:r>
            <a:br>
              <a:rPr lang="en-GB" sz="1200">
                <a:latin typeface="Courier New"/>
                <a:ea typeface="Courier New"/>
                <a:cs typeface="Courier New"/>
                <a:sym typeface="Courier New"/>
              </a:rPr>
            </a:br>
            <a:r>
              <a:rPr lang="en-GB" sz="1200">
                <a:latin typeface="Courier New"/>
                <a:ea typeface="Courier New"/>
                <a:cs typeface="Courier New"/>
                <a:sym typeface="Courier New"/>
              </a:rPr>
              <a:t>   friend bool operator==(Player l, Player r) {</a:t>
            </a:r>
            <a:br>
              <a:rPr lang="en-GB" sz="1200">
                <a:latin typeface="Courier New"/>
                <a:ea typeface="Courier New"/>
                <a:cs typeface="Courier New"/>
                <a:sym typeface="Courier New"/>
              </a:rPr>
            </a:br>
            <a:r>
              <a:rPr lang="en-GB" sz="1200">
                <a:latin typeface="Courier New"/>
                <a:ea typeface="Courier New"/>
                <a:cs typeface="Courier New"/>
                <a:sym typeface="Courier New"/>
              </a:rPr>
              <a:t>        return l.name == r.name;</a:t>
            </a:r>
            <a:br>
              <a:rPr lang="en-GB" sz="1200">
                <a:latin typeface="Courier New"/>
                <a:ea typeface="Courier New"/>
                <a:cs typeface="Courier New"/>
                <a:sym typeface="Courier New"/>
              </a:rPr>
            </a:br>
            <a:r>
              <a:rPr lang="en-GB" sz="1200">
                <a:latin typeface="Courier New"/>
                <a:ea typeface="Courier New"/>
                <a:cs typeface="Courier New"/>
                <a:sym typeface="Courier New"/>
              </a:rPr>
              <a:t>    }</a:t>
            </a:r>
            <a:br>
              <a:rPr lang="en-GB" sz="1200">
                <a:latin typeface="Courier New"/>
                <a:ea typeface="Courier New"/>
                <a:cs typeface="Courier New"/>
                <a:sym typeface="Courier New"/>
              </a:rPr>
            </a:br>
            <a:r>
              <a:rPr lang="en-GB" sz="1200">
                <a:latin typeface="Courier New"/>
                <a:ea typeface="Courier New"/>
                <a:cs typeface="Courier New"/>
                <a:sym typeface="Courier New"/>
              </a:rPr>
              <a:t>    std::string name;</a:t>
            </a:r>
            <a:br>
              <a:rPr lang="en-GB" sz="1200">
                <a:latin typeface="Courier New"/>
                <a:ea typeface="Courier New"/>
                <a:cs typeface="Courier New"/>
                <a:sym typeface="Courier New"/>
              </a:rPr>
            </a:br>
            <a:r>
              <a:rPr lang="en-GB" sz="1200">
                <a:latin typeface="Courier New"/>
                <a:ea typeface="Courier New"/>
                <a:cs typeface="Courier New"/>
                <a:sym typeface="Courier New"/>
              </a:rPr>
              <a:t>};</a:t>
            </a:r>
            <a:br>
              <a:rPr lang="en-GB" sz="1200">
                <a:latin typeface="Courier New"/>
                <a:ea typeface="Courier New"/>
                <a:cs typeface="Courier New"/>
                <a:sym typeface="Courier New"/>
              </a:rPr>
            </a:br>
            <a:br>
              <a:rPr lang="en-GB" sz="1200">
                <a:latin typeface="Courier New"/>
                <a:ea typeface="Courier New"/>
                <a:cs typeface="Courier New"/>
                <a:sym typeface="Courier New"/>
              </a:rPr>
            </a:br>
            <a:r>
              <a:rPr b="1" lang="en-GB" sz="1200">
                <a:latin typeface="Courier New"/>
                <a:ea typeface="Courier New"/>
                <a:cs typeface="Courier New"/>
                <a:sym typeface="Courier New"/>
              </a:rPr>
              <a:t>using Squad = jss::strong_typedef&lt;</a:t>
            </a:r>
            <a:br>
              <a:rPr b="1" lang="en-GB" sz="1200">
                <a:latin typeface="Courier New"/>
                <a:ea typeface="Courier New"/>
                <a:cs typeface="Courier New"/>
                <a:sym typeface="Courier New"/>
              </a:rPr>
            </a:br>
            <a:r>
              <a:rPr b="1" lang="en-GB" sz="1200">
                <a:latin typeface="Courier New"/>
                <a:ea typeface="Courier New"/>
                <a:cs typeface="Courier New"/>
                <a:sym typeface="Courier New"/>
              </a:rPr>
              <a:t>          struct Squad_, std::vector&lt;Player&gt;,</a:t>
            </a:r>
            <a:br>
              <a:rPr b="1" lang="en-GB" sz="1200">
                <a:latin typeface="Courier New"/>
                <a:ea typeface="Courier New"/>
                <a:cs typeface="Courier New"/>
                <a:sym typeface="Courier New"/>
              </a:rPr>
            </a:br>
            <a:r>
              <a:rPr b="1" lang="en-GB" sz="1200">
                <a:latin typeface="Courier New"/>
                <a:ea typeface="Courier New"/>
                <a:cs typeface="Courier New"/>
                <a:sym typeface="Courier New"/>
              </a:rPr>
              <a:t>          jss::strong_typedef_properties::equality_comparable&gt;;</a:t>
            </a:r>
            <a:br>
              <a:rPr lang="en-GB" sz="1200">
                <a:latin typeface="Courier New"/>
                <a:ea typeface="Courier New"/>
                <a:cs typeface="Courier New"/>
                <a:sym typeface="Courier New"/>
              </a:rPr>
            </a:br>
            <a:br>
              <a:rPr lang="en-GB" sz="1200">
                <a:latin typeface="Courier New"/>
                <a:ea typeface="Courier New"/>
                <a:cs typeface="Courier New"/>
                <a:sym typeface="Courier New"/>
              </a:rPr>
            </a:br>
            <a:r>
              <a:rPr lang="en-GB" sz="1200">
                <a:latin typeface="Courier New"/>
                <a:ea typeface="Courier New"/>
                <a:cs typeface="Courier New"/>
                <a:sym typeface="Courier New"/>
              </a:rPr>
              <a:t>int main() {</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 {{"Messi"}, {"Ronaldo"}, {"Lewa"}};</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squad2 = squad;</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std::boolalpha;</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    // static_cast&lt;std::vector&lt;Player&gt;&gt;(squad).push_back(</a:t>
            </a:r>
            <a:br>
              <a:rPr lang="en-GB" sz="1200">
                <a:latin typeface="Courier New"/>
                <a:ea typeface="Courier New"/>
                <a:cs typeface="Courier New"/>
                <a:sym typeface="Courier New"/>
              </a:rPr>
            </a:br>
            <a:r>
              <a:rPr lang="en-GB" sz="1200">
                <a:latin typeface="Courier New"/>
                <a:ea typeface="Courier New"/>
                <a:cs typeface="Courier New"/>
                <a:sym typeface="Courier New"/>
              </a:rPr>
              <a:t>    //                                         {"Mbappe"});</a:t>
            </a:r>
            <a:br>
              <a:rPr lang="en-GB" sz="1200">
                <a:latin typeface="Courier New"/>
                <a:ea typeface="Courier New"/>
                <a:cs typeface="Courier New"/>
                <a:sym typeface="Courier New"/>
              </a:rPr>
            </a:br>
            <a:r>
              <a:rPr lang="en-GB" sz="1200">
                <a:latin typeface="Courier New"/>
                <a:ea typeface="Courier New"/>
                <a:cs typeface="Courier New"/>
                <a:sym typeface="Courier New"/>
              </a:rPr>
              <a:t>    squad.underlying_value().push_back({{"Mbappe"}});</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accent5"/>
                </a:solidFill>
                <a:latin typeface="Courier New"/>
                <a:ea typeface="Courier New"/>
                <a:cs typeface="Courier New"/>
                <a:sym typeface="Courier New"/>
                <a:hlinkClick r:id="rId3">
                  <a:extLst>
                    <a:ext uri="{A12FA001-AC4F-418D-AE19-62706E023703}">
                      <ahyp:hlinkClr val="tx"/>
                    </a:ext>
                  </a:extLst>
                </a:hlinkClick>
              </a:rPr>
              <a:t>strong_typedef</a:t>
            </a:r>
            <a:r>
              <a:rPr lang="en-GB"/>
              <a:t> by </a:t>
            </a:r>
            <a:r>
              <a:rPr i="1" lang="en-GB"/>
              <a:t>Anthony Williams</a:t>
            </a:r>
            <a:r>
              <a:rPr lang="en-GB"/>
              <a:t> (I)</a:t>
            </a:r>
            <a:endParaRPr/>
          </a:p>
          <a:p>
            <a:pPr indent="0" lvl="0" marL="0" rtl="0" algn="l">
              <a:spcBef>
                <a:spcPts val="0"/>
              </a:spcBef>
              <a:spcAft>
                <a:spcPts val="0"/>
              </a:spcAft>
              <a:buNone/>
            </a:pPr>
            <a:r>
              <a:t/>
            </a:r>
            <a:endParaRPr/>
          </a:p>
        </p:txBody>
      </p:sp>
      <p:sp>
        <p:nvSpPr>
          <p:cNvPr id="536" name="Google Shape;536;p84"/>
          <p:cNvSpPr txBox="1"/>
          <p:nvPr>
            <p:ph idx="1" type="body"/>
          </p:nvPr>
        </p:nvSpPr>
        <p:spPr>
          <a:xfrm>
            <a:off x="311700" y="1152475"/>
            <a:ext cx="2329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It resembles to </a:t>
            </a:r>
            <a:r>
              <a:rPr lang="en-GB" sz="1500">
                <a:latin typeface="Courier New"/>
                <a:ea typeface="Courier New"/>
                <a:cs typeface="Courier New"/>
                <a:sym typeface="Courier New"/>
              </a:rPr>
              <a:t>NamedType</a:t>
            </a:r>
            <a:r>
              <a:rPr lang="en-GB" sz="1500"/>
              <a:t> and </a:t>
            </a:r>
            <a:r>
              <a:rPr lang="en-GB" sz="1500">
                <a:latin typeface="Courier New"/>
                <a:ea typeface="Courier New"/>
                <a:cs typeface="Courier New"/>
                <a:sym typeface="Courier New"/>
              </a:rPr>
              <a:t>strong_type</a:t>
            </a:r>
            <a:endParaRPr sz="1500">
              <a:latin typeface="Courier New"/>
              <a:ea typeface="Courier New"/>
              <a:cs typeface="Courier New"/>
              <a:sym typeface="Courier New"/>
            </a:endParaRPr>
          </a:p>
          <a:p>
            <a:pPr indent="0" lvl="0" marL="0" rtl="0" algn="l">
              <a:spcBef>
                <a:spcPts val="1200"/>
              </a:spcBef>
              <a:spcAft>
                <a:spcPts val="1200"/>
              </a:spcAft>
              <a:buNone/>
            </a:pPr>
            <a:r>
              <a:rPr lang="en-GB" sz="1500"/>
              <a:t>Extensive documentation</a:t>
            </a:r>
            <a:endParaRPr sz="1500"/>
          </a:p>
        </p:txBody>
      </p:sp>
      <p:sp>
        <p:nvSpPr>
          <p:cNvPr id="537" name="Google Shape;537;p84"/>
          <p:cNvSpPr txBox="1"/>
          <p:nvPr>
            <p:ph idx="2" type="body"/>
          </p:nvPr>
        </p:nvSpPr>
        <p:spPr>
          <a:xfrm>
            <a:off x="2877475" y="1152475"/>
            <a:ext cx="5954700" cy="38010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GB" sz="1200">
                <a:latin typeface="Courier New"/>
                <a:ea typeface="Courier New"/>
                <a:cs typeface="Courier New"/>
                <a:sym typeface="Courier New"/>
              </a:rPr>
              <a:t>struct Player {</a:t>
            </a:r>
            <a:br>
              <a:rPr lang="en-GB" sz="1200">
                <a:latin typeface="Courier New"/>
                <a:ea typeface="Courier New"/>
                <a:cs typeface="Courier New"/>
                <a:sym typeface="Courier New"/>
              </a:rPr>
            </a:br>
            <a:r>
              <a:rPr lang="en-GB" sz="1200">
                <a:latin typeface="Courier New"/>
                <a:ea typeface="Courier New"/>
                <a:cs typeface="Courier New"/>
                <a:sym typeface="Courier New"/>
              </a:rPr>
              <a:t>   friend bool operator==(Player l, Player r) {</a:t>
            </a:r>
            <a:br>
              <a:rPr lang="en-GB" sz="1200">
                <a:latin typeface="Courier New"/>
                <a:ea typeface="Courier New"/>
                <a:cs typeface="Courier New"/>
                <a:sym typeface="Courier New"/>
              </a:rPr>
            </a:br>
            <a:r>
              <a:rPr lang="en-GB" sz="1200">
                <a:latin typeface="Courier New"/>
                <a:ea typeface="Courier New"/>
                <a:cs typeface="Courier New"/>
                <a:sym typeface="Courier New"/>
              </a:rPr>
              <a:t>        return l.name == r.name;</a:t>
            </a:r>
            <a:br>
              <a:rPr lang="en-GB" sz="1200">
                <a:latin typeface="Courier New"/>
                <a:ea typeface="Courier New"/>
                <a:cs typeface="Courier New"/>
                <a:sym typeface="Courier New"/>
              </a:rPr>
            </a:br>
            <a:r>
              <a:rPr lang="en-GB" sz="1200">
                <a:latin typeface="Courier New"/>
                <a:ea typeface="Courier New"/>
                <a:cs typeface="Courier New"/>
                <a:sym typeface="Courier New"/>
              </a:rPr>
              <a:t>    }</a:t>
            </a:r>
            <a:br>
              <a:rPr lang="en-GB" sz="1200">
                <a:latin typeface="Courier New"/>
                <a:ea typeface="Courier New"/>
                <a:cs typeface="Courier New"/>
                <a:sym typeface="Courier New"/>
              </a:rPr>
            </a:br>
            <a:r>
              <a:rPr lang="en-GB" sz="1200">
                <a:latin typeface="Courier New"/>
                <a:ea typeface="Courier New"/>
                <a:cs typeface="Courier New"/>
                <a:sym typeface="Courier New"/>
              </a:rPr>
              <a:t>    std::string name;</a:t>
            </a:r>
            <a:br>
              <a:rPr lang="en-GB" sz="1200">
                <a:latin typeface="Courier New"/>
                <a:ea typeface="Courier New"/>
                <a:cs typeface="Courier New"/>
                <a:sym typeface="Courier New"/>
              </a:rPr>
            </a:br>
            <a:r>
              <a:rPr lang="en-GB" sz="1200">
                <a:latin typeface="Courier New"/>
                <a:ea typeface="Courier New"/>
                <a:cs typeface="Courier New"/>
                <a:sym typeface="Courier New"/>
              </a:rPr>
              <a:t>};</a:t>
            </a:r>
            <a:br>
              <a:rPr lang="en-GB" sz="1200">
                <a:latin typeface="Courier New"/>
                <a:ea typeface="Courier New"/>
                <a:cs typeface="Courier New"/>
                <a:sym typeface="Courier New"/>
              </a:rPr>
            </a:br>
            <a:br>
              <a:rPr lang="en-GB" sz="1200">
                <a:latin typeface="Courier New"/>
                <a:ea typeface="Courier New"/>
                <a:cs typeface="Courier New"/>
                <a:sym typeface="Courier New"/>
              </a:rPr>
            </a:br>
            <a:r>
              <a:rPr lang="en-GB" sz="1200">
                <a:latin typeface="Courier New"/>
                <a:ea typeface="Courier New"/>
                <a:cs typeface="Courier New"/>
                <a:sym typeface="Courier New"/>
              </a:rPr>
              <a:t>using Squad = jss::strong_typedef&lt;</a:t>
            </a:r>
            <a:br>
              <a:rPr lang="en-GB" sz="1200">
                <a:latin typeface="Courier New"/>
                <a:ea typeface="Courier New"/>
                <a:cs typeface="Courier New"/>
                <a:sym typeface="Courier New"/>
              </a:rPr>
            </a:br>
            <a:r>
              <a:rPr lang="en-GB" sz="1200">
                <a:latin typeface="Courier New"/>
                <a:ea typeface="Courier New"/>
                <a:cs typeface="Courier New"/>
                <a:sym typeface="Courier New"/>
              </a:rPr>
              <a:t>          struct Squad_, std::vector&lt;Player&gt;,</a:t>
            </a:r>
            <a:br>
              <a:rPr lang="en-GB" sz="1200">
                <a:latin typeface="Courier New"/>
                <a:ea typeface="Courier New"/>
                <a:cs typeface="Courier New"/>
                <a:sym typeface="Courier New"/>
              </a:rPr>
            </a:br>
            <a:r>
              <a:rPr lang="en-GB" sz="1200">
                <a:latin typeface="Courier New"/>
                <a:ea typeface="Courier New"/>
                <a:cs typeface="Courier New"/>
                <a:sym typeface="Courier New"/>
              </a:rPr>
              <a:t>          jss::strong_typedef_properties::equality_comparable&gt;;</a:t>
            </a:r>
            <a:br>
              <a:rPr lang="en-GB" sz="1200">
                <a:latin typeface="Courier New"/>
                <a:ea typeface="Courier New"/>
                <a:cs typeface="Courier New"/>
                <a:sym typeface="Courier New"/>
              </a:rPr>
            </a:br>
            <a:br>
              <a:rPr lang="en-GB" sz="1200">
                <a:latin typeface="Courier New"/>
                <a:ea typeface="Courier New"/>
                <a:cs typeface="Courier New"/>
                <a:sym typeface="Courier New"/>
              </a:rPr>
            </a:br>
            <a:r>
              <a:rPr lang="en-GB" sz="1200">
                <a:latin typeface="Courier New"/>
                <a:ea typeface="Courier New"/>
                <a:cs typeface="Courier New"/>
                <a:sym typeface="Courier New"/>
              </a:rPr>
              <a:t>int main() {</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 {{"Messi"}, {"Ronaldo"}, {"Lewa"}};</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squad2 = squad;</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std::boolalpha;</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    // static_cast&lt;std::vector&lt;Player&gt;&gt;(squad).push_back(</a:t>
            </a:r>
            <a:br>
              <a:rPr lang="en-GB" sz="1200">
                <a:latin typeface="Courier New"/>
                <a:ea typeface="Courier New"/>
                <a:cs typeface="Courier New"/>
                <a:sym typeface="Courier New"/>
              </a:rPr>
            </a:br>
            <a:r>
              <a:rPr lang="en-GB" sz="1200">
                <a:latin typeface="Courier New"/>
                <a:ea typeface="Courier New"/>
                <a:cs typeface="Courier New"/>
                <a:sym typeface="Courier New"/>
              </a:rPr>
              <a:t>    //                                         {"Mbappe"});</a:t>
            </a:r>
            <a:br>
              <a:rPr lang="en-GB" sz="1200">
                <a:latin typeface="Courier New"/>
                <a:ea typeface="Courier New"/>
                <a:cs typeface="Courier New"/>
                <a:sym typeface="Courier New"/>
              </a:rPr>
            </a:br>
            <a:r>
              <a:rPr lang="en-GB" sz="1200">
                <a:latin typeface="Courier New"/>
                <a:ea typeface="Courier New"/>
                <a:cs typeface="Courier New"/>
                <a:sym typeface="Courier New"/>
              </a:rPr>
              <a:t>    squad.underlying_value().push_back({{"Mbappe"}});</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(squad == squad2) &lt;&lt; '\n';</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accent5"/>
                </a:solidFill>
                <a:latin typeface="Courier New"/>
                <a:ea typeface="Courier New"/>
                <a:cs typeface="Courier New"/>
                <a:sym typeface="Courier New"/>
                <a:hlinkClick r:id="rId3">
                  <a:extLst>
                    <a:ext uri="{A12FA001-AC4F-418D-AE19-62706E023703}">
                      <ahyp:hlinkClr val="tx"/>
                    </a:ext>
                  </a:extLst>
                </a:hlinkClick>
              </a:rPr>
              <a:t>strong_typedef</a:t>
            </a:r>
            <a:r>
              <a:rPr lang="en-GB"/>
              <a:t> by </a:t>
            </a:r>
            <a:r>
              <a:rPr i="1" lang="en-GB"/>
              <a:t>Anthony Williams</a:t>
            </a:r>
            <a:r>
              <a:rPr lang="en-GB"/>
              <a:t> (II)</a:t>
            </a:r>
            <a:endParaRPr/>
          </a:p>
          <a:p>
            <a:pPr indent="0" lvl="0" marL="0" rtl="0" algn="l">
              <a:spcBef>
                <a:spcPts val="0"/>
              </a:spcBef>
              <a:spcAft>
                <a:spcPts val="0"/>
              </a:spcAft>
              <a:buNone/>
            </a:pPr>
            <a:r>
              <a:t/>
            </a:r>
            <a:endParaRPr/>
          </a:p>
        </p:txBody>
      </p:sp>
      <p:sp>
        <p:nvSpPr>
          <p:cNvPr id="543" name="Google Shape;543;p85"/>
          <p:cNvSpPr txBox="1"/>
          <p:nvPr>
            <p:ph idx="1" type="body"/>
          </p:nvPr>
        </p:nvSpPr>
        <p:spPr>
          <a:xfrm>
            <a:off x="311700" y="1152475"/>
            <a:ext cx="30435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Well documented properties</a:t>
            </a:r>
            <a:br>
              <a:rPr lang="en-GB" sz="1500"/>
            </a:br>
            <a:endParaRPr sz="1500"/>
          </a:p>
          <a:p>
            <a:pPr indent="-323850" lvl="0" marL="457200" rtl="0" algn="l">
              <a:spcBef>
                <a:spcPts val="0"/>
              </a:spcBef>
              <a:spcAft>
                <a:spcPts val="0"/>
              </a:spcAft>
              <a:buSzPts val="1500"/>
              <a:buChar char="-"/>
            </a:pPr>
            <a:r>
              <a:rPr lang="en-GB" sz="1500"/>
              <a:t>Not very sophisticated API</a:t>
            </a:r>
            <a:endParaRPr sz="1500"/>
          </a:p>
          <a:p>
            <a:pPr indent="-323850" lvl="0" marL="457200" rtl="0" algn="l">
              <a:spcBef>
                <a:spcPts val="0"/>
              </a:spcBef>
              <a:spcAft>
                <a:spcPts val="0"/>
              </a:spcAft>
              <a:buSzPts val="1500"/>
              <a:buChar char="-"/>
            </a:pPr>
            <a:r>
              <a:rPr lang="en-GB" sz="1500"/>
              <a:t>A bit verbose</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
        <p:nvSpPr>
          <p:cNvPr id="544" name="Google Shape;544;p85"/>
          <p:cNvSpPr txBox="1"/>
          <p:nvPr>
            <p:ph idx="2" type="body"/>
          </p:nvPr>
        </p:nvSpPr>
        <p:spPr>
          <a:xfrm>
            <a:off x="3478675" y="1152475"/>
            <a:ext cx="5353500" cy="37188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GB" sz="1200">
                <a:latin typeface="Courier New"/>
                <a:ea typeface="Courier New"/>
                <a:cs typeface="Courier New"/>
                <a:sym typeface="Courier New"/>
              </a:rPr>
              <a:t>struct Player {</a:t>
            </a:r>
            <a:br>
              <a:rPr lang="en-GB" sz="1200">
                <a:latin typeface="Courier New"/>
                <a:ea typeface="Courier New"/>
                <a:cs typeface="Courier New"/>
                <a:sym typeface="Courier New"/>
              </a:rPr>
            </a:br>
            <a:r>
              <a:rPr lang="en-GB" sz="1200">
                <a:latin typeface="Courier New"/>
                <a:ea typeface="Courier New"/>
                <a:cs typeface="Courier New"/>
                <a:sym typeface="Courier New"/>
              </a:rPr>
              <a:t>   friend bool operator==(Player l, Player r) {</a:t>
            </a:r>
            <a:br>
              <a:rPr lang="en-GB" sz="1200">
                <a:latin typeface="Courier New"/>
                <a:ea typeface="Courier New"/>
                <a:cs typeface="Courier New"/>
                <a:sym typeface="Courier New"/>
              </a:rPr>
            </a:br>
            <a:r>
              <a:rPr lang="en-GB" sz="1200">
                <a:latin typeface="Courier New"/>
                <a:ea typeface="Courier New"/>
                <a:cs typeface="Courier New"/>
                <a:sym typeface="Courier New"/>
              </a:rPr>
              <a:t>        return l.name == r.name;</a:t>
            </a:r>
            <a:br>
              <a:rPr lang="en-GB" sz="1200">
                <a:latin typeface="Courier New"/>
                <a:ea typeface="Courier New"/>
                <a:cs typeface="Courier New"/>
                <a:sym typeface="Courier New"/>
              </a:rPr>
            </a:br>
            <a:r>
              <a:rPr lang="en-GB" sz="1200">
                <a:latin typeface="Courier New"/>
                <a:ea typeface="Courier New"/>
                <a:cs typeface="Courier New"/>
                <a:sym typeface="Courier New"/>
              </a:rPr>
              <a:t>    }</a:t>
            </a:r>
            <a:br>
              <a:rPr lang="en-GB" sz="1200">
                <a:latin typeface="Courier New"/>
                <a:ea typeface="Courier New"/>
                <a:cs typeface="Courier New"/>
                <a:sym typeface="Courier New"/>
              </a:rPr>
            </a:br>
            <a:r>
              <a:rPr lang="en-GB" sz="1200">
                <a:latin typeface="Courier New"/>
                <a:ea typeface="Courier New"/>
                <a:cs typeface="Courier New"/>
                <a:sym typeface="Courier New"/>
              </a:rPr>
              <a:t>    std::string name;</a:t>
            </a:r>
            <a:br>
              <a:rPr lang="en-GB" sz="1200">
                <a:latin typeface="Courier New"/>
                <a:ea typeface="Courier New"/>
                <a:cs typeface="Courier New"/>
                <a:sym typeface="Courier New"/>
              </a:rPr>
            </a:br>
            <a:r>
              <a:rPr lang="en-GB" sz="1200">
                <a:latin typeface="Courier New"/>
                <a:ea typeface="Courier New"/>
                <a:cs typeface="Courier New"/>
                <a:sym typeface="Courier New"/>
              </a:rPr>
              <a:t>};</a:t>
            </a:r>
            <a:br>
              <a:rPr lang="en-GB" sz="1200">
                <a:latin typeface="Courier New"/>
                <a:ea typeface="Courier New"/>
                <a:cs typeface="Courier New"/>
                <a:sym typeface="Courier New"/>
              </a:rPr>
            </a:br>
            <a:br>
              <a:rPr lang="en-GB" sz="1200">
                <a:latin typeface="Courier New"/>
                <a:ea typeface="Courier New"/>
                <a:cs typeface="Courier New"/>
                <a:sym typeface="Courier New"/>
              </a:rPr>
            </a:br>
            <a:r>
              <a:rPr lang="en-GB" sz="1200">
                <a:latin typeface="Courier New"/>
                <a:ea typeface="Courier New"/>
                <a:cs typeface="Courier New"/>
                <a:sym typeface="Courier New"/>
              </a:rPr>
              <a:t>using Squad = jss::strong_typedef&lt;struct Squad_,</a:t>
            </a:r>
            <a:br>
              <a:rPr lang="en-GB" sz="1200">
                <a:latin typeface="Courier New"/>
                <a:ea typeface="Courier New"/>
                <a:cs typeface="Courier New"/>
                <a:sym typeface="Courier New"/>
              </a:rPr>
            </a:br>
            <a:r>
              <a:rPr lang="en-GB" sz="1200">
                <a:latin typeface="Courier New"/>
                <a:ea typeface="Courier New"/>
                <a:cs typeface="Courier New"/>
                <a:sym typeface="Courier New"/>
              </a:rPr>
              <a:t>  std::vector&lt;Player&gt;,</a:t>
            </a:r>
            <a:br>
              <a:rPr lang="en-GB" sz="1200">
                <a:latin typeface="Courier New"/>
                <a:ea typeface="Courier New"/>
                <a:cs typeface="Courier New"/>
                <a:sym typeface="Courier New"/>
              </a:rPr>
            </a:br>
            <a:r>
              <a:rPr lang="en-GB" sz="1200">
                <a:latin typeface="Courier New"/>
                <a:ea typeface="Courier New"/>
                <a:cs typeface="Courier New"/>
                <a:sym typeface="Courier New"/>
              </a:rPr>
              <a:t>  </a:t>
            </a:r>
            <a:r>
              <a:rPr lang="en-GB" sz="1200">
                <a:latin typeface="Courier New"/>
                <a:ea typeface="Courier New"/>
                <a:cs typeface="Courier New"/>
                <a:sym typeface="Courier New"/>
              </a:rPr>
              <a:t>j</a:t>
            </a:r>
            <a:r>
              <a:rPr lang="en-GB" sz="1200">
                <a:latin typeface="Courier New"/>
                <a:ea typeface="Courier New"/>
                <a:cs typeface="Courier New"/>
                <a:sym typeface="Courier New"/>
              </a:rPr>
              <a:t>ss::strong_typedef_properties::equality_comparable</a:t>
            </a:r>
            <a:br>
              <a:rPr lang="en-GB" sz="1200">
                <a:latin typeface="Courier New"/>
                <a:ea typeface="Courier New"/>
                <a:cs typeface="Courier New"/>
                <a:sym typeface="Courier New"/>
              </a:rPr>
            </a:br>
            <a:r>
              <a:rPr lang="en-GB" sz="1200">
                <a:latin typeface="Courier New"/>
                <a:ea typeface="Courier New"/>
                <a:cs typeface="Courier New"/>
                <a:sym typeface="Courier New"/>
              </a:rPr>
              <a:t>&gt;;</a:t>
            </a:r>
            <a:br>
              <a:rPr lang="en-GB" sz="1200">
                <a:latin typeface="Courier New"/>
                <a:ea typeface="Courier New"/>
                <a:cs typeface="Courier New"/>
                <a:sym typeface="Courier New"/>
              </a:rPr>
            </a:br>
            <a:br>
              <a:rPr lang="en-GB" sz="1200">
                <a:latin typeface="Courier New"/>
                <a:ea typeface="Courier New"/>
                <a:cs typeface="Courier New"/>
                <a:sym typeface="Courier New"/>
              </a:rPr>
            </a:br>
            <a:r>
              <a:rPr lang="en-GB" sz="1200">
                <a:latin typeface="Courier New"/>
                <a:ea typeface="Courier New"/>
                <a:cs typeface="Courier New"/>
                <a:sym typeface="Courier New"/>
              </a:rPr>
              <a:t>int main() {</a:t>
            </a:r>
            <a:br>
              <a:rPr lang="en-GB" sz="1200">
                <a:latin typeface="Courier New"/>
                <a:ea typeface="Courier New"/>
                <a:cs typeface="Courier New"/>
                <a:sym typeface="Courier New"/>
              </a:rPr>
            </a:br>
            <a:r>
              <a:rPr lang="en-GB" sz="1200">
                <a:latin typeface="Courier New"/>
                <a:ea typeface="Courier New"/>
                <a:cs typeface="Courier New"/>
                <a:sym typeface="Courier New"/>
              </a:rPr>
              <a:t>  Squad squad {{"Messi"}, {"Ronaldo"}, {"Lewa"}};</a:t>
            </a:r>
            <a:br>
              <a:rPr lang="en-GB" sz="1200">
                <a:latin typeface="Courier New"/>
                <a:ea typeface="Courier New"/>
                <a:cs typeface="Courier New"/>
                <a:sym typeface="Courier New"/>
              </a:rPr>
            </a:br>
            <a:r>
              <a:rPr lang="en-GB" sz="1200">
                <a:latin typeface="Courier New"/>
                <a:ea typeface="Courier New"/>
                <a:cs typeface="Courier New"/>
                <a:sym typeface="Courier New"/>
              </a:rPr>
              <a:t>  </a:t>
            </a:r>
            <a:r>
              <a:rPr lang="en-GB" sz="1200">
                <a:latin typeface="Courier New"/>
                <a:ea typeface="Courier New"/>
                <a:cs typeface="Courier New"/>
                <a:sym typeface="Courier New"/>
              </a:rPr>
              <a:t>squad.underlying_value().push_back({"Szoboszlai"});</a:t>
            </a:r>
            <a:br>
              <a:rPr lang="en-GB" sz="1200">
                <a:latin typeface="Courier New"/>
                <a:ea typeface="Courier New"/>
                <a:cs typeface="Courier New"/>
                <a:sym typeface="Courier New"/>
              </a:rPr>
            </a:br>
            <a:r>
              <a:rPr lang="en-GB" sz="1200">
                <a:latin typeface="Courier New"/>
                <a:ea typeface="Courier New"/>
                <a:cs typeface="Courier New"/>
                <a:sym typeface="Courier New"/>
              </a:rPr>
              <a:t>  </a:t>
            </a:r>
            <a:r>
              <a:rPr lang="en-GB" sz="1200">
                <a:latin typeface="Courier New"/>
                <a:ea typeface="Courier New"/>
                <a:cs typeface="Courier New"/>
                <a:sym typeface="Courier New"/>
              </a:rPr>
              <a:t>    for(auto player : squad.underlying_value()) {</a:t>
            </a:r>
            <a:br>
              <a:rPr lang="en-GB" sz="1200">
                <a:latin typeface="Courier New"/>
                <a:ea typeface="Courier New"/>
                <a:cs typeface="Courier New"/>
                <a:sym typeface="Courier New"/>
              </a:rPr>
            </a:br>
            <a:r>
              <a:rPr lang="en-GB" sz="1200">
                <a:latin typeface="Courier New"/>
                <a:ea typeface="Courier New"/>
                <a:cs typeface="Courier New"/>
                <a:sym typeface="Courier New"/>
              </a:rPr>
              <a:t>        std::cout &lt;&lt; player.name &lt;&lt; '\n';</a:t>
            </a:r>
            <a:br>
              <a:rPr lang="en-GB" sz="1200">
                <a:latin typeface="Courier New"/>
                <a:ea typeface="Courier New"/>
                <a:cs typeface="Courier New"/>
                <a:sym typeface="Courier New"/>
              </a:rPr>
            </a:br>
            <a:r>
              <a:rPr lang="en-GB" sz="1200">
                <a:latin typeface="Courier New"/>
                <a:ea typeface="Courier New"/>
                <a:cs typeface="Courier New"/>
                <a:sym typeface="Courier New"/>
              </a:rPr>
              <a:t>    }</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xEl>
                                              <p:pRg end="0" st="0"/>
                                            </p:txEl>
                                          </p:spTgt>
                                        </p:tgtEl>
                                        <p:attrNameLst>
                                          <p:attrName>style.visibility</p:attrName>
                                        </p:attrNameLst>
                                      </p:cBhvr>
                                      <p:to>
                                        <p:strVal val="visible"/>
                                      </p:to>
                                    </p:set>
                                    <p:animEffect filter="fade" transition="in">
                                      <p:cBhvr>
                                        <p:cTn dur="1000"/>
                                        <p:tgtEl>
                                          <p:spTgt spid="5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xEl>
                                              <p:pRg end="1" st="1"/>
                                            </p:txEl>
                                          </p:spTgt>
                                        </p:tgtEl>
                                        <p:attrNameLst>
                                          <p:attrName>style.visibility</p:attrName>
                                        </p:attrNameLst>
                                      </p:cBhvr>
                                      <p:to>
                                        <p:strVal val="visible"/>
                                      </p:to>
                                    </p:set>
                                    <p:animEffect filter="fade" transition="in">
                                      <p:cBhvr>
                                        <p:cTn dur="1000"/>
                                        <p:tgtEl>
                                          <p:spTgt spid="5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xEl>
                                              <p:pRg end="2" st="2"/>
                                            </p:txEl>
                                          </p:spTgt>
                                        </p:tgtEl>
                                        <p:attrNameLst>
                                          <p:attrName>style.visibility</p:attrName>
                                        </p:attrNameLst>
                                      </p:cBhvr>
                                      <p:to>
                                        <p:strVal val="visible"/>
                                      </p:to>
                                    </p:set>
                                    <p:animEffect filter="fade" transition="in">
                                      <p:cBhvr>
                                        <p:cTn dur="1000"/>
                                        <p:tgtEl>
                                          <p:spTgt spid="5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xEl>
                                              <p:pRg end="3" st="3"/>
                                            </p:txEl>
                                          </p:spTgt>
                                        </p:tgtEl>
                                        <p:attrNameLst>
                                          <p:attrName>style.visibility</p:attrName>
                                        </p:attrNameLst>
                                      </p:cBhvr>
                                      <p:to>
                                        <p:strVal val="visible"/>
                                      </p:to>
                                    </p:set>
                                    <p:animEffect filter="fade" transition="in">
                                      <p:cBhvr>
                                        <p:cTn dur="1000"/>
                                        <p:tgtEl>
                                          <p:spTgt spid="5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xEl>
                                              <p:pRg end="4" st="4"/>
                                            </p:txEl>
                                          </p:spTgt>
                                        </p:tgtEl>
                                        <p:attrNameLst>
                                          <p:attrName>style.visibility</p:attrName>
                                        </p:attrNameLst>
                                      </p:cBhvr>
                                      <p:to>
                                        <p:strVal val="visible"/>
                                      </p:to>
                                    </p:set>
                                    <p:animEffect filter="fade" transition="in">
                                      <p:cBhvr>
                                        <p:cTn dur="1000"/>
                                        <p:tgtEl>
                                          <p:spTgt spid="54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about the performance?</a:t>
            </a:r>
            <a:endParaRPr>
              <a:latin typeface="Courier New"/>
              <a:ea typeface="Courier New"/>
              <a:cs typeface="Courier New"/>
              <a:sym typeface="Courier New"/>
            </a:endParaRPr>
          </a:p>
        </p:txBody>
      </p:sp>
      <p:sp>
        <p:nvSpPr>
          <p:cNvPr id="550" name="Google Shape;550;p86"/>
          <p:cNvSpPr txBox="1"/>
          <p:nvPr>
            <p:ph idx="1" type="body"/>
          </p:nvPr>
        </p:nvSpPr>
        <p:spPr>
          <a:xfrm>
            <a:off x="311700" y="1152475"/>
            <a:ext cx="304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All are slightly slower than the standard solution</a:t>
            </a:r>
            <a:endParaRPr sz="1500"/>
          </a:p>
          <a:p>
            <a:pPr indent="0" lvl="0" marL="0" rtl="0" algn="l">
              <a:spcBef>
                <a:spcPts val="1200"/>
              </a:spcBef>
              <a:spcAft>
                <a:spcPts val="0"/>
              </a:spcAft>
              <a:buNone/>
            </a:pPr>
            <a:r>
              <a:rPr lang="en-GB" sz="1500"/>
              <a:t>There is no significant performance difference between them</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
        <p:nvSpPr>
          <p:cNvPr id="551" name="Google Shape;551;p86"/>
          <p:cNvSpPr txBox="1"/>
          <p:nvPr>
            <p:ph idx="2" type="body"/>
          </p:nvPr>
        </p:nvSpPr>
        <p:spPr>
          <a:xfrm>
            <a:off x="3478675" y="1152475"/>
            <a:ext cx="5353500" cy="18312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200">
                <a:latin typeface="Courier New"/>
                <a:ea typeface="Courier New"/>
                <a:cs typeface="Courier New"/>
                <a:sym typeface="Courier New"/>
              </a:rPr>
              <a:t>// struct TypeSafeInt : </a:t>
            </a:r>
            <a:r>
              <a:rPr lang="en-GB"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95000"/>
              </a:lnSpc>
              <a:spcBef>
                <a:spcPts val="1200"/>
              </a:spcBef>
              <a:spcAft>
                <a:spcPts val="1200"/>
              </a:spcAft>
              <a:buNone/>
            </a:pPr>
            <a:br>
              <a:rPr lang="en-GB" sz="1200">
                <a:latin typeface="Courier New"/>
                <a:ea typeface="Courier New"/>
                <a:cs typeface="Courier New"/>
                <a:sym typeface="Courier New"/>
              </a:rPr>
            </a:br>
            <a:r>
              <a:rPr lang="en-GB" sz="1200">
                <a:latin typeface="Courier New"/>
                <a:ea typeface="Courier New"/>
                <a:cs typeface="Courier New"/>
                <a:sym typeface="Courier New"/>
              </a:rPr>
              <a:t>static void TypeSafePushBack(benchmark::State&amp; state) {</a:t>
            </a:r>
            <a:br>
              <a:rPr lang="en-GB" sz="1200">
                <a:latin typeface="Courier New"/>
                <a:ea typeface="Courier New"/>
                <a:cs typeface="Courier New"/>
                <a:sym typeface="Courier New"/>
              </a:rPr>
            </a:br>
            <a:r>
              <a:rPr lang="en-GB" sz="1200">
                <a:latin typeface="Courier New"/>
                <a:ea typeface="Courier New"/>
                <a:cs typeface="Courier New"/>
                <a:sym typeface="Courier New"/>
              </a:rPr>
              <a:t>  TypeSafeInt myVec;</a:t>
            </a:r>
            <a:br>
              <a:rPr lang="en-GB" sz="1200">
                <a:latin typeface="Courier New"/>
                <a:ea typeface="Courier New"/>
                <a:cs typeface="Courier New"/>
                <a:sym typeface="Courier New"/>
              </a:rPr>
            </a:br>
            <a:r>
              <a:rPr lang="en-GB" sz="1200">
                <a:latin typeface="Courier New"/>
                <a:ea typeface="Courier New"/>
                <a:cs typeface="Courier New"/>
                <a:sym typeface="Courier New"/>
              </a:rPr>
              <a:t>  for (auto _ : state) {</a:t>
            </a:r>
            <a:br>
              <a:rPr lang="en-GB" sz="1200">
                <a:latin typeface="Courier New"/>
                <a:ea typeface="Courier New"/>
                <a:cs typeface="Courier New"/>
                <a:sym typeface="Courier New"/>
              </a:rPr>
            </a:br>
            <a:r>
              <a:rPr lang="en-GB" sz="1200">
                <a:latin typeface="Courier New"/>
                <a:ea typeface="Courier New"/>
                <a:cs typeface="Courier New"/>
                <a:sym typeface="Courier New"/>
              </a:rPr>
              <a:t>	get(myVec).push_back(1);</a:t>
            </a:r>
            <a:br>
              <a:rPr lang="en-GB" sz="1200">
                <a:latin typeface="Courier New"/>
                <a:ea typeface="Courier New"/>
                <a:cs typeface="Courier New"/>
                <a:sym typeface="Courier New"/>
              </a:rPr>
            </a:br>
            <a:r>
              <a:rPr lang="en-GB" sz="1200">
                <a:latin typeface="Courier New"/>
                <a:ea typeface="Courier New"/>
                <a:cs typeface="Courier New"/>
                <a:sym typeface="Courier New"/>
              </a:rPr>
              <a:t>  }</a:t>
            </a:r>
            <a:br>
              <a:rPr lang="en-GB" sz="1200">
                <a:latin typeface="Courier New"/>
                <a:ea typeface="Courier New"/>
                <a:cs typeface="Courier New"/>
                <a:sym typeface="Courier New"/>
              </a:rPr>
            </a:br>
            <a:r>
              <a:rPr lang="en-GB" sz="1200">
                <a:latin typeface="Courier New"/>
                <a:ea typeface="Courier New"/>
                <a:cs typeface="Courier New"/>
                <a:sym typeface="Courier New"/>
              </a:rPr>
              <a:t>}</a:t>
            </a:r>
            <a:endParaRPr sz="1200">
              <a:latin typeface="Courier New"/>
              <a:ea typeface="Courier New"/>
              <a:cs typeface="Courier New"/>
              <a:sym typeface="Courier New"/>
            </a:endParaRPr>
          </a:p>
        </p:txBody>
      </p:sp>
      <p:pic>
        <p:nvPicPr>
          <p:cNvPr id="552" name="Google Shape;552;p86"/>
          <p:cNvPicPr preferRelativeResize="0"/>
          <p:nvPr/>
        </p:nvPicPr>
        <p:blipFill>
          <a:blip r:embed="rId3">
            <a:alphaModFix/>
          </a:blip>
          <a:stretch>
            <a:fillRect/>
          </a:stretch>
        </p:blipFill>
        <p:spPr>
          <a:xfrm>
            <a:off x="3478800" y="3168900"/>
            <a:ext cx="5353500" cy="12442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0" st="0"/>
                                            </p:txEl>
                                          </p:spTgt>
                                        </p:tgtEl>
                                        <p:attrNameLst>
                                          <p:attrName>style.visibility</p:attrName>
                                        </p:attrNameLst>
                                      </p:cBhvr>
                                      <p:to>
                                        <p:strVal val="visible"/>
                                      </p:to>
                                    </p:set>
                                    <p:animEffect filter="fade" transition="in">
                                      <p:cBhvr>
                                        <p:cTn dur="1000"/>
                                        <p:tgtEl>
                                          <p:spTgt spid="5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1" st="1"/>
                                            </p:txEl>
                                          </p:spTgt>
                                        </p:tgtEl>
                                        <p:attrNameLst>
                                          <p:attrName>style.visibility</p:attrName>
                                        </p:attrNameLst>
                                      </p:cBhvr>
                                      <p:to>
                                        <p:strVal val="visible"/>
                                      </p:to>
                                    </p:set>
                                    <p:animEffect filter="fade" transition="in">
                                      <p:cBhvr>
                                        <p:cTn dur="1000"/>
                                        <p:tgtEl>
                                          <p:spTgt spid="5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2" st="2"/>
                                            </p:txEl>
                                          </p:spTgt>
                                        </p:tgtEl>
                                        <p:attrNameLst>
                                          <p:attrName>style.visibility</p:attrName>
                                        </p:attrNameLst>
                                      </p:cBhvr>
                                      <p:to>
                                        <p:strVal val="visible"/>
                                      </p:to>
                                    </p:set>
                                    <p:animEffect filter="fade" transition="in">
                                      <p:cBhvr>
                                        <p:cTn dur="1000"/>
                                        <p:tgtEl>
                                          <p:spTgt spid="5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xEl>
                                              <p:pRg end="3" st="3"/>
                                            </p:txEl>
                                          </p:spTgt>
                                        </p:tgtEl>
                                        <p:attrNameLst>
                                          <p:attrName>style.visibility</p:attrName>
                                        </p:attrNameLst>
                                      </p:cBhvr>
                                      <p:to>
                                        <p:strVal val="visible"/>
                                      </p:to>
                                    </p:set>
                                    <p:animEffect filter="fade" transition="in">
                                      <p:cBhvr>
                                        <p:cTn dur="1000"/>
                                        <p:tgtEl>
                                          <p:spTgt spid="55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to choose among the 4?</a:t>
            </a:r>
            <a:endParaRPr/>
          </a:p>
        </p:txBody>
      </p:sp>
      <p:sp>
        <p:nvSpPr>
          <p:cNvPr id="558" name="Google Shape;558;p8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You want a customized API?</a:t>
            </a:r>
            <a:endParaRPr sz="1600"/>
          </a:p>
          <a:p>
            <a:pPr indent="457200" lvl="0" marL="0" rtl="0" algn="l">
              <a:spcBef>
                <a:spcPts val="1200"/>
              </a:spcBef>
              <a:spcAft>
                <a:spcPts val="0"/>
              </a:spcAft>
              <a:buNone/>
            </a:pPr>
            <a:r>
              <a:rPr lang="en-GB" sz="1600"/>
              <a:t>Go with </a:t>
            </a:r>
            <a:r>
              <a:rPr lang="en-GB" sz="1600" u="sng">
                <a:solidFill>
                  <a:schemeClr val="hlink"/>
                </a:solidFill>
                <a:latin typeface="Courier New"/>
                <a:ea typeface="Courier New"/>
                <a:cs typeface="Courier New"/>
                <a:sym typeface="Courier New"/>
                <a:hlinkClick r:id="rId3"/>
              </a:rPr>
              <a:t>type_safe</a:t>
            </a:r>
            <a:endParaRPr sz="1600">
              <a:latin typeface="Courier New"/>
              <a:ea typeface="Courier New"/>
              <a:cs typeface="Courier New"/>
              <a:sym typeface="Courier New"/>
            </a:endParaRPr>
          </a:p>
          <a:p>
            <a:pPr indent="0" lvl="0" marL="0" rtl="0" algn="l">
              <a:spcBef>
                <a:spcPts val="1200"/>
              </a:spcBef>
              <a:spcAft>
                <a:spcPts val="1200"/>
              </a:spcAft>
              <a:buNone/>
            </a:pPr>
            <a:r>
              <a:t/>
            </a:r>
            <a:endParaRPr sz="1600"/>
          </a:p>
        </p:txBody>
      </p:sp>
      <p:sp>
        <p:nvSpPr>
          <p:cNvPr id="559" name="Google Shape;559;p8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You want simplicity?</a:t>
            </a:r>
            <a:endParaRPr sz="1600"/>
          </a:p>
          <a:p>
            <a:pPr indent="0" lvl="0" marL="0" rtl="0" algn="l">
              <a:spcBef>
                <a:spcPts val="1200"/>
              </a:spcBef>
              <a:spcAft>
                <a:spcPts val="0"/>
              </a:spcAft>
              <a:buNone/>
            </a:pPr>
            <a:r>
              <a:rPr lang="en-GB" sz="1600"/>
              <a:t>	Check the licenses! (MIT vs BSL)</a:t>
            </a:r>
            <a:endParaRPr sz="1600"/>
          </a:p>
          <a:p>
            <a:pPr indent="0" lvl="0" marL="0" rtl="0" algn="l">
              <a:spcBef>
                <a:spcPts val="1200"/>
              </a:spcBef>
              <a:spcAft>
                <a:spcPts val="1200"/>
              </a:spcAft>
              <a:buNone/>
            </a:pPr>
            <a:r>
              <a:rPr lang="en-GB" sz="1600"/>
              <a:t>	It comes a bit down </a:t>
            </a:r>
            <a:br>
              <a:rPr lang="en-GB" sz="1600"/>
            </a:br>
            <a:r>
              <a:rPr lang="en-GB" sz="1600"/>
              <a:t>         to personal preferences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0" st="0"/>
                                            </p:txEl>
                                          </p:spTgt>
                                        </p:tgtEl>
                                        <p:attrNameLst>
                                          <p:attrName>style.visibility</p:attrName>
                                        </p:attrNameLst>
                                      </p:cBhvr>
                                      <p:to>
                                        <p:strVal val="visible"/>
                                      </p:to>
                                    </p:set>
                                    <p:animEffect filter="fade" transition="in">
                                      <p:cBhvr>
                                        <p:cTn dur="1000"/>
                                        <p:tgtEl>
                                          <p:spTgt spid="5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1" st="1"/>
                                            </p:txEl>
                                          </p:spTgt>
                                        </p:tgtEl>
                                        <p:attrNameLst>
                                          <p:attrName>style.visibility</p:attrName>
                                        </p:attrNameLst>
                                      </p:cBhvr>
                                      <p:to>
                                        <p:strVal val="visible"/>
                                      </p:to>
                                    </p:set>
                                    <p:animEffect filter="fade" transition="in">
                                      <p:cBhvr>
                                        <p:cTn dur="1000"/>
                                        <p:tgtEl>
                                          <p:spTgt spid="5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xEl>
                                              <p:pRg end="2" st="2"/>
                                            </p:txEl>
                                          </p:spTgt>
                                        </p:tgtEl>
                                        <p:attrNameLst>
                                          <p:attrName>style.visibility</p:attrName>
                                        </p:attrNameLst>
                                      </p:cBhvr>
                                      <p:to>
                                        <p:strVal val="visible"/>
                                      </p:to>
                                    </p:set>
                                    <p:animEffect filter="fade" transition="in">
                                      <p:cBhvr>
                                        <p:cTn dur="1000"/>
                                        <p:tgtEl>
                                          <p:spTgt spid="5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xEl>
                                              <p:pRg end="0" st="0"/>
                                            </p:txEl>
                                          </p:spTgt>
                                        </p:tgtEl>
                                        <p:attrNameLst>
                                          <p:attrName>style.visibility</p:attrName>
                                        </p:attrNameLst>
                                      </p:cBhvr>
                                      <p:to>
                                        <p:strVal val="visible"/>
                                      </p:to>
                                    </p:set>
                                    <p:animEffect filter="fade" transition="in">
                                      <p:cBhvr>
                                        <p:cTn dur="1000"/>
                                        <p:tgtEl>
                                          <p:spTgt spid="5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xEl>
                                              <p:pRg end="1" st="1"/>
                                            </p:txEl>
                                          </p:spTgt>
                                        </p:tgtEl>
                                        <p:attrNameLst>
                                          <p:attrName>style.visibility</p:attrName>
                                        </p:attrNameLst>
                                      </p:cBhvr>
                                      <p:to>
                                        <p:strVal val="visible"/>
                                      </p:to>
                                    </p:set>
                                    <p:animEffect filter="fade" transition="in">
                                      <p:cBhvr>
                                        <p:cTn dur="1000"/>
                                        <p:tgtEl>
                                          <p:spTgt spid="5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xEl>
                                              <p:pRg end="2" st="2"/>
                                            </p:txEl>
                                          </p:spTgt>
                                        </p:tgtEl>
                                        <p:attrNameLst>
                                          <p:attrName>style.visibility</p:attrName>
                                        </p:attrNameLst>
                                      </p:cBhvr>
                                      <p:to>
                                        <p:strVal val="visible"/>
                                      </p:to>
                                    </p:set>
                                    <p:animEffect filter="fade" transition="in">
                                      <p:cBhvr>
                                        <p:cTn dur="1000"/>
                                        <p:tgtEl>
                                          <p:spTgt spid="55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8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solution to choose?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Should you pick open source for strong types?</a:t>
            </a:r>
            <a:endParaRPr/>
          </a:p>
        </p:txBody>
      </p:sp>
      <p:sp>
        <p:nvSpPr>
          <p:cNvPr id="570" name="Google Shape;570;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MIT and Boost licenses are usually fine</a:t>
            </a:r>
            <a:endParaRPr/>
          </a:p>
          <a:p>
            <a:pPr indent="0" lvl="0" marL="0" rtl="0" algn="l">
              <a:spcBef>
                <a:spcPts val="1200"/>
              </a:spcBef>
              <a:spcAft>
                <a:spcPts val="0"/>
              </a:spcAft>
              <a:buNone/>
            </a:pPr>
            <a:r>
              <a:rPr lang="en-GB"/>
              <a:t>None of the OS libraries has premium support</a:t>
            </a:r>
            <a:endParaRPr/>
          </a:p>
          <a:p>
            <a:pPr indent="0" lvl="0" marL="0" rtl="0" algn="l">
              <a:spcBef>
                <a:spcPts val="1200"/>
              </a:spcBef>
              <a:spcAft>
                <a:spcPts val="0"/>
              </a:spcAft>
              <a:buNone/>
            </a:pPr>
            <a:r>
              <a:rPr lang="en-GB"/>
              <a:t>	All of them are one-man projects</a:t>
            </a:r>
            <a:endParaRPr/>
          </a:p>
          <a:p>
            <a:pPr indent="0" lvl="0" marL="0" rtl="0" algn="l">
              <a:spcBef>
                <a:spcPts val="1200"/>
              </a:spcBef>
              <a:spcAft>
                <a:spcPts val="0"/>
              </a:spcAft>
              <a:buNone/>
            </a:pPr>
            <a:r>
              <a:rPr lang="en-GB"/>
              <a:t>	Possibility of abandonment</a:t>
            </a:r>
            <a:endParaRPr/>
          </a:p>
          <a:p>
            <a:pPr indent="0" lvl="0" marL="0" rtl="0" algn="l">
              <a:spcBef>
                <a:spcPts val="1200"/>
              </a:spcBef>
              <a:spcAft>
                <a:spcPts val="0"/>
              </a:spcAft>
              <a:buNone/>
            </a:pPr>
            <a:r>
              <a:rPr lang="en-GB"/>
              <a:t>	You’re on your own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GB"/>
              <a:t>If that’s a problem, go with your own implementation!</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xEl>
                                              <p:pRg end="0" st="0"/>
                                            </p:txEl>
                                          </p:spTgt>
                                        </p:tgtEl>
                                        <p:attrNameLst>
                                          <p:attrName>style.visibility</p:attrName>
                                        </p:attrNameLst>
                                      </p:cBhvr>
                                      <p:to>
                                        <p:strVal val="visible"/>
                                      </p:to>
                                    </p:set>
                                    <p:animEffect filter="fade" transition="in">
                                      <p:cBhvr>
                                        <p:cTn dur="1000"/>
                                        <p:tgtEl>
                                          <p:spTgt spid="5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xEl>
                                              <p:pRg end="1" st="1"/>
                                            </p:txEl>
                                          </p:spTgt>
                                        </p:tgtEl>
                                        <p:attrNameLst>
                                          <p:attrName>style.visibility</p:attrName>
                                        </p:attrNameLst>
                                      </p:cBhvr>
                                      <p:to>
                                        <p:strVal val="visible"/>
                                      </p:to>
                                    </p:set>
                                    <p:animEffect filter="fade" transition="in">
                                      <p:cBhvr>
                                        <p:cTn dur="1000"/>
                                        <p:tgtEl>
                                          <p:spTgt spid="5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xEl>
                                              <p:pRg end="2" st="2"/>
                                            </p:txEl>
                                          </p:spTgt>
                                        </p:tgtEl>
                                        <p:attrNameLst>
                                          <p:attrName>style.visibility</p:attrName>
                                        </p:attrNameLst>
                                      </p:cBhvr>
                                      <p:to>
                                        <p:strVal val="visible"/>
                                      </p:to>
                                    </p:set>
                                    <p:animEffect filter="fade" transition="in">
                                      <p:cBhvr>
                                        <p:cTn dur="1000"/>
                                        <p:tgtEl>
                                          <p:spTgt spid="5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xEl>
                                              <p:pRg end="3" st="3"/>
                                            </p:txEl>
                                          </p:spTgt>
                                        </p:tgtEl>
                                        <p:attrNameLst>
                                          <p:attrName>style.visibility</p:attrName>
                                        </p:attrNameLst>
                                      </p:cBhvr>
                                      <p:to>
                                        <p:strVal val="visible"/>
                                      </p:to>
                                    </p:set>
                                    <p:animEffect filter="fade" transition="in">
                                      <p:cBhvr>
                                        <p:cTn dur="1000"/>
                                        <p:tgtEl>
                                          <p:spTgt spid="5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xEl>
                                              <p:pRg end="4" st="4"/>
                                            </p:txEl>
                                          </p:spTgt>
                                        </p:tgtEl>
                                        <p:attrNameLst>
                                          <p:attrName>style.visibility</p:attrName>
                                        </p:attrNameLst>
                                      </p:cBhvr>
                                      <p:to>
                                        <p:strVal val="visible"/>
                                      </p:to>
                                    </p:set>
                                    <p:animEffect filter="fade" transition="in">
                                      <p:cBhvr>
                                        <p:cTn dur="1000"/>
                                        <p:tgtEl>
                                          <p:spTgt spid="5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xEl>
                                              <p:pRg end="5" st="5"/>
                                            </p:txEl>
                                          </p:spTgt>
                                        </p:tgtEl>
                                        <p:attrNameLst>
                                          <p:attrName>style.visibility</p:attrName>
                                        </p:attrNameLst>
                                      </p:cBhvr>
                                      <p:to>
                                        <p:strVal val="visible"/>
                                      </p:to>
                                    </p:set>
                                    <p:animEffect filter="fade" transition="in">
                                      <p:cBhvr>
                                        <p:cTn dur="1000"/>
                                        <p:tgtEl>
                                          <p:spTgt spid="5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xEl>
                                              <p:pRg end="6" st="6"/>
                                            </p:txEl>
                                          </p:spTgt>
                                        </p:tgtEl>
                                        <p:attrNameLst>
                                          <p:attrName>style.visibility</p:attrName>
                                        </p:attrNameLst>
                                      </p:cBhvr>
                                      <p:to>
                                        <p:strVal val="visible"/>
                                      </p:to>
                                    </p:set>
                                    <p:animEffect filter="fade" transition="in">
                                      <p:cBhvr>
                                        <p:cTn dur="1000"/>
                                        <p:tgtEl>
                                          <p:spTgt spid="57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Conclusion</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strong typing for</a:t>
            </a:r>
            <a:endParaRPr/>
          </a:p>
        </p:txBody>
      </p:sp>
      <p:sp>
        <p:nvSpPr>
          <p:cNvPr id="581" name="Google Shape;581;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Increasing type safety</a:t>
            </a:r>
            <a:endParaRPr/>
          </a:p>
          <a:p>
            <a:pPr indent="0" lvl="0" marL="0" rtl="0" algn="l">
              <a:spcBef>
                <a:spcPts val="1200"/>
              </a:spcBef>
              <a:spcAft>
                <a:spcPts val="0"/>
              </a:spcAft>
              <a:buNone/>
            </a:pPr>
            <a:r>
              <a:rPr lang="en-GB"/>
              <a:t>Reducing the chance to misuse your APIs</a:t>
            </a:r>
            <a:endParaRPr/>
          </a:p>
          <a:p>
            <a:pPr indent="0" lvl="0" marL="0" rtl="0" algn="l">
              <a:spcBef>
                <a:spcPts val="1200"/>
              </a:spcBef>
              <a:spcAft>
                <a:spcPts val="0"/>
              </a:spcAft>
              <a:buNone/>
            </a:pPr>
            <a:r>
              <a:rPr lang="en-GB"/>
              <a:t>Carrying more meaning through type name</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xEl>
                                              <p:pRg end="0" st="0"/>
                                            </p:txEl>
                                          </p:spTgt>
                                        </p:tgtEl>
                                        <p:attrNameLst>
                                          <p:attrName>style.visibility</p:attrName>
                                        </p:attrNameLst>
                                      </p:cBhvr>
                                      <p:to>
                                        <p:strVal val="visible"/>
                                      </p:to>
                                    </p:set>
                                    <p:animEffect filter="fade" transition="in">
                                      <p:cBhvr>
                                        <p:cTn dur="1000"/>
                                        <p:tgtEl>
                                          <p:spTgt spid="5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xEl>
                                              <p:pRg end="1" st="1"/>
                                            </p:txEl>
                                          </p:spTgt>
                                        </p:tgtEl>
                                        <p:attrNameLst>
                                          <p:attrName>style.visibility</p:attrName>
                                        </p:attrNameLst>
                                      </p:cBhvr>
                                      <p:to>
                                        <p:strVal val="visible"/>
                                      </p:to>
                                    </p:set>
                                    <p:animEffect filter="fade" transition="in">
                                      <p:cBhvr>
                                        <p:cTn dur="1000"/>
                                        <p:tgtEl>
                                          <p:spTgt spid="5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xEl>
                                              <p:pRg end="2" st="2"/>
                                            </p:txEl>
                                          </p:spTgt>
                                        </p:tgtEl>
                                        <p:attrNameLst>
                                          <p:attrName>style.visibility</p:attrName>
                                        </p:attrNameLst>
                                      </p:cBhvr>
                                      <p:to>
                                        <p:strVal val="visible"/>
                                      </p:to>
                                    </p:set>
                                    <p:animEffect filter="fade" transition="in">
                                      <p:cBhvr>
                                        <p:cTn dur="1000"/>
                                        <p:tgtEl>
                                          <p:spTgt spid="5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xEl>
                                              <p:pRg end="3" st="3"/>
                                            </p:txEl>
                                          </p:spTgt>
                                        </p:tgtEl>
                                        <p:attrNameLst>
                                          <p:attrName>style.visibility</p:attrName>
                                        </p:attrNameLst>
                                      </p:cBhvr>
                                      <p:to>
                                        <p:strVal val="visible"/>
                                      </p:to>
                                    </p:set>
                                    <p:animEffect filter="fade" transition="in">
                                      <p:cBhvr>
                                        <p:cTn dur="1000"/>
                                        <p:tgtEl>
                                          <p:spTgt spid="58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Good variable names don’t help that much</a:t>
            </a:r>
            <a:endParaRPr/>
          </a:p>
        </p:txBody>
      </p:sp>
      <p:sp>
        <p:nvSpPr>
          <p:cNvPr id="119" name="Google Shape;119;p20"/>
          <p:cNvSpPr txBox="1"/>
          <p:nvPr>
            <p:ph idx="1" type="body"/>
          </p:nvPr>
        </p:nvSpPr>
        <p:spPr>
          <a:xfrm>
            <a:off x="311700" y="1152475"/>
            <a:ext cx="8520600" cy="3543900"/>
          </a:xfrm>
          <a:prstGeom prst="rect">
            <a:avLst/>
          </a:prstGeom>
          <a:solidFill>
            <a:srgbClr val="EFEFEF"/>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GB" sz="1829">
                <a:latin typeface="Courier New"/>
                <a:ea typeface="Courier New"/>
                <a:cs typeface="Courier New"/>
                <a:sym typeface="Courier New"/>
              </a:rPr>
              <a:t>Car::Car(unsigned int horsepower,</a:t>
            </a:r>
            <a:br>
              <a:rPr lang="en-GB" sz="1829">
                <a:latin typeface="Courier New"/>
                <a:ea typeface="Courier New"/>
                <a:cs typeface="Courier New"/>
                <a:sym typeface="Courier New"/>
              </a:rPr>
            </a:br>
            <a:r>
              <a:rPr lang="en-GB" sz="1829">
                <a:latin typeface="Courier New"/>
                <a:ea typeface="Courier New"/>
                <a:cs typeface="Courier New"/>
                <a:sym typeface="Courier New"/>
              </a:rPr>
              <a:t>         unsigned int numberOfDoors,   </a:t>
            </a:r>
            <a:br>
              <a:rPr lang="en-GB" sz="1829">
                <a:latin typeface="Courier New"/>
                <a:ea typeface="Courier New"/>
                <a:cs typeface="Courier New"/>
                <a:sym typeface="Courier New"/>
              </a:rPr>
            </a:br>
            <a:r>
              <a:rPr lang="en-GB" sz="1829">
                <a:latin typeface="Courier New"/>
                <a:ea typeface="Courier New"/>
                <a:cs typeface="Courier New"/>
                <a:sym typeface="Courier New"/>
              </a:rPr>
              <a:t>         bool isAutomatic,</a:t>
            </a:r>
            <a:br>
              <a:rPr lang="en-GB" sz="1829">
                <a:latin typeface="Courier New"/>
                <a:ea typeface="Courier New"/>
                <a:cs typeface="Courier New"/>
                <a:sym typeface="Courier New"/>
              </a:rPr>
            </a:br>
            <a:r>
              <a:rPr lang="en-GB" sz="1829">
                <a:latin typeface="Courier New"/>
                <a:ea typeface="Courier New"/>
                <a:cs typeface="Courier New"/>
                <a:sym typeface="Courier New"/>
              </a:rPr>
              <a:t>         bool isElectric);</a:t>
            </a:r>
            <a:endParaRPr sz="1829">
              <a:latin typeface="Courier New"/>
              <a:ea typeface="Courier New"/>
              <a:cs typeface="Courier New"/>
              <a:sym typeface="Courier New"/>
            </a:endParaRPr>
          </a:p>
          <a:p>
            <a:pPr indent="0" lvl="0" marL="0" rtl="0" algn="l">
              <a:lnSpc>
                <a:spcPct val="95000"/>
              </a:lnSpc>
              <a:spcBef>
                <a:spcPts val="1200"/>
              </a:spcBef>
              <a:spcAft>
                <a:spcPts val="0"/>
              </a:spcAft>
              <a:buSzPts val="935"/>
              <a:buNone/>
            </a:pPr>
            <a:r>
              <a:rPr lang="en-GB" sz="1829">
                <a:latin typeface="Courier New"/>
                <a:ea typeface="Courier New"/>
                <a:cs typeface="Courier New"/>
                <a:sym typeface="Courier New"/>
              </a:rPr>
              <a:t>// ...</a:t>
            </a:r>
            <a:endParaRPr sz="1829">
              <a:latin typeface="Courier New"/>
              <a:ea typeface="Courier New"/>
              <a:cs typeface="Courier New"/>
              <a:sym typeface="Courier New"/>
            </a:endParaRPr>
          </a:p>
          <a:p>
            <a:pPr indent="0" lvl="0" marL="0" rtl="0" algn="l">
              <a:lnSpc>
                <a:spcPct val="95000"/>
              </a:lnSpc>
              <a:spcBef>
                <a:spcPts val="1200"/>
              </a:spcBef>
              <a:spcAft>
                <a:spcPts val="1200"/>
              </a:spcAft>
              <a:buSzPts val="935"/>
              <a:buNone/>
            </a:pPr>
            <a:r>
              <a:rPr lang="en-GB" sz="1829">
                <a:latin typeface="Courier New"/>
                <a:ea typeface="Courier New"/>
                <a:cs typeface="Courier New"/>
                <a:sym typeface="Courier New"/>
              </a:rPr>
              <a:t>constexpr unit32_t horsepower = 96;</a:t>
            </a:r>
            <a:br>
              <a:rPr lang="en-GB" sz="1829">
                <a:latin typeface="Courier New"/>
                <a:ea typeface="Courier New"/>
                <a:cs typeface="Courier New"/>
                <a:sym typeface="Courier New"/>
              </a:rPr>
            </a:br>
            <a:r>
              <a:rPr lang="en-GB" sz="1829">
                <a:latin typeface="Courier New"/>
                <a:ea typeface="Courier New"/>
                <a:cs typeface="Courier New"/>
                <a:sym typeface="Courier New"/>
              </a:rPr>
              <a:t>constexpr unit32_t numberOfDoors = 4;</a:t>
            </a:r>
            <a:br>
              <a:rPr lang="en-GB" sz="1829">
                <a:latin typeface="Courier New"/>
                <a:ea typeface="Courier New"/>
                <a:cs typeface="Courier New"/>
                <a:sym typeface="Courier New"/>
              </a:rPr>
            </a:br>
            <a:r>
              <a:rPr lang="en-GB" sz="1829">
                <a:latin typeface="Courier New"/>
                <a:ea typeface="Courier New"/>
                <a:cs typeface="Courier New"/>
                <a:sym typeface="Courier New"/>
              </a:rPr>
              <a:t>constexpr bool isAutomatic = false;</a:t>
            </a:r>
            <a:br>
              <a:rPr lang="en-GB" sz="1829">
                <a:latin typeface="Courier New"/>
                <a:ea typeface="Courier New"/>
                <a:cs typeface="Courier New"/>
                <a:sym typeface="Courier New"/>
              </a:rPr>
            </a:br>
            <a:r>
              <a:rPr lang="en-GB" sz="1829">
                <a:latin typeface="Courier New"/>
                <a:ea typeface="Courier New"/>
                <a:cs typeface="Courier New"/>
                <a:sym typeface="Courier New"/>
              </a:rPr>
              <a:t>constexpr bool isElectric = false;</a:t>
            </a:r>
            <a:br>
              <a:rPr lang="en-GB" sz="1829">
                <a:latin typeface="Courier New"/>
                <a:ea typeface="Courier New"/>
                <a:cs typeface="Courier New"/>
                <a:sym typeface="Courier New"/>
              </a:rPr>
            </a:br>
            <a:r>
              <a:rPr lang="en-GB" sz="1829">
                <a:latin typeface="Courier New"/>
                <a:ea typeface="Courier New"/>
                <a:cs typeface="Courier New"/>
                <a:sym typeface="Courier New"/>
              </a:rPr>
              <a:t>auto myCar{Car(horsepower, numberOfDoors, </a:t>
            </a:r>
            <a:br>
              <a:rPr lang="en-GB" sz="1829">
                <a:latin typeface="Courier New"/>
                <a:ea typeface="Courier New"/>
                <a:cs typeface="Courier New"/>
                <a:sym typeface="Courier New"/>
              </a:rPr>
            </a:br>
            <a:r>
              <a:rPr lang="en-GB" sz="1829">
                <a:latin typeface="Courier New"/>
                <a:ea typeface="Courier New"/>
                <a:cs typeface="Courier New"/>
                <a:sym typeface="Courier New"/>
              </a:rPr>
              <a:t>               </a:t>
            </a:r>
            <a:r>
              <a:rPr lang="en-GB" sz="1829">
                <a:latin typeface="Courier New"/>
                <a:ea typeface="Courier New"/>
                <a:cs typeface="Courier New"/>
                <a:sym typeface="Courier New"/>
              </a:rPr>
              <a:t>isElectric, </a:t>
            </a:r>
            <a:r>
              <a:rPr lang="en-GB" sz="1829">
                <a:latin typeface="Courier New"/>
                <a:ea typeface="Courier New"/>
                <a:cs typeface="Courier New"/>
                <a:sym typeface="Courier New"/>
              </a:rPr>
              <a:t>isAutomatic)};</a:t>
            </a:r>
            <a:endParaRPr sz="1829">
              <a:latin typeface="Courier New"/>
              <a:ea typeface="Courier New"/>
              <a:cs typeface="Courier New"/>
              <a:sym typeface="Courier New"/>
            </a:endParaRPr>
          </a:p>
        </p:txBody>
      </p:sp>
      <p:sp>
        <p:nvSpPr>
          <p:cNvPr id="120" name="Google Shape;120;p20"/>
          <p:cNvSpPr txBox="1"/>
          <p:nvPr/>
        </p:nvSpPr>
        <p:spPr>
          <a:xfrm rot="-1003189">
            <a:off x="6061897" y="3154503"/>
            <a:ext cx="1920806" cy="615586"/>
          </a:xfrm>
          <a:prstGeom prst="rect">
            <a:avLst/>
          </a:prstGeom>
          <a:solidFill>
            <a:srgbClr val="EFEFEF"/>
          </a:solid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latin typeface="Proxima Nova"/>
                <a:ea typeface="Proxima Nova"/>
                <a:cs typeface="Proxima Nova"/>
                <a:sym typeface="Proxima Nova"/>
              </a:rPr>
              <a:t>Mostly practical with compile-time values</a:t>
            </a:r>
            <a:endParaRPr>
              <a:solidFill>
                <a:srgbClr val="FF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to </a:t>
            </a:r>
            <a:r>
              <a:rPr lang="en-GB"/>
              <a:t>start</a:t>
            </a:r>
            <a:r>
              <a:rPr lang="en-GB"/>
              <a:t>?</a:t>
            </a:r>
            <a:endParaRPr/>
          </a:p>
        </p:txBody>
      </p:sp>
      <p:sp>
        <p:nvSpPr>
          <p:cNvPr id="587" name="Google Shape;587;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Take a code kata and play around</a:t>
            </a:r>
            <a:endParaRPr/>
          </a:p>
          <a:p>
            <a:pPr indent="0" lvl="0" marL="0" rtl="0" algn="l">
              <a:spcBef>
                <a:spcPts val="1200"/>
              </a:spcBef>
              <a:spcAft>
                <a:spcPts val="0"/>
              </a:spcAft>
              <a:buNone/>
            </a:pPr>
            <a:r>
              <a:rPr lang="en-GB"/>
              <a:t>	</a:t>
            </a:r>
            <a:r>
              <a:rPr lang="en-GB" u="sng">
                <a:solidFill>
                  <a:schemeClr val="hlink"/>
                </a:solidFill>
                <a:hlinkClick r:id="rId3"/>
              </a:rPr>
              <a:t>Bowling</a:t>
            </a:r>
            <a:endParaRPr/>
          </a:p>
          <a:p>
            <a:pPr indent="457200" lvl="0" marL="0" rtl="0" algn="l">
              <a:spcBef>
                <a:spcPts val="1200"/>
              </a:spcBef>
              <a:spcAft>
                <a:spcPts val="0"/>
              </a:spcAft>
              <a:buNone/>
            </a:pPr>
            <a:r>
              <a:rPr lang="en-GB" u="sng">
                <a:solidFill>
                  <a:schemeClr val="hlink"/>
                </a:solidFill>
                <a:hlinkClick r:id="rId4"/>
              </a:rPr>
              <a:t>Game of Life</a:t>
            </a:r>
            <a:endParaRPr/>
          </a:p>
          <a:p>
            <a:pPr indent="457200" lvl="0" marL="0" rtl="0" algn="l">
              <a:spcBef>
                <a:spcPts val="1200"/>
              </a:spcBef>
              <a:spcAft>
                <a:spcPts val="0"/>
              </a:spcAft>
              <a:buNone/>
            </a:pPr>
            <a:r>
              <a:rPr lang="en-GB" u="sng">
                <a:solidFill>
                  <a:schemeClr val="hlink"/>
                </a:solidFill>
                <a:hlinkClick r:id="rId5"/>
              </a:rPr>
              <a:t>Poker Hands</a:t>
            </a:r>
            <a:endParaRPr/>
          </a:p>
          <a:p>
            <a:pPr indent="0" lvl="0" marL="0" rtl="0" algn="l">
              <a:spcBef>
                <a:spcPts val="1200"/>
              </a:spcBef>
              <a:spcAft>
                <a:spcPts val="0"/>
              </a:spcAft>
              <a:buNone/>
            </a:pPr>
            <a:r>
              <a:rPr lang="en-GB"/>
              <a:t>Spread the info among your colleagues</a:t>
            </a:r>
            <a:endParaRPr/>
          </a:p>
          <a:p>
            <a:pPr indent="0" lvl="0" marL="0" rtl="0" algn="l">
              <a:spcBef>
                <a:spcPts val="1200"/>
              </a:spcBef>
              <a:spcAft>
                <a:spcPts val="1200"/>
              </a:spcAft>
              <a:buNone/>
            </a:pPr>
            <a:r>
              <a:rPr lang="en-GB"/>
              <a:t>Introduce in some projects little by little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xEl>
                                              <p:pRg end="0" st="0"/>
                                            </p:txEl>
                                          </p:spTgt>
                                        </p:tgtEl>
                                        <p:attrNameLst>
                                          <p:attrName>style.visibility</p:attrName>
                                        </p:attrNameLst>
                                      </p:cBhvr>
                                      <p:to>
                                        <p:strVal val="visible"/>
                                      </p:to>
                                    </p:set>
                                    <p:animEffect filter="fade" transition="in">
                                      <p:cBhvr>
                                        <p:cTn dur="1000"/>
                                        <p:tgtEl>
                                          <p:spTgt spid="5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xEl>
                                              <p:pRg end="1" st="1"/>
                                            </p:txEl>
                                          </p:spTgt>
                                        </p:tgtEl>
                                        <p:attrNameLst>
                                          <p:attrName>style.visibility</p:attrName>
                                        </p:attrNameLst>
                                      </p:cBhvr>
                                      <p:to>
                                        <p:strVal val="visible"/>
                                      </p:to>
                                    </p:set>
                                    <p:animEffect filter="fade" transition="in">
                                      <p:cBhvr>
                                        <p:cTn dur="1000"/>
                                        <p:tgtEl>
                                          <p:spTgt spid="5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xEl>
                                              <p:pRg end="2" st="2"/>
                                            </p:txEl>
                                          </p:spTgt>
                                        </p:tgtEl>
                                        <p:attrNameLst>
                                          <p:attrName>style.visibility</p:attrName>
                                        </p:attrNameLst>
                                      </p:cBhvr>
                                      <p:to>
                                        <p:strVal val="visible"/>
                                      </p:to>
                                    </p:set>
                                    <p:animEffect filter="fade" transition="in">
                                      <p:cBhvr>
                                        <p:cTn dur="1000"/>
                                        <p:tgtEl>
                                          <p:spTgt spid="5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xEl>
                                              <p:pRg end="3" st="3"/>
                                            </p:txEl>
                                          </p:spTgt>
                                        </p:tgtEl>
                                        <p:attrNameLst>
                                          <p:attrName>style.visibility</p:attrName>
                                        </p:attrNameLst>
                                      </p:cBhvr>
                                      <p:to>
                                        <p:strVal val="visible"/>
                                      </p:to>
                                    </p:set>
                                    <p:animEffect filter="fade" transition="in">
                                      <p:cBhvr>
                                        <p:cTn dur="1000"/>
                                        <p:tgtEl>
                                          <p:spTgt spid="5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xEl>
                                              <p:pRg end="4" st="4"/>
                                            </p:txEl>
                                          </p:spTgt>
                                        </p:tgtEl>
                                        <p:attrNameLst>
                                          <p:attrName>style.visibility</p:attrName>
                                        </p:attrNameLst>
                                      </p:cBhvr>
                                      <p:to>
                                        <p:strVal val="visible"/>
                                      </p:to>
                                    </p:set>
                                    <p:animEffect filter="fade" transition="in">
                                      <p:cBhvr>
                                        <p:cTn dur="1000"/>
                                        <p:tgtEl>
                                          <p:spTgt spid="5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xEl>
                                              <p:pRg end="5" st="5"/>
                                            </p:txEl>
                                          </p:spTgt>
                                        </p:tgtEl>
                                        <p:attrNameLst>
                                          <p:attrName>style.visibility</p:attrName>
                                        </p:attrNameLst>
                                      </p:cBhvr>
                                      <p:to>
                                        <p:strVal val="visible"/>
                                      </p:to>
                                    </p:set>
                                    <p:animEffect filter="fade" transition="in">
                                      <p:cBhvr>
                                        <p:cTn dur="1000"/>
                                        <p:tgtEl>
                                          <p:spTgt spid="58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9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Strongly typed containers in C++</a:t>
            </a:r>
            <a:endParaRPr/>
          </a:p>
        </p:txBody>
      </p:sp>
      <p:sp>
        <p:nvSpPr>
          <p:cNvPr id="593" name="Google Shape;593;p9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t>7th July, 2022</a:t>
            </a:r>
            <a:endParaRPr/>
          </a:p>
          <a:p>
            <a:pPr indent="0" lvl="0" marL="0" rtl="0" algn="l">
              <a:spcBef>
                <a:spcPts val="0"/>
              </a:spcBef>
              <a:spcAft>
                <a:spcPts val="0"/>
              </a:spcAft>
              <a:buNone/>
            </a:pPr>
            <a:r>
              <a:rPr lang="en-GB"/>
              <a:t>C++ On Sea</a:t>
            </a:r>
            <a:endParaRPr/>
          </a:p>
        </p:txBody>
      </p:sp>
      <p:pic>
        <p:nvPicPr>
          <p:cNvPr id="594" name="Google Shape;594;p9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Strong typing to the rescue!</a:t>
            </a:r>
            <a:endParaRPr/>
          </a:p>
        </p:txBody>
      </p:sp>
      <p:sp>
        <p:nvSpPr>
          <p:cNvPr id="126" name="Google Shape;126;p21"/>
          <p:cNvSpPr txBox="1"/>
          <p:nvPr>
            <p:ph idx="1" type="body"/>
          </p:nvPr>
        </p:nvSpPr>
        <p:spPr>
          <a:xfrm>
            <a:off x="311700" y="1152475"/>
            <a:ext cx="8520600" cy="3416400"/>
          </a:xfrm>
          <a:prstGeom prst="rect">
            <a:avLst/>
          </a:prstGeom>
          <a:solidFill>
            <a:srgbClr val="EFEFEF"/>
          </a:solidFill>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Car::Car(Horsepower hp, </a:t>
            </a:r>
            <a:br>
              <a:rPr lang="en-GB">
                <a:latin typeface="Courier New"/>
                <a:ea typeface="Courier New"/>
                <a:cs typeface="Courier New"/>
                <a:sym typeface="Courier New"/>
              </a:rPr>
            </a:br>
            <a:r>
              <a:rPr lang="en-GB">
                <a:latin typeface="Courier New"/>
                <a:ea typeface="Courier New"/>
                <a:cs typeface="Courier New"/>
                <a:sym typeface="Courier New"/>
              </a:rPr>
              <a:t>         DoorsNumber numberOfDoors,</a:t>
            </a:r>
            <a:br>
              <a:rPr lang="en-GB">
                <a:latin typeface="Courier New"/>
                <a:ea typeface="Courier New"/>
                <a:cs typeface="Courier New"/>
                <a:sym typeface="Courier New"/>
              </a:rPr>
            </a:br>
            <a:r>
              <a:rPr lang="en-GB">
                <a:latin typeface="Courier New"/>
                <a:ea typeface="Courier New"/>
                <a:cs typeface="Courier New"/>
                <a:sym typeface="Courier New"/>
              </a:rPr>
              <a:t>         Transmission transmission, </a:t>
            </a:r>
            <a:br>
              <a:rPr lang="en-GB">
                <a:latin typeface="Courier New"/>
                <a:ea typeface="Courier New"/>
                <a:cs typeface="Courier New"/>
                <a:sym typeface="Courier New"/>
              </a:rPr>
            </a:br>
            <a:r>
              <a:rPr lang="en-GB">
                <a:latin typeface="Courier New"/>
                <a:ea typeface="Courier New"/>
                <a:cs typeface="Courier New"/>
                <a:sym typeface="Courier New"/>
              </a:rPr>
              <a:t>         Fuel fuel);</a:t>
            </a:r>
            <a:endParaRPr>
              <a:latin typeface="Courier New"/>
              <a:ea typeface="Courier New"/>
              <a:cs typeface="Courier New"/>
              <a:sym typeface="Courier New"/>
            </a:endParaRPr>
          </a:p>
          <a:p>
            <a:pPr indent="0" lvl="0" marL="0" rtl="0" algn="l">
              <a:spcBef>
                <a:spcPts val="1200"/>
              </a:spcBef>
              <a:spcAft>
                <a:spcPts val="1200"/>
              </a:spcAft>
              <a:buNone/>
            </a:pPr>
            <a:r>
              <a:t/>
            </a:r>
            <a:endParaRPr>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5096E6"/>
      </a:dk2>
      <a:lt2>
        <a:srgbClr val="5096E6"/>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