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9"/>
  </p:notesMasterIdLst>
  <p:sldIdLst>
    <p:sldId id="258" r:id="rId5"/>
    <p:sldId id="257" r:id="rId6"/>
    <p:sldId id="259" r:id="rId7"/>
    <p:sldId id="282" r:id="rId8"/>
    <p:sldId id="260" r:id="rId9"/>
    <p:sldId id="266" r:id="rId10"/>
    <p:sldId id="267" r:id="rId11"/>
    <p:sldId id="268" r:id="rId12"/>
    <p:sldId id="271" r:id="rId13"/>
    <p:sldId id="269" r:id="rId14"/>
    <p:sldId id="270" r:id="rId15"/>
    <p:sldId id="283" r:id="rId16"/>
    <p:sldId id="261" r:id="rId17"/>
    <p:sldId id="272" r:id="rId18"/>
    <p:sldId id="273" r:id="rId19"/>
    <p:sldId id="275" r:id="rId20"/>
    <p:sldId id="274" r:id="rId21"/>
    <p:sldId id="276" r:id="rId22"/>
    <p:sldId id="284" r:id="rId23"/>
    <p:sldId id="263" r:id="rId24"/>
    <p:sldId id="296" r:id="rId25"/>
    <p:sldId id="297" r:id="rId26"/>
    <p:sldId id="298" r:id="rId27"/>
    <p:sldId id="299" r:id="rId28"/>
    <p:sldId id="300" r:id="rId29"/>
    <p:sldId id="301" r:id="rId30"/>
    <p:sldId id="285" r:id="rId31"/>
    <p:sldId id="262" r:id="rId32"/>
    <p:sldId id="277" r:id="rId33"/>
    <p:sldId id="278" r:id="rId34"/>
    <p:sldId id="280" r:id="rId35"/>
    <p:sldId id="281" r:id="rId36"/>
    <p:sldId id="279" r:id="rId37"/>
    <p:sldId id="286" r:id="rId38"/>
    <p:sldId id="264" r:id="rId39"/>
    <p:sldId id="287" r:id="rId40"/>
    <p:sldId id="289" r:id="rId41"/>
    <p:sldId id="288" r:id="rId42"/>
    <p:sldId id="290" r:id="rId43"/>
    <p:sldId id="292" r:id="rId44"/>
    <p:sldId id="295" r:id="rId45"/>
    <p:sldId id="293" r:id="rId46"/>
    <p:sldId id="294" r:id="rId47"/>
    <p:sldId id="26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6BAA7-3E4D-43DC-AD4A-3AFB4F6AB34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8099A-E4E9-4CF3-AE69-4C5247C5F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what a static </a:t>
            </a:r>
            <a:r>
              <a:rPr lang="en-US" dirty="0" err="1"/>
              <a:t>analyser</a:t>
            </a:r>
            <a:r>
              <a:rPr lang="en-US" dirty="0"/>
              <a:t> is. Briefly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E8099A-E4E9-4CF3-AE69-4C5247C5F0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15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28A3-08AB-4F8F-9D15-F38F1DEE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194"/>
            <a:ext cx="10515600" cy="1774856"/>
          </a:xfrm>
          <a:noFill/>
          <a:ln w="38100" cmpd="dbl"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E509-F036-435E-8F68-27A8637B3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9A59384-EE5D-4EDE-97D3-117ADF0A11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462" y="5168899"/>
            <a:ext cx="1558925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23307C-5445-4749-B9AB-0E073FC6BD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2425" y="3429000"/>
            <a:ext cx="7191375" cy="74811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8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80" y="1028700"/>
            <a:ext cx="11530642" cy="5283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94D0ED9-35F1-43D1-9CED-E72F78C4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74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79" y="1028700"/>
            <a:ext cx="5678235" cy="5283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3739-FFBB-4A14-86D3-413E298E029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83086" y="1028700"/>
            <a:ext cx="5678235" cy="5283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5E9C9B3-0C46-4C6E-8622-D119508A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40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F0CE8-16AB-4BEF-83C6-F1A9EEB46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37810B4-26FC-41B6-83C1-D7D4E81C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3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79" y="1019175"/>
            <a:ext cx="11530642" cy="5292725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9ECB824-E325-4181-8599-98D79498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3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,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79" y="1019175"/>
            <a:ext cx="6498746" cy="5292725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D50B29-FEA3-4C17-99FF-C4BB03F9A4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00875" y="1019175"/>
            <a:ext cx="4860925" cy="48609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71DFB96-7A00-4E01-A2DC-9542588B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52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6130925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4DE12-EB04-43F8-B5EF-C5597EDC7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DC2D3A-55D5-4C85-86BB-5B8630A97E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1792" y="1276350"/>
            <a:ext cx="5044523" cy="433085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049DD3-44D4-4E63-8B5C-825AB0B18D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5685" y="1276350"/>
            <a:ext cx="6361340" cy="4330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C1B2C54-CFAD-466C-9272-DA7A7C6F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93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870BC-DB42-4E7C-953C-DF95A8409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4F913C-5541-49A5-A7FC-B1484375B1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4325" y="542925"/>
            <a:ext cx="6515100" cy="504825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BEFEA-0308-4582-A87C-A88A0B6E8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23163" y="1962150"/>
            <a:ext cx="4338637" cy="362902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B021E-91AB-4772-A407-AC44824139BD}"/>
              </a:ext>
            </a:extLst>
          </p:cNvPr>
          <p:cNvSpPr txBox="1"/>
          <p:nvPr userDrawn="1"/>
        </p:nvSpPr>
        <p:spPr>
          <a:xfrm flipH="1">
            <a:off x="7523163" y="542925"/>
            <a:ext cx="4308793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QUESTIONS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82990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6E509-50D3-4AE1-AABD-24320B7E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DB9F9-E664-4355-AF89-ADB39B0B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684" y="1000664"/>
            <a:ext cx="11545637" cy="531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F34E-8415-4900-B1B0-FAB31F47A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150" y="6311900"/>
            <a:ext cx="103517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3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7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SzPct val="70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42656-3E8A-40DE-A435-682CC98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A7BA-442D-4F18-92C4-D6F56EED6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5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596CA-2782-427D-A002-F55824AAD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BC973-71EA-4DAB-A8E2-45E759DA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C+++++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C37D0C-5263-445D-BC75-667D0EE4862B}"/>
              </a:ext>
            </a:extLst>
          </p:cNvPr>
          <p:cNvGrpSpPr/>
          <p:nvPr/>
        </p:nvGrpSpPr>
        <p:grpSpPr>
          <a:xfrm>
            <a:off x="838366" y="2533847"/>
            <a:ext cx="2882991" cy="571258"/>
            <a:chOff x="4017483" y="2771192"/>
            <a:chExt cx="5154509" cy="10213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301875-6396-4887-833A-7E034D7BD36E}"/>
                </a:ext>
              </a:extLst>
            </p:cNvPr>
            <p:cNvSpPr/>
            <p:nvPr/>
          </p:nvSpPr>
          <p:spPr>
            <a:xfrm>
              <a:off x="4017483" y="2771192"/>
              <a:ext cx="675816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a</a:t>
              </a:r>
              <a:endParaRPr lang="en-GB" sz="4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1F28BA-E154-4B03-964C-BD6E9E5587AD}"/>
                </a:ext>
              </a:extLst>
            </p:cNvPr>
            <p:cNvSpPr/>
            <p:nvPr/>
          </p:nvSpPr>
          <p:spPr>
            <a:xfrm>
              <a:off x="4860023" y="2771192"/>
              <a:ext cx="4311969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:</a:t>
              </a:r>
              <a:r>
                <a:rPr lang="en-US" sz="4400" i="1" dirty="0"/>
                <a:t>identifier</a:t>
              </a:r>
              <a:endParaRPr lang="en-GB" sz="4400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23AFB3-E50D-45A7-B8AC-CDCA35FF3BE1}"/>
              </a:ext>
            </a:extLst>
          </p:cNvPr>
          <p:cNvGrpSpPr/>
          <p:nvPr/>
        </p:nvGrpSpPr>
        <p:grpSpPr>
          <a:xfrm>
            <a:off x="4149443" y="2533847"/>
            <a:ext cx="3509869" cy="571258"/>
            <a:chOff x="4017481" y="2771192"/>
            <a:chExt cx="4881970" cy="10213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9C6DBA-06D1-4201-B41A-FE62E95FBB69}"/>
                </a:ext>
              </a:extLst>
            </p:cNvPr>
            <p:cNvSpPr/>
            <p:nvPr/>
          </p:nvSpPr>
          <p:spPr>
            <a:xfrm>
              <a:off x="4017481" y="2771192"/>
              <a:ext cx="1066380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++</a:t>
              </a:r>
              <a:endParaRPr lang="en-GB" sz="4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B772A1-F904-46A4-B178-09817DDB5B7E}"/>
                </a:ext>
              </a:extLst>
            </p:cNvPr>
            <p:cNvSpPr/>
            <p:nvPr/>
          </p:nvSpPr>
          <p:spPr>
            <a:xfrm>
              <a:off x="4860025" y="2771192"/>
              <a:ext cx="4039426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:</a:t>
              </a:r>
              <a:r>
                <a:rPr lang="en-US" sz="4400" i="1" dirty="0"/>
                <a:t>increment</a:t>
              </a:r>
              <a:endParaRPr lang="en-GB" sz="4400" i="1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0FBB9BB-4F71-4A51-9C21-C5D54E29FB9A}"/>
              </a:ext>
            </a:extLst>
          </p:cNvPr>
          <p:cNvSpPr/>
          <p:nvPr/>
        </p:nvSpPr>
        <p:spPr>
          <a:xfrm>
            <a:off x="4102851" y="1041269"/>
            <a:ext cx="3986297" cy="1117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a+++++b</a:t>
            </a:r>
            <a:endParaRPr lang="en-GB" sz="8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7FF31D-F590-4F80-8A4D-3D7EBE4B6DD8}"/>
              </a:ext>
            </a:extLst>
          </p:cNvPr>
          <p:cNvGrpSpPr/>
          <p:nvPr/>
        </p:nvGrpSpPr>
        <p:grpSpPr>
          <a:xfrm>
            <a:off x="8089148" y="2533847"/>
            <a:ext cx="3509869" cy="571258"/>
            <a:chOff x="4017481" y="2771192"/>
            <a:chExt cx="4881970" cy="10213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1F0976E-4D2D-4C8F-A139-F7A02078C069}"/>
                </a:ext>
              </a:extLst>
            </p:cNvPr>
            <p:cNvSpPr/>
            <p:nvPr/>
          </p:nvSpPr>
          <p:spPr>
            <a:xfrm>
              <a:off x="4017481" y="2771192"/>
              <a:ext cx="1066380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++</a:t>
              </a:r>
              <a:endParaRPr lang="en-GB" sz="44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05CB03-59EE-4D2E-BDD4-C2D82501C41A}"/>
                </a:ext>
              </a:extLst>
            </p:cNvPr>
            <p:cNvSpPr/>
            <p:nvPr/>
          </p:nvSpPr>
          <p:spPr>
            <a:xfrm>
              <a:off x="4860025" y="2771192"/>
              <a:ext cx="4039426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:</a:t>
              </a:r>
              <a:r>
                <a:rPr lang="en-US" sz="4400" i="1" dirty="0"/>
                <a:t>increment</a:t>
              </a:r>
              <a:endParaRPr lang="en-GB" sz="4400" i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985AD-C7E3-449D-8BA5-A67C970EEDBA}"/>
              </a:ext>
            </a:extLst>
          </p:cNvPr>
          <p:cNvGrpSpPr/>
          <p:nvPr/>
        </p:nvGrpSpPr>
        <p:grpSpPr>
          <a:xfrm>
            <a:off x="2704320" y="3752896"/>
            <a:ext cx="2548814" cy="571258"/>
            <a:chOff x="4017481" y="2771192"/>
            <a:chExt cx="3545213" cy="10213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BFBF9F-915C-46E6-88DB-350ECAF6B649}"/>
                </a:ext>
              </a:extLst>
            </p:cNvPr>
            <p:cNvSpPr/>
            <p:nvPr/>
          </p:nvSpPr>
          <p:spPr>
            <a:xfrm>
              <a:off x="4017481" y="2771192"/>
              <a:ext cx="1066380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+</a:t>
              </a:r>
              <a:endParaRPr lang="en-GB" sz="4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5F1DB8-849D-4212-A63F-846129E56E46}"/>
                </a:ext>
              </a:extLst>
            </p:cNvPr>
            <p:cNvSpPr/>
            <p:nvPr/>
          </p:nvSpPr>
          <p:spPr>
            <a:xfrm>
              <a:off x="4860025" y="2771192"/>
              <a:ext cx="2702669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:</a:t>
              </a:r>
              <a:r>
                <a:rPr lang="en-US" sz="4400" i="1" dirty="0"/>
                <a:t>unary</a:t>
              </a:r>
              <a:endParaRPr lang="en-GB" sz="4400" i="1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402267-EF36-4F7A-B959-1374B92C9035}"/>
              </a:ext>
            </a:extLst>
          </p:cNvPr>
          <p:cNvGrpSpPr/>
          <p:nvPr/>
        </p:nvGrpSpPr>
        <p:grpSpPr>
          <a:xfrm>
            <a:off x="6207249" y="3752896"/>
            <a:ext cx="2882991" cy="571258"/>
            <a:chOff x="4017483" y="2771192"/>
            <a:chExt cx="5154509" cy="10213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026006-071E-40A4-8BBC-AF025E6B384A}"/>
                </a:ext>
              </a:extLst>
            </p:cNvPr>
            <p:cNvSpPr/>
            <p:nvPr/>
          </p:nvSpPr>
          <p:spPr>
            <a:xfrm>
              <a:off x="4017483" y="2771192"/>
              <a:ext cx="675816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b</a:t>
              </a:r>
              <a:endParaRPr lang="en-GB" sz="4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ECE24-5635-473C-8523-8DBEC99FE7DC}"/>
                </a:ext>
              </a:extLst>
            </p:cNvPr>
            <p:cNvSpPr/>
            <p:nvPr/>
          </p:nvSpPr>
          <p:spPr>
            <a:xfrm>
              <a:off x="4860023" y="2771192"/>
              <a:ext cx="4311969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:</a:t>
              </a:r>
              <a:r>
                <a:rPr lang="en-US" sz="4400" i="1" dirty="0"/>
                <a:t>identifier</a:t>
              </a:r>
              <a:endParaRPr lang="en-GB" sz="4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04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596CA-2782-427D-A002-F55824AAD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BC973-71EA-4DAB-A8E2-45E759DA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C+++++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FBB9BB-4F71-4A51-9C21-C5D54E29FB9A}"/>
              </a:ext>
            </a:extLst>
          </p:cNvPr>
          <p:cNvSpPr/>
          <p:nvPr/>
        </p:nvSpPr>
        <p:spPr>
          <a:xfrm>
            <a:off x="3073405" y="1097252"/>
            <a:ext cx="6030194" cy="1117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B0F0"/>
                </a:solidFill>
              </a:rPr>
              <a:t>a  </a:t>
            </a:r>
            <a:r>
              <a:rPr lang="en-US" sz="8000" dirty="0">
                <a:solidFill>
                  <a:srgbClr val="FFC000"/>
                </a:solidFill>
              </a:rPr>
              <a:t>++  </a:t>
            </a:r>
            <a:r>
              <a:rPr lang="en-US" sz="8000" dirty="0">
                <a:solidFill>
                  <a:srgbClr val="92D050"/>
                </a:solidFill>
              </a:rPr>
              <a:t>++  </a:t>
            </a:r>
            <a:r>
              <a:rPr lang="en-US" sz="8000" dirty="0">
                <a:solidFill>
                  <a:srgbClr val="7030A0"/>
                </a:solidFill>
              </a:rPr>
              <a:t>+  </a:t>
            </a:r>
            <a:r>
              <a:rPr lang="en-US" sz="8000" dirty="0">
                <a:solidFill>
                  <a:srgbClr val="C00000"/>
                </a:solidFill>
              </a:rPr>
              <a:t>b</a:t>
            </a:r>
            <a:endParaRPr lang="en-GB" sz="8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5962C-C8FA-4A7A-A333-166A1D96A504}"/>
              </a:ext>
            </a:extLst>
          </p:cNvPr>
          <p:cNvSpPr/>
          <p:nvPr/>
        </p:nvSpPr>
        <p:spPr>
          <a:xfrm>
            <a:off x="3247052" y="1394718"/>
            <a:ext cx="746449" cy="73266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2EB4F8-5631-4F00-9A28-666427B06773}"/>
              </a:ext>
            </a:extLst>
          </p:cNvPr>
          <p:cNvGrpSpPr/>
          <p:nvPr/>
        </p:nvGrpSpPr>
        <p:grpSpPr>
          <a:xfrm>
            <a:off x="1216611" y="2127379"/>
            <a:ext cx="2403667" cy="1560138"/>
            <a:chOff x="1216611" y="2127379"/>
            <a:chExt cx="2403667" cy="15601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EAA6AC-1491-4436-ACEA-37B28DD7E155}"/>
                </a:ext>
              </a:extLst>
            </p:cNvPr>
            <p:cNvSpPr/>
            <p:nvPr/>
          </p:nvSpPr>
          <p:spPr>
            <a:xfrm>
              <a:off x="1216611" y="2926863"/>
              <a:ext cx="2034075" cy="760654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i="1" dirty="0" err="1"/>
                <a:t>lvalue</a:t>
              </a:r>
              <a:endParaRPr lang="en-GB" sz="3600" i="1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FF1368-A1F8-4915-AF3E-943857FB4E99}"/>
                </a:ext>
              </a:extLst>
            </p:cNvPr>
            <p:cNvCxnSpPr>
              <a:stCxn id="5" idx="2"/>
              <a:endCxn id="22" idx="0"/>
            </p:cNvCxnSpPr>
            <p:nvPr/>
          </p:nvCxnSpPr>
          <p:spPr>
            <a:xfrm rot="5400000">
              <a:off x="2527222" y="1833807"/>
              <a:ext cx="799483" cy="1386628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487731E-EF38-4F44-A11B-ECB9A7BA90E6}"/>
              </a:ext>
            </a:extLst>
          </p:cNvPr>
          <p:cNvSpPr/>
          <p:nvPr/>
        </p:nvSpPr>
        <p:spPr>
          <a:xfrm>
            <a:off x="3060440" y="1222309"/>
            <a:ext cx="2472613" cy="104653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7793CF-A5CC-4AEA-8CDD-5FD20EA35335}"/>
              </a:ext>
            </a:extLst>
          </p:cNvPr>
          <p:cNvGrpSpPr/>
          <p:nvPr/>
        </p:nvGrpSpPr>
        <p:grpSpPr>
          <a:xfrm>
            <a:off x="4074631" y="2268846"/>
            <a:ext cx="2292480" cy="1413904"/>
            <a:chOff x="4074631" y="2268846"/>
            <a:chExt cx="2292480" cy="1413904"/>
          </a:xfrm>
        </p:grpSpPr>
        <p:cxnSp>
          <p:nvCxnSpPr>
            <p:cNvPr id="27" name="Straight Arrow Connector 8">
              <a:extLst>
                <a:ext uri="{FF2B5EF4-FFF2-40B4-BE49-F238E27FC236}">
                  <a16:creationId xmlns:a16="http://schemas.microsoft.com/office/drawing/2014/main" id="{23E30C0C-B10E-4CE4-A8DC-123F3F8B4F2E}"/>
                </a:ext>
              </a:extLst>
            </p:cNvPr>
            <p:cNvCxnSpPr>
              <a:cxnSpLocks/>
              <a:stCxn id="26" idx="2"/>
              <a:endCxn id="42" idx="0"/>
            </p:cNvCxnSpPr>
            <p:nvPr/>
          </p:nvCxnSpPr>
          <p:spPr>
            <a:xfrm rot="16200000" flipH="1">
              <a:off x="4432184" y="2133409"/>
              <a:ext cx="653250" cy="924124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D4FB408-6944-4930-8BDA-6205B4D91320}"/>
                </a:ext>
              </a:extLst>
            </p:cNvPr>
            <p:cNvSpPr/>
            <p:nvPr/>
          </p:nvSpPr>
          <p:spPr>
            <a:xfrm>
              <a:off x="4074631" y="2922096"/>
              <a:ext cx="2292480" cy="760654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i="1" dirty="0" err="1"/>
                <a:t>prvalue</a:t>
              </a:r>
              <a:endParaRPr lang="en-GB" sz="3600" i="1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C408DD4-FBB1-4344-B7E4-6E748B5034DD}"/>
              </a:ext>
            </a:extLst>
          </p:cNvPr>
          <p:cNvSpPr/>
          <p:nvPr/>
        </p:nvSpPr>
        <p:spPr>
          <a:xfrm>
            <a:off x="2748258" y="1017189"/>
            <a:ext cx="4203048" cy="141337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77C88F-0663-4896-BA9E-D84450B02116}"/>
              </a:ext>
            </a:extLst>
          </p:cNvPr>
          <p:cNvGrpSpPr/>
          <p:nvPr/>
        </p:nvGrpSpPr>
        <p:grpSpPr>
          <a:xfrm>
            <a:off x="6951306" y="1723878"/>
            <a:ext cx="2532230" cy="1958872"/>
            <a:chOff x="3461657" y="1349541"/>
            <a:chExt cx="2532230" cy="1958872"/>
          </a:xfrm>
        </p:grpSpPr>
        <p:cxnSp>
          <p:nvCxnSpPr>
            <p:cNvPr id="45" name="Straight Arrow Connector 8">
              <a:extLst>
                <a:ext uri="{FF2B5EF4-FFF2-40B4-BE49-F238E27FC236}">
                  <a16:creationId xmlns:a16="http://schemas.microsoft.com/office/drawing/2014/main" id="{9BE9A2DC-4EA9-4423-A207-899877834B36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>
              <a:off x="3461657" y="1349541"/>
              <a:ext cx="1385990" cy="1198218"/>
            </a:xfrm>
            <a:prstGeom prst="curvedConnector2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8755D5-A703-4EAF-AFC7-7AE5E2DBF680}"/>
                </a:ext>
              </a:extLst>
            </p:cNvPr>
            <p:cNvSpPr/>
            <p:nvPr/>
          </p:nvSpPr>
          <p:spPr>
            <a:xfrm>
              <a:off x="3701407" y="2547759"/>
              <a:ext cx="2292480" cy="760654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i="1" dirty="0" err="1"/>
                <a:t>oopsy</a:t>
              </a:r>
              <a:endParaRPr lang="en-GB" sz="3600" i="1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6745E-2694-4254-874D-D6413274C2FC}"/>
              </a:ext>
            </a:extLst>
          </p:cNvPr>
          <p:cNvSpPr/>
          <p:nvPr/>
        </p:nvSpPr>
        <p:spPr>
          <a:xfrm>
            <a:off x="1129004" y="3827166"/>
            <a:ext cx="10384972" cy="24847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The </a:t>
            </a:r>
            <a:r>
              <a:rPr lang="en-GB" sz="3200" dirty="0">
                <a:solidFill>
                  <a:srgbClr val="FFFF00"/>
                </a:solidFill>
              </a:rPr>
              <a:t>operand</a:t>
            </a:r>
            <a:r>
              <a:rPr lang="en-GB" sz="3200" dirty="0"/>
              <a:t> expr of a built-in postfix increment or decrement operator </a:t>
            </a:r>
            <a:r>
              <a:rPr lang="en-GB" sz="3200" dirty="0">
                <a:solidFill>
                  <a:srgbClr val="FFFF00"/>
                </a:solidFill>
              </a:rPr>
              <a:t>must be a modifiable (non-</a:t>
            </a:r>
            <a:r>
              <a:rPr lang="en-GB" sz="3200" dirty="0" err="1">
                <a:solidFill>
                  <a:srgbClr val="FFFF00"/>
                </a:solidFill>
              </a:rPr>
              <a:t>const</a:t>
            </a:r>
            <a:r>
              <a:rPr lang="en-GB" sz="3200" dirty="0">
                <a:solidFill>
                  <a:srgbClr val="FFFF00"/>
                </a:solidFill>
              </a:rPr>
              <a:t>) lvalue</a:t>
            </a:r>
            <a:r>
              <a:rPr lang="en-GB" sz="3200" dirty="0"/>
              <a:t> of non-</a:t>
            </a:r>
            <a:r>
              <a:rPr lang="en-GB" sz="3200" dirty="0" err="1"/>
              <a:t>boolean</a:t>
            </a:r>
            <a:r>
              <a:rPr lang="en-GB" sz="3200" dirty="0"/>
              <a:t> (since C++17) arithmetic type or pointer to completely-defined object type. © cppreference.com</a:t>
            </a:r>
          </a:p>
        </p:txBody>
      </p:sp>
    </p:spTree>
    <p:extLst>
      <p:ext uri="{BB962C8B-B14F-4D97-AF65-F5344CB8AC3E}">
        <p14:creationId xmlns:p14="http://schemas.microsoft.com/office/powerpoint/2010/main" val="34078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43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ADACC-1170-4FCE-8998-737D8E10A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6E5360-A42D-4889-B296-EDCEF56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1" y="2276669"/>
            <a:ext cx="11545637" cy="148761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Templates everywhere</a:t>
            </a:r>
            <a:endParaRPr lang="en-GB" sz="12500" dirty="0"/>
          </a:p>
        </p:txBody>
      </p:sp>
    </p:spTree>
    <p:extLst>
      <p:ext uri="{BB962C8B-B14F-4D97-AF65-F5344CB8AC3E}">
        <p14:creationId xmlns:p14="http://schemas.microsoft.com/office/powerpoint/2010/main" val="341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05426-9AAB-42D2-9EB0-0AD9463FA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660EFE-3B0E-4167-B17C-2137D75919C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B0F0"/>
                </a:solidFill>
              </a:rPr>
              <a:t>template</a:t>
            </a:r>
            <a:r>
              <a:rPr lang="en-GB" dirty="0"/>
              <a:t> &lt;</a:t>
            </a:r>
            <a:r>
              <a:rPr lang="en-GB" dirty="0" err="1">
                <a:solidFill>
                  <a:srgbClr val="00B0F0"/>
                </a:solidFill>
              </a:rPr>
              <a:t>typename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</a:t>
            </a:r>
            <a:r>
              <a:rPr lang="en-GB" dirty="0"/>
              <a:t>&gt;</a:t>
            </a:r>
          </a:p>
          <a:p>
            <a:r>
              <a:rPr lang="en-GB" dirty="0">
                <a:solidFill>
                  <a:srgbClr val="92D050"/>
                </a:solidFill>
              </a:rPr>
              <a:t>T</a:t>
            </a:r>
            <a:r>
              <a:rPr lang="en-GB" dirty="0"/>
              <a:t>* </a:t>
            </a:r>
            <a:r>
              <a:rPr lang="en-GB" dirty="0" err="1"/>
              <a:t>gimme_addr</a:t>
            </a:r>
            <a:r>
              <a:rPr lang="en-GB" dirty="0"/>
              <a:t>(</a:t>
            </a:r>
            <a:r>
              <a:rPr lang="en-GB" dirty="0">
                <a:solidFill>
                  <a:srgbClr val="92D050"/>
                </a:solidFill>
              </a:rPr>
              <a:t>T</a:t>
            </a:r>
            <a:r>
              <a:rPr lang="en-GB" dirty="0"/>
              <a:t> &amp;ref) { </a:t>
            </a:r>
            <a:r>
              <a:rPr lang="en-GB" dirty="0">
                <a:solidFill>
                  <a:srgbClr val="00B0F0"/>
                </a:solidFill>
              </a:rPr>
              <a:t>return</a:t>
            </a:r>
            <a:r>
              <a:rPr lang="en-GB" dirty="0"/>
              <a:t> &amp;ref; }</a:t>
            </a:r>
          </a:p>
          <a:p>
            <a:br>
              <a:rPr lang="en-GB" dirty="0"/>
            </a:br>
            <a:r>
              <a:rPr lang="en-GB" dirty="0">
                <a:solidFill>
                  <a:srgbClr val="00B0F0"/>
                </a:solidFill>
              </a:rPr>
              <a:t>struct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  <a:r>
              <a:rPr lang="en-GB" dirty="0"/>
              <a:t>;</a:t>
            </a:r>
          </a:p>
          <a:p>
            <a:br>
              <a:rPr lang="en-GB" dirty="0"/>
            </a:br>
            <a:r>
              <a:rPr lang="en-GB" dirty="0">
                <a:solidFill>
                  <a:srgbClr val="00B0F0"/>
                </a:solidFill>
              </a:rPr>
              <a:t>template</a:t>
            </a:r>
          </a:p>
          <a:p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  <a:r>
              <a:rPr lang="en-GB" dirty="0"/>
              <a:t>* </a:t>
            </a:r>
            <a:r>
              <a:rPr lang="en-GB" dirty="0" err="1"/>
              <a:t>gimme_addr</a:t>
            </a:r>
            <a:r>
              <a:rPr lang="en-GB" dirty="0"/>
              <a:t>(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  <a:r>
              <a:rPr lang="en-GB" dirty="0"/>
              <a:t> &amp;ref);</a:t>
            </a:r>
          </a:p>
          <a:p>
            <a:br>
              <a:rPr lang="en-GB" dirty="0"/>
            </a:br>
            <a:r>
              <a:rPr lang="en-GB" dirty="0">
                <a:solidFill>
                  <a:srgbClr val="00B0F0"/>
                </a:solidFill>
              </a:rPr>
              <a:t>struct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 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  <a:r>
              <a:rPr lang="en-GB" dirty="0"/>
              <a:t>* </a:t>
            </a:r>
            <a:r>
              <a:rPr lang="en-GB" dirty="0">
                <a:solidFill>
                  <a:srgbClr val="00B0F0"/>
                </a:solidFill>
              </a:rPr>
              <a:t>operator</a:t>
            </a:r>
            <a:r>
              <a:rPr lang="en-GB" dirty="0"/>
              <a:t>&amp;()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;</a:t>
            </a:r>
          </a:p>
          <a:p>
            <a:r>
              <a:rPr lang="en-GB" dirty="0"/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89BCF8-F2BE-4D2E-9E84-AA58AA9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 everywhere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0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05426-9AAB-42D2-9EB0-0AD9463FA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8045D-6C17-43BC-8499-A309B303526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80" y="1028700"/>
            <a:ext cx="4001571" cy="5283200"/>
          </a:xfrm>
        </p:spPr>
        <p:txBody>
          <a:bodyPr/>
          <a:lstStyle/>
          <a:p>
            <a:r>
              <a:rPr lang="en-US" dirty="0"/>
              <a:t>Does it compile?</a:t>
            </a:r>
          </a:p>
          <a:p>
            <a:r>
              <a:rPr lang="en-US" dirty="0"/>
              <a:t>What happens if it does?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89BCF8-F2BE-4D2E-9E84-AA58AA9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 everywhere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E3529-1E95-42BC-914D-D475EB865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92"/>
          <a:stretch/>
        </p:blipFill>
        <p:spPr>
          <a:xfrm>
            <a:off x="4332251" y="1046709"/>
            <a:ext cx="7529069" cy="49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05426-9AAB-42D2-9EB0-0AD9463FA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89BCF8-F2BE-4D2E-9E84-AA58AA9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 everywhere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6741A-FAC5-4CA3-8395-74C8BE28AD41}"/>
              </a:ext>
            </a:extLst>
          </p:cNvPr>
          <p:cNvSpPr/>
          <p:nvPr/>
        </p:nvSpPr>
        <p:spPr>
          <a:xfrm>
            <a:off x="3359020" y="1138335"/>
            <a:ext cx="5738327" cy="97038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Which operator?</a:t>
            </a:r>
            <a:endParaRPr lang="en-GB" sz="5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11A90-90D0-4900-A3C1-930DF2DE057F}"/>
              </a:ext>
            </a:extLst>
          </p:cNvPr>
          <p:cNvGrpSpPr/>
          <p:nvPr/>
        </p:nvGrpSpPr>
        <p:grpSpPr>
          <a:xfrm>
            <a:off x="413657" y="2108717"/>
            <a:ext cx="5814528" cy="2640565"/>
            <a:chOff x="413657" y="2108717"/>
            <a:chExt cx="5814528" cy="26405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EC3453-00DA-409C-A88D-D782B264B93C}"/>
                </a:ext>
              </a:extLst>
            </p:cNvPr>
            <p:cNvSpPr/>
            <p:nvPr/>
          </p:nvSpPr>
          <p:spPr>
            <a:xfrm>
              <a:off x="413657" y="3778899"/>
              <a:ext cx="5082073" cy="970383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Built-in &amp;</a:t>
              </a:r>
              <a:endParaRPr lang="en-GB" sz="5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00CA696-BAB1-48CC-BE37-25B2661B7E17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3756349" y="1307063"/>
              <a:ext cx="1670181" cy="3273490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BCAC96-DA21-4970-A94D-F39C7C463305}"/>
              </a:ext>
            </a:extLst>
          </p:cNvPr>
          <p:cNvGrpSpPr/>
          <p:nvPr/>
        </p:nvGrpSpPr>
        <p:grpSpPr>
          <a:xfrm>
            <a:off x="6228184" y="2108718"/>
            <a:ext cx="5633137" cy="2640565"/>
            <a:chOff x="6228184" y="2108718"/>
            <a:chExt cx="5633137" cy="2640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95C1A2-6526-42D6-AD72-91670C0B406C}"/>
                </a:ext>
              </a:extLst>
            </p:cNvPr>
            <p:cNvSpPr/>
            <p:nvPr/>
          </p:nvSpPr>
          <p:spPr>
            <a:xfrm>
              <a:off x="6613586" y="3778900"/>
              <a:ext cx="5247735" cy="970383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thing::operator&amp;</a:t>
              </a:r>
              <a:endParaRPr lang="en-GB" sz="5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E9312F-B3F4-4237-B38C-C6E52C6BA447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rot="16200000" flipH="1">
              <a:off x="6897728" y="1439174"/>
              <a:ext cx="1670182" cy="3009270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05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05426-9AAB-42D2-9EB0-0AD9463FA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660EFE-3B0E-4167-B17C-2137D75919C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B0F0"/>
                </a:solidFill>
              </a:rPr>
              <a:t>template</a:t>
            </a:r>
            <a:r>
              <a:rPr lang="en-GB" dirty="0"/>
              <a:t> &lt;</a:t>
            </a:r>
            <a:r>
              <a:rPr lang="en-GB" dirty="0" err="1">
                <a:solidFill>
                  <a:srgbClr val="00B0F0"/>
                </a:solidFill>
              </a:rPr>
              <a:t>typename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</a:t>
            </a:r>
            <a:r>
              <a:rPr lang="en-GB" dirty="0"/>
              <a:t>&gt;</a:t>
            </a:r>
          </a:p>
          <a:p>
            <a:r>
              <a:rPr lang="en-GB" dirty="0">
                <a:solidFill>
                  <a:srgbClr val="92D050"/>
                </a:solidFill>
              </a:rPr>
              <a:t>T</a:t>
            </a:r>
            <a:r>
              <a:rPr lang="en-GB" dirty="0"/>
              <a:t>* </a:t>
            </a:r>
            <a:r>
              <a:rPr lang="en-GB" dirty="0" err="1"/>
              <a:t>gimme_addr</a:t>
            </a:r>
            <a:r>
              <a:rPr lang="en-GB" dirty="0"/>
              <a:t>(</a:t>
            </a:r>
            <a:r>
              <a:rPr lang="en-GB" dirty="0">
                <a:solidFill>
                  <a:srgbClr val="92D050"/>
                </a:solidFill>
              </a:rPr>
              <a:t>T</a:t>
            </a:r>
            <a:r>
              <a:rPr lang="en-GB" dirty="0"/>
              <a:t> &amp;ref) { </a:t>
            </a:r>
            <a:r>
              <a:rPr lang="en-GB" dirty="0">
                <a:solidFill>
                  <a:srgbClr val="00B0F0"/>
                </a:solidFill>
              </a:rPr>
              <a:t>return</a:t>
            </a:r>
            <a:r>
              <a:rPr lang="en-GB" dirty="0"/>
              <a:t> &amp;ref; }</a:t>
            </a:r>
          </a:p>
          <a:p>
            <a:br>
              <a:rPr lang="en-GB" dirty="0"/>
            </a:br>
            <a:r>
              <a:rPr lang="en-GB" dirty="0">
                <a:solidFill>
                  <a:srgbClr val="00B0F0"/>
                </a:solidFill>
              </a:rPr>
              <a:t>struct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  <a:r>
              <a:rPr lang="en-GB" dirty="0"/>
              <a:t>;</a:t>
            </a:r>
          </a:p>
          <a:p>
            <a:br>
              <a:rPr lang="en-GB" dirty="0"/>
            </a:br>
            <a:r>
              <a:rPr lang="en-GB" dirty="0">
                <a:solidFill>
                  <a:srgbClr val="00B0F0"/>
                </a:solidFill>
              </a:rPr>
              <a:t>template</a:t>
            </a:r>
          </a:p>
          <a:p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  <a:r>
              <a:rPr lang="en-GB" dirty="0"/>
              <a:t>* </a:t>
            </a:r>
            <a:r>
              <a:rPr lang="en-GB" dirty="0" err="1"/>
              <a:t>gimme_addr</a:t>
            </a:r>
            <a:r>
              <a:rPr lang="en-GB" dirty="0"/>
              <a:t>(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  <a:r>
              <a:rPr lang="en-GB" dirty="0"/>
              <a:t> &amp;ref);</a:t>
            </a:r>
          </a:p>
          <a:p>
            <a:br>
              <a:rPr lang="en-GB" dirty="0"/>
            </a:br>
            <a:r>
              <a:rPr lang="en-GB" dirty="0">
                <a:solidFill>
                  <a:srgbClr val="00B0F0"/>
                </a:solidFill>
              </a:rPr>
              <a:t>struct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 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thing</a:t>
            </a:r>
            <a:r>
              <a:rPr lang="en-GB" dirty="0"/>
              <a:t>* </a:t>
            </a:r>
            <a:r>
              <a:rPr lang="en-GB" dirty="0">
                <a:solidFill>
                  <a:srgbClr val="00B0F0"/>
                </a:solidFill>
              </a:rPr>
              <a:t>operator</a:t>
            </a:r>
            <a:r>
              <a:rPr lang="en-GB" dirty="0"/>
              <a:t>&amp;()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;</a:t>
            </a:r>
          </a:p>
          <a:p>
            <a:r>
              <a:rPr lang="en-GB" dirty="0"/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89BCF8-F2BE-4D2E-9E84-AA58AA9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 everywhere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79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05426-9AAB-42D2-9EB0-0AD9463FA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89BCF8-F2BE-4D2E-9E84-AA58AA9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 everywhere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67C79-CCF3-4B59-829D-73020FB2B93B}"/>
              </a:ext>
            </a:extLst>
          </p:cNvPr>
          <p:cNvSpPr/>
          <p:nvPr/>
        </p:nvSpPr>
        <p:spPr>
          <a:xfrm>
            <a:off x="357673" y="1026368"/>
            <a:ext cx="4055707" cy="68584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Which operator?</a:t>
            </a:r>
            <a:endParaRPr lang="en-GB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B8A2C-5D18-425E-BF9D-2B316160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54" y="1857193"/>
            <a:ext cx="1236898" cy="1455174"/>
          </a:xfrm>
          <a:prstGeom prst="rect">
            <a:avLst/>
          </a:prstGeom>
        </p:spPr>
      </p:pic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9AF604C-5B4A-4CE9-88A0-17069354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34" y="3312367"/>
            <a:ext cx="1810138" cy="1359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FFF75B-D401-4FE3-99B1-705F22659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57" y="5048218"/>
            <a:ext cx="1293891" cy="1338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BAB91-9F40-45DC-8EA7-F32076FBB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258" y="1393557"/>
            <a:ext cx="5756808" cy="15175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74C03-C8D3-4EDF-A4E9-0FE9F3870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258" y="2991380"/>
            <a:ext cx="5756808" cy="1680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4DF19D-AB9B-4C61-948E-1D0772B3B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258" y="4745205"/>
            <a:ext cx="5756808" cy="16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24050-F3BB-4DF3-8DBF-5383A4A41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4B2FB-5E13-4D06-951F-4415388A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 everywhere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DA139-919D-4192-BE3E-13EACF373EF1}"/>
              </a:ext>
            </a:extLst>
          </p:cNvPr>
          <p:cNvSpPr/>
          <p:nvPr/>
        </p:nvSpPr>
        <p:spPr>
          <a:xfrm>
            <a:off x="1035698" y="1111909"/>
            <a:ext cx="10384972" cy="457976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If &amp; is applied to an lvalue of </a:t>
            </a:r>
            <a:r>
              <a:rPr lang="en-GB" sz="3200" dirty="0">
                <a:solidFill>
                  <a:srgbClr val="FFFF00"/>
                </a:solidFill>
              </a:rPr>
              <a:t>incomplete class type</a:t>
            </a:r>
            <a:r>
              <a:rPr lang="en-GB" sz="3200" dirty="0"/>
              <a:t> and the </a:t>
            </a:r>
            <a:r>
              <a:rPr lang="en-GB" sz="3200" dirty="0">
                <a:solidFill>
                  <a:srgbClr val="FFFF00"/>
                </a:solidFill>
              </a:rPr>
              <a:t>complete type declares operator&amp;()</a:t>
            </a:r>
            <a:r>
              <a:rPr lang="en-GB" sz="3200" dirty="0"/>
              <a:t>, it is </a:t>
            </a:r>
            <a:r>
              <a:rPr lang="en-GB" sz="3200" dirty="0">
                <a:solidFill>
                  <a:srgbClr val="FFFF00"/>
                </a:solidFill>
              </a:rPr>
              <a:t>unspecified</a:t>
            </a:r>
            <a:r>
              <a:rPr lang="en-GB" sz="3200" dirty="0"/>
              <a:t> whether the operator has the built-in meaning or the operator function is called.</a:t>
            </a:r>
          </a:p>
          <a:p>
            <a:endParaRPr lang="en-GB" sz="3200" dirty="0"/>
          </a:p>
          <a:p>
            <a:r>
              <a:rPr lang="en-GB" sz="3200" dirty="0"/>
              <a:t>The operand of &amp; shall not be a bit-field.</a:t>
            </a:r>
          </a:p>
          <a:p>
            <a:endParaRPr lang="en-GB" sz="3200" dirty="0"/>
          </a:p>
          <a:p>
            <a:r>
              <a:rPr lang="en-GB" sz="3200" dirty="0"/>
              <a:t>© C++ Standard 7.6.2.1.5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439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ADACC-1170-4FCE-8998-737D8E10A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6E5360-A42D-4889-B296-EDCEF56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1" y="2276669"/>
            <a:ext cx="11545637" cy="148761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Know thy traits</a:t>
            </a:r>
            <a:endParaRPr lang="en-GB" sz="12500" dirty="0"/>
          </a:p>
        </p:txBody>
      </p:sp>
    </p:spTree>
    <p:extLst>
      <p:ext uri="{BB962C8B-B14F-4D97-AF65-F5344CB8AC3E}">
        <p14:creationId xmlns:p14="http://schemas.microsoft.com/office/powerpoint/2010/main" val="256008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6B131-FF3D-405D-A110-393253FE2F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D4C65-9A82-4DC6-B941-CA1756CBD098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Placeholder 3" descr="A picture containing person, person, male&#10;&#10;Description automatically generated">
            <a:extLst>
              <a:ext uri="{FF2B5EF4-FFF2-40B4-BE49-F238E27FC236}">
                <a16:creationId xmlns:a16="http://schemas.microsoft.com/office/drawing/2014/main" id="{96B028E5-562C-4D86-82CE-36F1E5652C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r="1120"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E69916-D230-4430-8675-C7CD038773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PVS-Studio C++ </a:t>
            </a:r>
            <a:r>
              <a:rPr lang="en-US" sz="4400" dirty="0" err="1"/>
              <a:t>analyser's</a:t>
            </a:r>
            <a:r>
              <a:rPr lang="en-US" sz="4400" dirty="0"/>
              <a:t> architect.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I love C++, cats, and whining about legacy code</a:t>
            </a: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E90901-6080-4BA1-83F2-0F5FA28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504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D17AE-6AC9-4F89-93FD-35C0A7AB6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01D2-0E82-4684-A79A-576AABD09FC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 need Data Flow analysis for C++</a:t>
            </a:r>
          </a:p>
          <a:p>
            <a:r>
              <a:rPr lang="en-US" sz="4400" dirty="0"/>
              <a:t>To store and track a value, you need a larger container size</a:t>
            </a:r>
          </a:p>
          <a:p>
            <a:r>
              <a:rPr lang="en-US" sz="4400" dirty="0"/>
              <a:t>I.e. 128 bits for your average 64-bit variable</a:t>
            </a:r>
          </a:p>
          <a:p>
            <a:r>
              <a:rPr lang="en-US" sz="4400" dirty="0"/>
              <a:t>int128 anyone?</a:t>
            </a:r>
            <a:endParaRPr lang="en-GB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2B71-23B8-4C41-B60D-4783D4C2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 thy traits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2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DC86D-884B-48A5-B1A3-365C48EF0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02B254-CD45-4EEC-A1DB-89E84BB1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 thy traits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B7F1F-A3F5-4BF2-A7D9-3930A1DEC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4" y="973829"/>
            <a:ext cx="4551329" cy="5607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3FB2B-57D9-4C9F-BF02-74385140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02" y="1525556"/>
            <a:ext cx="6798014" cy="38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DC86D-884B-48A5-B1A3-365C48EF0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AC46-3B9A-4E6C-B7C5-C5F7B54DE04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00B0F0"/>
                </a:solidFill>
              </a:rPr>
              <a:t>class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92D050"/>
                </a:solidFill>
              </a:rPr>
              <a:t>Int128</a:t>
            </a:r>
            <a:r>
              <a:rPr lang="en-GB" sz="4000" dirty="0"/>
              <a:t> { 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/*Spooky things*/</a:t>
            </a:r>
            <a:r>
              <a:rPr lang="en-GB" sz="4000" dirty="0"/>
              <a:t> };</a:t>
            </a:r>
          </a:p>
          <a:p>
            <a:br>
              <a:rPr lang="en-GB" sz="4000" dirty="0"/>
            </a:br>
            <a:r>
              <a:rPr lang="en-GB" sz="4000" dirty="0">
                <a:solidFill>
                  <a:srgbClr val="00B0F0"/>
                </a:solidFill>
              </a:rPr>
              <a:t>template</a:t>
            </a:r>
            <a:r>
              <a:rPr lang="en-GB" sz="4000" dirty="0"/>
              <a:t> &lt;&gt;</a:t>
            </a:r>
          </a:p>
          <a:p>
            <a:r>
              <a:rPr lang="en-GB" sz="4000" dirty="0">
                <a:solidFill>
                  <a:srgbClr val="00B0F0"/>
                </a:solidFill>
              </a:rPr>
              <a:t>struct</a:t>
            </a:r>
            <a:r>
              <a:rPr lang="en-GB" sz="4000" dirty="0"/>
              <a:t> std::</a:t>
            </a:r>
            <a:r>
              <a:rPr lang="en-GB" sz="4000" dirty="0" err="1">
                <a:solidFill>
                  <a:srgbClr val="92D050"/>
                </a:solidFill>
              </a:rPr>
              <a:t>is_signed</a:t>
            </a:r>
            <a:r>
              <a:rPr lang="en-GB" sz="4000" dirty="0"/>
              <a:t>&lt;</a:t>
            </a:r>
            <a:r>
              <a:rPr lang="en-GB" sz="4000" dirty="0">
                <a:solidFill>
                  <a:srgbClr val="92D050"/>
                </a:solidFill>
              </a:rPr>
              <a:t>Int128</a:t>
            </a:r>
            <a:r>
              <a:rPr lang="en-GB" sz="4000" dirty="0"/>
              <a:t>&gt;</a:t>
            </a:r>
          </a:p>
          <a:p>
            <a:r>
              <a:rPr lang="en-GB" sz="4000" dirty="0"/>
              <a:t>     : std::</a:t>
            </a:r>
            <a:r>
              <a:rPr lang="en-GB" sz="4000" dirty="0" err="1">
                <a:solidFill>
                  <a:srgbClr val="92D050"/>
                </a:solidFill>
              </a:rPr>
              <a:t>true_type</a:t>
            </a:r>
            <a:r>
              <a:rPr lang="en-GB" sz="4000" dirty="0"/>
              <a:t> {};</a:t>
            </a:r>
          </a:p>
          <a:p>
            <a:br>
              <a:rPr lang="en-GB" sz="4000" dirty="0"/>
            </a:br>
            <a:r>
              <a:rPr lang="en-GB" sz="4000" dirty="0" err="1">
                <a:solidFill>
                  <a:srgbClr val="00B0F0"/>
                </a:solidFill>
              </a:rPr>
              <a:t>static_assert</a:t>
            </a:r>
            <a:r>
              <a:rPr lang="en-GB" sz="4000" dirty="0"/>
              <a:t>(std::</a:t>
            </a:r>
            <a:r>
              <a:rPr lang="en-GB" sz="4000" dirty="0" err="1"/>
              <a:t>is_signed_v</a:t>
            </a:r>
            <a:r>
              <a:rPr lang="en-GB" sz="4000" dirty="0"/>
              <a:t>&lt;Int128&gt;);</a:t>
            </a:r>
          </a:p>
          <a:p>
            <a:endParaRPr lang="en-GB" sz="4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02B254-CD45-4EEC-A1DB-89E84BB1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 thy traits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89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DC86D-884B-48A5-B1A3-365C48EF0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DB80-575E-4CA7-A746-70B90F6292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79" y="1028700"/>
            <a:ext cx="11530642" cy="5283200"/>
          </a:xfrm>
        </p:spPr>
        <p:txBody>
          <a:bodyPr/>
          <a:lstStyle/>
          <a:p>
            <a:r>
              <a:rPr lang="en-US" dirty="0"/>
              <a:t>Why are my tests failing like crazy all of a sudden?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02B254-CD45-4EEC-A1DB-89E84BB1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 thy traits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1EDD2-474D-4E45-8461-EE0D59254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" t="3310" r="2206" b="15676"/>
          <a:stretch/>
        </p:blipFill>
        <p:spPr>
          <a:xfrm>
            <a:off x="671724" y="1929469"/>
            <a:ext cx="11189597" cy="43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DC86D-884B-48A5-B1A3-365C48EF0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02B254-CD45-4EEC-A1DB-89E84BB1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 thy traits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ADB56-0110-45A2-91E4-4DFBBACC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68" y="1092082"/>
            <a:ext cx="1236898" cy="1455174"/>
          </a:xfrm>
          <a:prstGeom prst="rect">
            <a:avLst/>
          </a:prstGeom>
        </p:spPr>
      </p:pic>
      <p:pic>
        <p:nvPicPr>
          <p:cNvPr id="6" name="Picture 5" descr="A picture containing plant&#10;&#10;Description automatically generated">
            <a:extLst>
              <a:ext uri="{FF2B5EF4-FFF2-40B4-BE49-F238E27FC236}">
                <a16:creationId xmlns:a16="http://schemas.microsoft.com/office/drawing/2014/main" id="{CE269555-7194-400E-A057-F2D352B1C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7" y="2805525"/>
            <a:ext cx="1810138" cy="1359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DE9A7-9092-40C1-93B9-2C5700825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68" y="4633697"/>
            <a:ext cx="1293891" cy="1338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7D523-B9BC-4105-B46D-B0D9BDD22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691" y="1160885"/>
            <a:ext cx="7528028" cy="1263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9FA25-6660-4EA1-BA63-D60659257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4689" y="2976140"/>
            <a:ext cx="7528029" cy="1188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22E23B-DE0B-4A50-B914-1F8CCFBA6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4688" y="4783528"/>
            <a:ext cx="7528029" cy="11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2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DC86D-884B-48A5-B1A3-365C48EF0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02B254-CD45-4EEC-A1DB-89E84BB1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 thy traits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253E3-F1B6-4C2E-AE01-0CD60F23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4" y="1047750"/>
            <a:ext cx="4762500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B79C4-E49C-4A1C-AD62-8F5852A0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94" y="1047750"/>
            <a:ext cx="1293891" cy="133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E0A3C-16DE-44F7-8A2C-D8989318A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42597"/>
            <a:ext cx="5469056" cy="862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EB704-4762-4620-AEB7-E78AC5353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116" y="4020573"/>
            <a:ext cx="6659505" cy="11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1A872-BB46-4BD9-A82C-EE6640CE5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38D849-9EFD-4AE9-8FE0-2F1D38F7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 thy traits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DF7A3-5657-4908-9BC5-1A473A746906}"/>
              </a:ext>
            </a:extLst>
          </p:cNvPr>
          <p:cNvSpPr/>
          <p:nvPr/>
        </p:nvSpPr>
        <p:spPr>
          <a:xfrm>
            <a:off x="1035698" y="1111909"/>
            <a:ext cx="10384972" cy="457976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rgbClr val="FFFF00"/>
                </a:solidFill>
              </a:rPr>
              <a:t>None of the templates defined in &lt;</a:t>
            </a:r>
            <a:r>
              <a:rPr lang="en-GB" sz="3200" dirty="0" err="1">
                <a:solidFill>
                  <a:srgbClr val="FFFF00"/>
                </a:solidFill>
              </a:rPr>
              <a:t>type_traits</a:t>
            </a:r>
            <a:r>
              <a:rPr lang="en-GB" sz="3200" dirty="0">
                <a:solidFill>
                  <a:srgbClr val="FFFF00"/>
                </a:solidFill>
              </a:rPr>
              <a:t>&gt; may be specialized</a:t>
            </a:r>
            <a:r>
              <a:rPr lang="en-GB" sz="3200" dirty="0"/>
              <a:t> for a program-defined type, except for std::</a:t>
            </a:r>
            <a:r>
              <a:rPr lang="en-GB" sz="3200" dirty="0" err="1"/>
              <a:t>common_type</a:t>
            </a:r>
            <a:r>
              <a:rPr lang="en-GB" sz="3200" dirty="0"/>
              <a:t> and std::</a:t>
            </a:r>
            <a:r>
              <a:rPr lang="en-GB" sz="3200" dirty="0" err="1"/>
              <a:t>basic_common_reference</a:t>
            </a:r>
            <a:r>
              <a:rPr lang="en-GB" sz="3200" dirty="0"/>
              <a:t> (since C++20). </a:t>
            </a:r>
            <a:r>
              <a:rPr lang="en-GB" sz="3200" dirty="0">
                <a:solidFill>
                  <a:srgbClr val="FFFF00"/>
                </a:solidFill>
              </a:rPr>
              <a:t>This includes the type traits and the class template std::</a:t>
            </a:r>
            <a:r>
              <a:rPr lang="en-GB" sz="3200" dirty="0" err="1">
                <a:solidFill>
                  <a:srgbClr val="FFFF00"/>
                </a:solidFill>
              </a:rPr>
              <a:t>integral_constant</a:t>
            </a:r>
            <a:r>
              <a:rPr lang="en-GB" sz="3200" dirty="0"/>
              <a:t>. </a:t>
            </a:r>
          </a:p>
          <a:p>
            <a:endParaRPr lang="en-GB" sz="3200" dirty="0"/>
          </a:p>
          <a:p>
            <a:r>
              <a:rPr lang="en-GB" sz="3200" dirty="0"/>
              <a:t>© cppreference.com</a:t>
            </a:r>
          </a:p>
        </p:txBody>
      </p:sp>
    </p:spTree>
    <p:extLst>
      <p:ext uri="{BB962C8B-B14F-4D97-AF65-F5344CB8AC3E}">
        <p14:creationId xmlns:p14="http://schemas.microsoft.com/office/powerpoint/2010/main" val="7325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ADACC-1170-4FCE-8998-737D8E10A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6E5360-A42D-4889-B296-EDCEF56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1" y="2276669"/>
            <a:ext cx="11545637" cy="1487617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Schrödinger's variable</a:t>
            </a:r>
            <a:endParaRPr lang="en-GB" sz="12500" dirty="0"/>
          </a:p>
        </p:txBody>
      </p:sp>
    </p:spTree>
    <p:extLst>
      <p:ext uri="{BB962C8B-B14F-4D97-AF65-F5344CB8AC3E}">
        <p14:creationId xmlns:p14="http://schemas.microsoft.com/office/powerpoint/2010/main" val="582328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E3E49-475C-44E7-A181-9F2258B10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0D379-B27E-43D7-A9CF-9BDD1FB8CFB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volatile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B0F0"/>
                </a:solidFill>
              </a:rPr>
              <a:t>int</a:t>
            </a:r>
            <a:r>
              <a:rPr lang="en-US" sz="3600" dirty="0"/>
              <a:t> a;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00B0F0"/>
                </a:solidFill>
              </a:rPr>
              <a:t>int</a:t>
            </a:r>
            <a:r>
              <a:rPr lang="en-US" sz="3600" dirty="0"/>
              <a:t> main()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  std::</a:t>
            </a:r>
            <a:r>
              <a:rPr lang="en-US" sz="3600" dirty="0" err="1"/>
              <a:t>cout</a:t>
            </a:r>
            <a:r>
              <a:rPr lang="en-US" sz="3600" dirty="0"/>
              <a:t> &lt;&lt; a + a;</a:t>
            </a:r>
          </a:p>
          <a:p>
            <a:r>
              <a:rPr lang="en-US" sz="3600" dirty="0"/>
              <a:t>}</a:t>
            </a:r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C29BD-E995-4DD4-A927-136F1BB3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Schrödinger's variable</a:t>
            </a:r>
          </a:p>
        </p:txBody>
      </p:sp>
    </p:spTree>
    <p:extLst>
      <p:ext uri="{BB962C8B-B14F-4D97-AF65-F5344CB8AC3E}">
        <p14:creationId xmlns:p14="http://schemas.microsoft.com/office/powerpoint/2010/main" val="928570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E3E49-475C-44E7-A181-9F2258B10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977F-823C-4904-9EEA-62FCE3BB1A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80" y="1028700"/>
            <a:ext cx="5765320" cy="5283200"/>
          </a:xfrm>
        </p:spPr>
        <p:txBody>
          <a:bodyPr/>
          <a:lstStyle/>
          <a:p>
            <a:r>
              <a:rPr lang="en-US" dirty="0"/>
              <a:t>Does it compile?</a:t>
            </a:r>
          </a:p>
          <a:p>
            <a:r>
              <a:rPr lang="en-US" dirty="0"/>
              <a:t>Is this even legal?</a:t>
            </a:r>
          </a:p>
          <a:p>
            <a:r>
              <a:rPr lang="en-US" dirty="0"/>
              <a:t>What is going to happen?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C29BD-E995-4DD4-A927-136F1BB3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Schrödinger's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11A8F-5FD0-4F23-9FCD-904A39096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" t="3153" r="52414" b="28467"/>
          <a:stretch/>
        </p:blipFill>
        <p:spPr>
          <a:xfrm>
            <a:off x="6176725" y="1028700"/>
            <a:ext cx="5684595" cy="393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42656-3E8A-40DE-A435-682CC98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C6FB56-8AB7-4CE1-92B4-3C0EF6BC251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dusty corners of C++</a:t>
            </a:r>
          </a:p>
          <a:p>
            <a:r>
              <a:rPr lang="en-US" sz="4400" dirty="0"/>
              <a:t>Interactivity</a:t>
            </a:r>
          </a:p>
          <a:p>
            <a:r>
              <a:rPr lang="en-US" sz="4400" dirty="0"/>
              <a:t>Hopefully, learning something new</a:t>
            </a:r>
          </a:p>
          <a:p>
            <a:r>
              <a:rPr lang="en-US" sz="4400" dirty="0"/>
              <a:t>Having fun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CCF843-96BB-4200-918B-78686E1E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this talk about?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E3E49-475C-44E7-A181-9F2258B10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C29BD-E995-4DD4-A927-136F1BB3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Schrödinger's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E8ADC-59D1-413E-A95E-1994658A6FC6}"/>
              </a:ext>
            </a:extLst>
          </p:cNvPr>
          <p:cNvSpPr/>
          <p:nvPr/>
        </p:nvSpPr>
        <p:spPr>
          <a:xfrm>
            <a:off x="1035698" y="1111909"/>
            <a:ext cx="10384972" cy="457976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rgbClr val="FFFF00"/>
                </a:solidFill>
              </a:rPr>
              <a:t>Reading</a:t>
            </a:r>
            <a:r>
              <a:rPr lang="en-GB" sz="3200" dirty="0"/>
              <a:t> an object designated by a </a:t>
            </a:r>
            <a:r>
              <a:rPr lang="en-GB" sz="3200" dirty="0">
                <a:solidFill>
                  <a:srgbClr val="FFFF00"/>
                </a:solidFill>
              </a:rPr>
              <a:t>volatile</a:t>
            </a:r>
            <a:r>
              <a:rPr lang="en-GB" sz="3200" dirty="0"/>
              <a:t> </a:t>
            </a:r>
            <a:r>
              <a:rPr lang="en-GB" sz="3200" dirty="0" err="1"/>
              <a:t>glvalue</a:t>
            </a:r>
            <a:r>
              <a:rPr lang="en-GB" sz="3200" dirty="0"/>
              <a:t>, modifying an object, calling a library I/O function, or calling a function that does any of those operations are all </a:t>
            </a:r>
            <a:r>
              <a:rPr lang="en-GB" sz="3200" i="1" dirty="0">
                <a:solidFill>
                  <a:srgbClr val="FFFF00"/>
                </a:solidFill>
              </a:rPr>
              <a:t>side effects</a:t>
            </a:r>
            <a:r>
              <a:rPr lang="en-GB" sz="3200" dirty="0"/>
              <a:t>, which are changes in the state of the execution environment.</a:t>
            </a:r>
          </a:p>
          <a:p>
            <a:endParaRPr lang="en-GB" sz="3200" dirty="0"/>
          </a:p>
          <a:p>
            <a:r>
              <a:rPr lang="en-GB" sz="3200" dirty="0"/>
              <a:t>© C++ Standard 6.9.1.7</a:t>
            </a:r>
          </a:p>
          <a:p>
            <a:endParaRPr lang="en-GB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3DC962-EDAF-483F-826A-3E2D50E6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4" y="3177234"/>
            <a:ext cx="3887755" cy="32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E3E49-475C-44E7-A181-9F2258B10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C29BD-E995-4DD4-A927-136F1BB3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Schrödinger's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4AE26-14C1-481E-93C1-ABFF95B1AC79}"/>
              </a:ext>
            </a:extLst>
          </p:cNvPr>
          <p:cNvSpPr/>
          <p:nvPr/>
        </p:nvSpPr>
        <p:spPr>
          <a:xfrm>
            <a:off x="896016" y="993354"/>
            <a:ext cx="10384972" cy="57658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Except where noted, </a:t>
            </a:r>
            <a:r>
              <a:rPr lang="en-GB" sz="3200" dirty="0">
                <a:solidFill>
                  <a:srgbClr val="FFFF00"/>
                </a:solidFill>
              </a:rPr>
              <a:t>evaluations of operands</a:t>
            </a:r>
            <a:r>
              <a:rPr lang="en-GB" sz="3200" dirty="0"/>
              <a:t> of individual operators and of subexpressions of individual expressions are </a:t>
            </a:r>
            <a:r>
              <a:rPr lang="en-GB" sz="3200" dirty="0" err="1">
                <a:solidFill>
                  <a:srgbClr val="FFFF00"/>
                </a:solidFill>
              </a:rPr>
              <a:t>unsequenced</a:t>
            </a:r>
            <a:r>
              <a:rPr lang="en-GB" sz="3200" dirty="0"/>
              <a:t>.[...]</a:t>
            </a:r>
          </a:p>
          <a:p>
            <a:endParaRPr lang="en-GB" sz="3200" dirty="0"/>
          </a:p>
          <a:p>
            <a:r>
              <a:rPr lang="en-GB" sz="3200" dirty="0"/>
              <a:t>If a side effect on a memory location is </a:t>
            </a:r>
            <a:r>
              <a:rPr lang="en-GB" sz="3200" dirty="0" err="1"/>
              <a:t>unsequenced</a:t>
            </a:r>
            <a:r>
              <a:rPr lang="en-GB" sz="3200" dirty="0"/>
              <a:t> relative to either another side effect on the </a:t>
            </a:r>
            <a:r>
              <a:rPr lang="en-GB" sz="3200" dirty="0">
                <a:solidFill>
                  <a:srgbClr val="FFFF00"/>
                </a:solidFill>
              </a:rPr>
              <a:t>same memory location</a:t>
            </a:r>
            <a:r>
              <a:rPr lang="en-GB" sz="3200" dirty="0"/>
              <a:t> or a value computation using the value of any object in the same memory location, and they are not potentially concurrent, the </a:t>
            </a:r>
            <a:r>
              <a:rPr lang="en-GB" sz="3200" dirty="0" err="1"/>
              <a:t>behavior</a:t>
            </a:r>
            <a:r>
              <a:rPr lang="en-GB" sz="3200" dirty="0"/>
              <a:t> is </a:t>
            </a:r>
            <a:r>
              <a:rPr lang="en-GB" sz="3200" dirty="0">
                <a:solidFill>
                  <a:srgbClr val="FFFF00"/>
                </a:solidFill>
              </a:rPr>
              <a:t>undefined</a:t>
            </a:r>
            <a:r>
              <a:rPr lang="en-GB" sz="3200" dirty="0"/>
              <a:t>.</a:t>
            </a:r>
          </a:p>
          <a:p>
            <a:endParaRPr lang="en-GB" sz="3200" dirty="0"/>
          </a:p>
          <a:p>
            <a:r>
              <a:rPr lang="en-GB" sz="3200" dirty="0"/>
              <a:t>© C++ Standard 6.9.1.10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950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E3E49-475C-44E7-A181-9F2258B10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C29BD-E995-4DD4-A927-136F1BB3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Schrödinger's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0BA86-503E-4EC6-998D-10270EAAC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9" t="47855" r="50743" b="39814"/>
          <a:stretch/>
        </p:blipFill>
        <p:spPr>
          <a:xfrm>
            <a:off x="1500672" y="2758427"/>
            <a:ext cx="5085184" cy="6705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A3123-13C9-46AB-9E11-4921CB4CF882}"/>
              </a:ext>
            </a:extLst>
          </p:cNvPr>
          <p:cNvSpPr/>
          <p:nvPr/>
        </p:nvSpPr>
        <p:spPr>
          <a:xfrm>
            <a:off x="7061720" y="2758426"/>
            <a:ext cx="914400" cy="670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==</a:t>
            </a:r>
            <a:endParaRPr lang="en-GB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E9D38-1280-40EB-9044-47688A90CD54}"/>
              </a:ext>
            </a:extLst>
          </p:cNvPr>
          <p:cNvSpPr/>
          <p:nvPr/>
        </p:nvSpPr>
        <p:spPr>
          <a:xfrm>
            <a:off x="8078757" y="2758426"/>
            <a:ext cx="1139888" cy="670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UB</a:t>
            </a:r>
            <a:r>
              <a:rPr lang="en-US" sz="4400" baseline="30000" dirty="0"/>
              <a:t>*</a:t>
            </a:r>
            <a:endParaRPr lang="en-GB" sz="4400" baseline="30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C1377-0680-4603-8081-DB7B21F00953}"/>
              </a:ext>
            </a:extLst>
          </p:cNvPr>
          <p:cNvSpPr/>
          <p:nvPr/>
        </p:nvSpPr>
        <p:spPr>
          <a:xfrm>
            <a:off x="1500672" y="4394719"/>
            <a:ext cx="4265646" cy="33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* In case a is a volatile entity</a:t>
            </a:r>
            <a:r>
              <a:rPr lang="en-US" sz="2400" baseline="30000" dirty="0"/>
              <a:t>**</a:t>
            </a:r>
            <a:endParaRPr lang="en-GB" sz="2400" baseline="30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9A4BEE-F86E-4EB9-8FF3-17A97A3984B9}"/>
              </a:ext>
            </a:extLst>
          </p:cNvPr>
          <p:cNvSpPr/>
          <p:nvPr/>
        </p:nvSpPr>
        <p:spPr>
          <a:xfrm>
            <a:off x="1500671" y="4970139"/>
            <a:ext cx="4442929" cy="33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** The big 3 don't seem to care</a:t>
            </a:r>
            <a:endParaRPr lang="en-GB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3410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E3E49-475C-44E7-A181-9F2258B10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C29BD-E995-4DD4-A927-136F1BB3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Schrödinger's variable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4AC938-5DF4-4186-9348-F2338283584D}"/>
              </a:ext>
            </a:extLst>
          </p:cNvPr>
          <p:cNvGrpSpPr/>
          <p:nvPr/>
        </p:nvGrpSpPr>
        <p:grpSpPr>
          <a:xfrm>
            <a:off x="2059436" y="1964324"/>
            <a:ext cx="8766714" cy="2929352"/>
            <a:chOff x="2059436" y="1931437"/>
            <a:chExt cx="8766714" cy="29293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BE187B-AF3B-4A3B-8AD1-D402CFCE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436" y="1997210"/>
              <a:ext cx="8766714" cy="28635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8AA28-289C-47C5-B36E-12412E8D99B2}"/>
                </a:ext>
              </a:extLst>
            </p:cNvPr>
            <p:cNvSpPr/>
            <p:nvPr/>
          </p:nvSpPr>
          <p:spPr>
            <a:xfrm>
              <a:off x="3732245" y="1931437"/>
              <a:ext cx="951722" cy="821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a</a:t>
              </a:r>
              <a:endParaRPr lang="en-GB" sz="8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7F274-AF4D-4506-AF6D-6270AEC78A5E}"/>
                </a:ext>
              </a:extLst>
            </p:cNvPr>
            <p:cNvSpPr/>
            <p:nvPr/>
          </p:nvSpPr>
          <p:spPr>
            <a:xfrm>
              <a:off x="9097347" y="3559627"/>
              <a:ext cx="951722" cy="821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a</a:t>
              </a:r>
              <a:endParaRPr lang="en-GB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471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ADACC-1170-4FCE-8998-737D8E10A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6E5360-A42D-4889-B296-EDCEF56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1" y="2276669"/>
            <a:ext cx="11545637" cy="148761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The future is now</a:t>
            </a:r>
            <a:endParaRPr lang="en-GB" sz="12500" dirty="0"/>
          </a:p>
        </p:txBody>
      </p:sp>
    </p:spTree>
    <p:extLst>
      <p:ext uri="{BB962C8B-B14F-4D97-AF65-F5344CB8AC3E}">
        <p14:creationId xmlns:p14="http://schemas.microsoft.com/office/powerpoint/2010/main" val="2161970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B3842-35DD-439D-A964-4FAB98181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F15CA-43C8-405D-8CE8-610EBBB24E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auto</a:t>
            </a:r>
            <a:r>
              <a:rPr lang="en-GB" dirty="0"/>
              <a:t> thing = </a:t>
            </a:r>
            <a:r>
              <a:rPr lang="en-GB" dirty="0">
                <a:solidFill>
                  <a:srgbClr val="FFC000"/>
                </a:solidFill>
              </a:rPr>
              <a:t>"</a:t>
            </a:r>
            <a:r>
              <a:rPr lang="en-GB" dirty="0" err="1">
                <a:solidFill>
                  <a:srgbClr val="FFC000"/>
                </a:solidFill>
              </a:rPr>
              <a:t>fluffy"</a:t>
            </a:r>
            <a:r>
              <a:rPr lang="en-GB" dirty="0" err="1"/>
              <a:t>sv</a:t>
            </a:r>
            <a:r>
              <a:rPr lang="en-GB" dirty="0"/>
              <a:t>;</a:t>
            </a:r>
          </a:p>
          <a:p>
            <a:br>
              <a:rPr lang="en-GB" dirty="0"/>
            </a:br>
            <a:r>
              <a:rPr lang="en-GB" dirty="0"/>
              <a:t>std::async(std::launch::</a:t>
            </a:r>
            <a:r>
              <a:rPr lang="en-GB" dirty="0">
                <a:solidFill>
                  <a:srgbClr val="FFFF00"/>
                </a:solidFill>
              </a:rPr>
              <a:t>async</a:t>
            </a:r>
            <a:r>
              <a:rPr lang="en-GB" dirty="0"/>
              <a:t>,</a:t>
            </a:r>
          </a:p>
          <a:p>
            <a:r>
              <a:rPr lang="en-GB" dirty="0"/>
              <a:t>           [&amp;thing] { thing = </a:t>
            </a:r>
            <a:r>
              <a:rPr lang="en-GB" dirty="0">
                <a:solidFill>
                  <a:srgbClr val="FFC000"/>
                </a:solidFill>
              </a:rPr>
              <a:t>"</a:t>
            </a:r>
            <a:r>
              <a:rPr lang="en-GB" dirty="0" err="1">
                <a:solidFill>
                  <a:srgbClr val="FFC000"/>
                </a:solidFill>
              </a:rPr>
              <a:t>spooky"</a:t>
            </a:r>
            <a:r>
              <a:rPr lang="en-GB" dirty="0" err="1"/>
              <a:t>sv</a:t>
            </a:r>
            <a:r>
              <a:rPr lang="en-GB" dirty="0"/>
              <a:t>; });</a:t>
            </a:r>
          </a:p>
          <a:p>
            <a:br>
              <a:rPr lang="en-GB" dirty="0"/>
            </a:br>
            <a:r>
              <a:rPr lang="en-GB" dirty="0"/>
              <a:t>std::async(std::launch::</a:t>
            </a:r>
            <a:r>
              <a:rPr lang="en-GB" dirty="0">
                <a:solidFill>
                  <a:srgbClr val="FFFF00"/>
                </a:solidFill>
              </a:rPr>
              <a:t>async</a:t>
            </a:r>
            <a:r>
              <a:rPr lang="en-GB" dirty="0"/>
              <a:t>, </a:t>
            </a:r>
          </a:p>
          <a:p>
            <a:r>
              <a:rPr lang="en-GB" dirty="0"/>
              <a:t>           [&amp;thing] { thing = </a:t>
            </a:r>
            <a:r>
              <a:rPr lang="en-GB" dirty="0">
                <a:solidFill>
                  <a:srgbClr val="FFC000"/>
                </a:solidFill>
              </a:rPr>
              <a:t>"</a:t>
            </a:r>
            <a:r>
              <a:rPr lang="en-GB" dirty="0" err="1">
                <a:solidFill>
                  <a:srgbClr val="FFC000"/>
                </a:solidFill>
              </a:rPr>
              <a:t>jabberwock"</a:t>
            </a:r>
            <a:r>
              <a:rPr lang="en-GB" dirty="0" err="1"/>
              <a:t>sv</a:t>
            </a:r>
            <a:r>
              <a:rPr lang="en-GB" dirty="0"/>
              <a:t>; });</a:t>
            </a:r>
          </a:p>
          <a:p>
            <a:br>
              <a:rPr lang="en-GB" dirty="0"/>
            </a:b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thing &lt;&lt; std::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73E0F-2E4C-4DAE-A4F7-761B31EF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is 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434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B3842-35DD-439D-A964-4FAB98181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F15CA-43C8-405D-8CE8-610EBBB24E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81" y="1028700"/>
            <a:ext cx="3922538" cy="5283200"/>
          </a:xfrm>
        </p:spPr>
        <p:txBody>
          <a:bodyPr/>
          <a:lstStyle/>
          <a:p>
            <a:r>
              <a:rPr lang="en-US" dirty="0"/>
              <a:t>What will it </a:t>
            </a:r>
            <a:r>
              <a:rPr lang="en-US" dirty="0" err="1"/>
              <a:t>cout</a:t>
            </a:r>
            <a:r>
              <a:rPr lang="en-US" dirty="0"/>
              <a:t>?</a:t>
            </a:r>
          </a:p>
          <a:p>
            <a:r>
              <a:rPr lang="en-US" dirty="0"/>
              <a:t>Is there, by chance, a data race here?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73E0F-2E4C-4DAE-A4F7-761B31EF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is now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DEB48-35A3-43C5-8973-F53D4A1FD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" t="2079" r="15286" b="21034"/>
          <a:stretch/>
        </p:blipFill>
        <p:spPr>
          <a:xfrm>
            <a:off x="4017830" y="1028700"/>
            <a:ext cx="7843489" cy="33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5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05426-9AAB-42D2-9EB0-0AD9463FA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89BCF8-F2BE-4D2E-9E84-AA58AA9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is now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67C79-CCF3-4B59-829D-73020FB2B93B}"/>
              </a:ext>
            </a:extLst>
          </p:cNvPr>
          <p:cNvSpPr/>
          <p:nvPr/>
        </p:nvSpPr>
        <p:spPr>
          <a:xfrm>
            <a:off x="760202" y="1026368"/>
            <a:ext cx="2615199" cy="68584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Output?</a:t>
            </a:r>
            <a:endParaRPr lang="en-GB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B8A2C-5D18-425E-BF9D-2B316160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54" y="1857193"/>
            <a:ext cx="1236898" cy="1455174"/>
          </a:xfrm>
          <a:prstGeom prst="rect">
            <a:avLst/>
          </a:prstGeom>
        </p:spPr>
      </p:pic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9AF604C-5B4A-4CE9-88A0-17069354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34" y="3312367"/>
            <a:ext cx="1810138" cy="1359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FFF75B-D401-4FE3-99B1-705F22659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57" y="5048218"/>
            <a:ext cx="1293891" cy="1338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79BC2D-0253-41BA-84D6-23AEA5229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422" y="1712211"/>
            <a:ext cx="3121491" cy="1453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9DDF0-DD43-4FBA-8B9F-6423F01C0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289" y="2584780"/>
            <a:ext cx="3447310" cy="1575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20DD1-AA9D-4D60-8F29-2007AEF852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906"/>
          <a:stretch/>
        </p:blipFill>
        <p:spPr>
          <a:xfrm>
            <a:off x="3751250" y="4219082"/>
            <a:ext cx="7592485" cy="227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DE6B43-83E1-4FFB-BB1B-D0A0266908FF}"/>
              </a:ext>
            </a:extLst>
          </p:cNvPr>
          <p:cNvSpPr/>
          <p:nvPr/>
        </p:nvSpPr>
        <p:spPr>
          <a:xfrm>
            <a:off x="3652402" y="5032524"/>
            <a:ext cx="7691333" cy="63115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B3842-35DD-439D-A964-4FAB98181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73E0F-2E4C-4DAE-A4F7-761B31EF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is now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4AD71-D6F5-48F5-A592-654EB7A41669}"/>
              </a:ext>
            </a:extLst>
          </p:cNvPr>
          <p:cNvSpPr/>
          <p:nvPr/>
        </p:nvSpPr>
        <p:spPr>
          <a:xfrm>
            <a:off x="410548" y="1101012"/>
            <a:ext cx="4413380" cy="98904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std::async(...);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871AB9-A263-4F07-93E1-D28FC02D1C37}"/>
              </a:ext>
            </a:extLst>
          </p:cNvPr>
          <p:cNvGrpSpPr/>
          <p:nvPr/>
        </p:nvGrpSpPr>
        <p:grpSpPr>
          <a:xfrm>
            <a:off x="4823928" y="1595535"/>
            <a:ext cx="6083559" cy="2001107"/>
            <a:chOff x="4823928" y="1595535"/>
            <a:chExt cx="6083559" cy="20011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31BFA1-8AE1-43EA-A179-E9331168BAF6}"/>
                </a:ext>
              </a:extLst>
            </p:cNvPr>
            <p:cNvSpPr/>
            <p:nvPr/>
          </p:nvSpPr>
          <p:spPr>
            <a:xfrm>
              <a:off x="6494107" y="2607597"/>
              <a:ext cx="4413380" cy="98904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onsolas" panose="020B0609020204030204" pitchFamily="49" charset="0"/>
                </a:rPr>
                <a:t>std::future&lt;...&gt;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EEC703-E3C7-4EB3-891B-341483AB2EEF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>
              <a:off x="4823928" y="1595535"/>
              <a:ext cx="3876869" cy="1012062"/>
            </a:xfrm>
            <a:prstGeom prst="curvedConnector2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8DF07D-9756-4452-9C4D-D45392E9E259}"/>
              </a:ext>
            </a:extLst>
          </p:cNvPr>
          <p:cNvGrpSpPr/>
          <p:nvPr/>
        </p:nvGrpSpPr>
        <p:grpSpPr>
          <a:xfrm>
            <a:off x="1800809" y="3102120"/>
            <a:ext cx="5309118" cy="2529261"/>
            <a:chOff x="1800809" y="3102120"/>
            <a:chExt cx="5309118" cy="2529261"/>
          </a:xfrm>
        </p:grpSpPr>
        <p:cxnSp>
          <p:nvCxnSpPr>
            <p:cNvPr id="12" name="Straight Arrow Connector 10">
              <a:extLst>
                <a:ext uri="{FF2B5EF4-FFF2-40B4-BE49-F238E27FC236}">
                  <a16:creationId xmlns:a16="http://schemas.microsoft.com/office/drawing/2014/main" id="{4BA2799B-E424-45F2-A187-3FC9CB686052}"/>
                </a:ext>
              </a:extLst>
            </p:cNvPr>
            <p:cNvCxnSpPr>
              <a:cxnSpLocks/>
              <a:stCxn id="9" idx="1"/>
              <a:endCxn id="15" idx="0"/>
            </p:cNvCxnSpPr>
            <p:nvPr/>
          </p:nvCxnSpPr>
          <p:spPr>
            <a:xfrm rot="10800000" flipV="1">
              <a:off x="4455369" y="3102120"/>
              <a:ext cx="2038739" cy="1540216"/>
            </a:xfrm>
            <a:prstGeom prst="curvedConnector2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996D94-415B-4DDC-8AE2-CA0F76F40B9C}"/>
                </a:ext>
              </a:extLst>
            </p:cNvPr>
            <p:cNvSpPr/>
            <p:nvPr/>
          </p:nvSpPr>
          <p:spPr>
            <a:xfrm>
              <a:off x="1800809" y="4642336"/>
              <a:ext cx="5309118" cy="98904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onsolas" panose="020B0609020204030204" pitchFamily="49" charset="0"/>
                </a:rPr>
                <a:t>future::~future()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2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B3842-35DD-439D-A964-4FAB98181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73E0F-2E4C-4DAE-A4F7-761B31EF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is now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BFC3C-DE9B-4012-8A4A-EF1971DAED71}"/>
              </a:ext>
            </a:extLst>
          </p:cNvPr>
          <p:cNvSpPr/>
          <p:nvPr/>
        </p:nvSpPr>
        <p:spPr>
          <a:xfrm>
            <a:off x="1035698" y="1111908"/>
            <a:ext cx="10384972" cy="51999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If the implementation chooses the launch​::​async policy</a:t>
            </a:r>
          </a:p>
          <a:p>
            <a:r>
              <a:rPr lang="en-US" sz="3200" dirty="0"/>
              <a:t>[...]</a:t>
            </a:r>
            <a:endParaRPr lang="en-GB" sz="3200" dirty="0"/>
          </a:p>
          <a:p>
            <a:r>
              <a:rPr lang="en-GB" sz="3200" dirty="0"/>
              <a:t>the associated thread completion </a:t>
            </a:r>
            <a:r>
              <a:rPr lang="en-GB" sz="3200" dirty="0">
                <a:solidFill>
                  <a:srgbClr val="FFFF00"/>
                </a:solidFill>
              </a:rPr>
              <a:t>synchronizes with</a:t>
            </a:r>
            <a:r>
              <a:rPr lang="en-GB" sz="3200" dirty="0"/>
              <a:t> the return from the </a:t>
            </a:r>
            <a:r>
              <a:rPr lang="en-GB" sz="3200" dirty="0">
                <a:solidFill>
                  <a:srgbClr val="FFFF00"/>
                </a:solidFill>
              </a:rPr>
              <a:t>first function</a:t>
            </a:r>
            <a:r>
              <a:rPr lang="en-GB" sz="3200" dirty="0"/>
              <a:t> that successfully detects the ready status of the shared state or with the return from </a:t>
            </a:r>
            <a:r>
              <a:rPr lang="en-GB" sz="3200" dirty="0">
                <a:solidFill>
                  <a:srgbClr val="FFFF00"/>
                </a:solidFill>
              </a:rPr>
              <a:t>the last function that releases the shared state</a:t>
            </a:r>
            <a:r>
              <a:rPr lang="en-GB" sz="3200" dirty="0"/>
              <a:t>, whichever happens first.</a:t>
            </a:r>
          </a:p>
          <a:p>
            <a:endParaRPr lang="en-GB" sz="3200" dirty="0"/>
          </a:p>
          <a:p>
            <a:r>
              <a:rPr lang="en-GB" sz="3200" dirty="0"/>
              <a:t>© C++ Standard 32.9.9.6.4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200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ADACC-1170-4FCE-8998-737D8E10A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6E5360-A42D-4889-B296-EDCEF56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1" y="2276669"/>
            <a:ext cx="11545637" cy="1487617"/>
          </a:xfrm>
        </p:spPr>
        <p:txBody>
          <a:bodyPr>
            <a:noAutofit/>
          </a:bodyPr>
          <a:lstStyle/>
          <a:p>
            <a:pPr algn="ctr"/>
            <a:r>
              <a:rPr lang="en-US" sz="12500" dirty="0"/>
              <a:t>C+++++</a:t>
            </a:r>
            <a:endParaRPr lang="en-GB" sz="12500" dirty="0"/>
          </a:p>
        </p:txBody>
      </p:sp>
    </p:spTree>
    <p:extLst>
      <p:ext uri="{BB962C8B-B14F-4D97-AF65-F5344CB8AC3E}">
        <p14:creationId xmlns:p14="http://schemas.microsoft.com/office/powerpoint/2010/main" val="1772947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B3842-35DD-439D-A964-4FAB98181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F15CA-43C8-405D-8CE8-610EBBB24E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auto</a:t>
            </a:r>
            <a:r>
              <a:rPr lang="en-GB" dirty="0"/>
              <a:t> thing = </a:t>
            </a:r>
            <a:r>
              <a:rPr lang="en-GB" dirty="0">
                <a:solidFill>
                  <a:srgbClr val="FFC000"/>
                </a:solidFill>
              </a:rPr>
              <a:t>"</a:t>
            </a:r>
            <a:r>
              <a:rPr lang="en-GB" dirty="0" err="1">
                <a:solidFill>
                  <a:srgbClr val="FFC000"/>
                </a:solidFill>
              </a:rPr>
              <a:t>fluffy"</a:t>
            </a:r>
            <a:r>
              <a:rPr lang="en-GB" dirty="0" err="1"/>
              <a:t>sv</a:t>
            </a:r>
            <a:r>
              <a:rPr lang="en-GB" dirty="0"/>
              <a:t>;</a:t>
            </a:r>
          </a:p>
          <a:p>
            <a:br>
              <a:rPr lang="en-GB" dirty="0"/>
            </a:br>
            <a:r>
              <a:rPr lang="en-GB" dirty="0"/>
              <a:t>std::async(std::launch::</a:t>
            </a:r>
            <a:r>
              <a:rPr lang="en-GB" dirty="0">
                <a:solidFill>
                  <a:srgbClr val="FFFF00"/>
                </a:solidFill>
              </a:rPr>
              <a:t>deferred</a:t>
            </a:r>
            <a:r>
              <a:rPr lang="en-GB" dirty="0"/>
              <a:t>,</a:t>
            </a:r>
          </a:p>
          <a:p>
            <a:r>
              <a:rPr lang="en-GB" dirty="0"/>
              <a:t>           [&amp;thing] { thing = </a:t>
            </a:r>
            <a:r>
              <a:rPr lang="en-GB" dirty="0">
                <a:solidFill>
                  <a:srgbClr val="FFC000"/>
                </a:solidFill>
              </a:rPr>
              <a:t>"</a:t>
            </a:r>
            <a:r>
              <a:rPr lang="en-GB" dirty="0" err="1">
                <a:solidFill>
                  <a:srgbClr val="FFC000"/>
                </a:solidFill>
              </a:rPr>
              <a:t>spooky"</a:t>
            </a:r>
            <a:r>
              <a:rPr lang="en-GB" dirty="0" err="1"/>
              <a:t>sv</a:t>
            </a:r>
            <a:r>
              <a:rPr lang="en-GB" dirty="0"/>
              <a:t>; });</a:t>
            </a:r>
          </a:p>
          <a:p>
            <a:br>
              <a:rPr lang="en-GB" dirty="0"/>
            </a:br>
            <a:r>
              <a:rPr lang="en-GB" dirty="0"/>
              <a:t>std::async(std::launch::</a:t>
            </a:r>
            <a:r>
              <a:rPr lang="en-GB" dirty="0">
                <a:solidFill>
                  <a:srgbClr val="FFFF00"/>
                </a:solidFill>
              </a:rPr>
              <a:t>deferred</a:t>
            </a:r>
            <a:r>
              <a:rPr lang="en-GB" dirty="0"/>
              <a:t>, </a:t>
            </a:r>
          </a:p>
          <a:p>
            <a:r>
              <a:rPr lang="en-GB" dirty="0"/>
              <a:t>           [&amp;thing] { thing = </a:t>
            </a:r>
            <a:r>
              <a:rPr lang="en-GB" dirty="0">
                <a:solidFill>
                  <a:srgbClr val="FFC000"/>
                </a:solidFill>
              </a:rPr>
              <a:t>"</a:t>
            </a:r>
            <a:r>
              <a:rPr lang="en-GB" dirty="0" err="1">
                <a:solidFill>
                  <a:srgbClr val="FFC000"/>
                </a:solidFill>
              </a:rPr>
              <a:t>jabberwock"</a:t>
            </a:r>
            <a:r>
              <a:rPr lang="en-GB" dirty="0" err="1"/>
              <a:t>sv</a:t>
            </a:r>
            <a:r>
              <a:rPr lang="en-GB" dirty="0"/>
              <a:t>; });</a:t>
            </a:r>
          </a:p>
          <a:p>
            <a:br>
              <a:rPr lang="en-GB" dirty="0"/>
            </a:b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thing &lt;&lt; std::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73E0F-2E4C-4DAE-A4F7-761B31EF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is 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74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B3842-35DD-439D-A964-4FAB98181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F15CA-43C8-405D-8CE8-610EBBB24E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auto</a:t>
            </a:r>
            <a:r>
              <a:rPr lang="en-GB" dirty="0"/>
              <a:t> thing = </a:t>
            </a:r>
            <a:r>
              <a:rPr lang="en-GB" dirty="0">
                <a:solidFill>
                  <a:srgbClr val="FFC000"/>
                </a:solidFill>
              </a:rPr>
              <a:t>"</a:t>
            </a:r>
            <a:r>
              <a:rPr lang="en-GB" dirty="0" err="1">
                <a:solidFill>
                  <a:srgbClr val="FFC000"/>
                </a:solidFill>
              </a:rPr>
              <a:t>fluffy"</a:t>
            </a:r>
            <a:r>
              <a:rPr lang="en-GB" dirty="0" err="1"/>
              <a:t>sv</a:t>
            </a:r>
            <a:r>
              <a:rPr lang="en-GB" dirty="0"/>
              <a:t>;</a:t>
            </a:r>
          </a:p>
          <a:p>
            <a:br>
              <a:rPr lang="en-GB" dirty="0"/>
            </a:br>
            <a:r>
              <a:rPr lang="en-GB" dirty="0"/>
              <a:t>std::async(std::launch::</a:t>
            </a:r>
            <a:r>
              <a:rPr lang="en-GB" dirty="0">
                <a:solidFill>
                  <a:srgbClr val="FFFF00"/>
                </a:solidFill>
              </a:rPr>
              <a:t>deferred</a:t>
            </a:r>
            <a:r>
              <a:rPr lang="en-GB" dirty="0"/>
              <a:t>,</a:t>
            </a:r>
          </a:p>
          <a:p>
            <a:r>
              <a:rPr lang="en-GB" dirty="0"/>
              <a:t>          [&amp;thing]</a:t>
            </a:r>
          </a:p>
          <a:p>
            <a:r>
              <a:rPr lang="en-GB" dirty="0"/>
              <a:t>          { </a:t>
            </a:r>
          </a:p>
          <a:p>
            <a:r>
              <a:rPr lang="en-GB" dirty="0"/>
              <a:t>            thing = </a:t>
            </a:r>
            <a:r>
              <a:rPr lang="en-GB" dirty="0">
                <a:solidFill>
                  <a:srgbClr val="FFC000"/>
                </a:solidFill>
              </a:rPr>
              <a:t>"</a:t>
            </a:r>
            <a:r>
              <a:rPr lang="en-GB" dirty="0" err="1">
                <a:solidFill>
                  <a:srgbClr val="FFC000"/>
                </a:solidFill>
              </a:rPr>
              <a:t>spooky"</a:t>
            </a:r>
            <a:r>
              <a:rPr lang="en-GB" dirty="0" err="1"/>
              <a:t>sv</a:t>
            </a:r>
            <a:r>
              <a:rPr lang="en-GB" dirty="0"/>
              <a:t>;</a:t>
            </a:r>
          </a:p>
          <a:p>
            <a:r>
              <a:rPr lang="en-GB" dirty="0"/>
              <a:t>          })</a:t>
            </a:r>
          </a:p>
          <a:p>
            <a:r>
              <a:rPr lang="en-GB" dirty="0"/>
              <a:t>     .</a:t>
            </a:r>
            <a:r>
              <a:rPr lang="en-GB" dirty="0" err="1"/>
              <a:t>wait_for</a:t>
            </a:r>
            <a:r>
              <a:rPr lang="en-GB" dirty="0"/>
              <a:t>(5s);</a:t>
            </a:r>
          </a:p>
          <a:p>
            <a:br>
              <a:rPr lang="en-GB" dirty="0"/>
            </a:b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thing &lt;&lt; std::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73E0F-2E4C-4DAE-A4F7-761B31EF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is 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54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05426-9AAB-42D2-9EB0-0AD9463FA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89BCF8-F2BE-4D2E-9E84-AA58AA9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is now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67C79-CCF3-4B59-829D-73020FB2B93B}"/>
              </a:ext>
            </a:extLst>
          </p:cNvPr>
          <p:cNvSpPr/>
          <p:nvPr/>
        </p:nvSpPr>
        <p:spPr>
          <a:xfrm>
            <a:off x="760202" y="1026368"/>
            <a:ext cx="2615199" cy="68584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Output?</a:t>
            </a:r>
            <a:endParaRPr lang="en-GB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B8A2C-5D18-425E-BF9D-2B316160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54" y="1857193"/>
            <a:ext cx="1236898" cy="1455174"/>
          </a:xfrm>
          <a:prstGeom prst="rect">
            <a:avLst/>
          </a:prstGeom>
        </p:spPr>
      </p:pic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9AF604C-5B4A-4CE9-88A0-17069354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34" y="3312367"/>
            <a:ext cx="1810138" cy="1359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FFF75B-D401-4FE3-99B1-705F22659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57" y="5048218"/>
            <a:ext cx="1293891" cy="1338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12A475-9A8E-4530-B9BB-C7FE11387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804" y="1676268"/>
            <a:ext cx="3613049" cy="1636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2816A8-42F0-4797-8F2C-F95B2F38B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931" y="2499859"/>
            <a:ext cx="3907474" cy="1749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655B2-F2A9-4C24-A791-A9D25B1D9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3350" y="4249475"/>
            <a:ext cx="8120385" cy="24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B3842-35DD-439D-A964-4FAB98181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73E0F-2E4C-4DAE-A4F7-761B31EF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is now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BFC3C-DE9B-4012-8A4A-EF1971DAED71}"/>
              </a:ext>
            </a:extLst>
          </p:cNvPr>
          <p:cNvSpPr/>
          <p:nvPr/>
        </p:nvSpPr>
        <p:spPr>
          <a:xfrm>
            <a:off x="1035698" y="1111908"/>
            <a:ext cx="10384972" cy="51999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If launch​::​deferred is set in policy[...]</a:t>
            </a:r>
          </a:p>
          <a:p>
            <a:endParaRPr lang="en-US" sz="3200" dirty="0"/>
          </a:p>
          <a:p>
            <a:r>
              <a:rPr lang="en-GB" sz="3200" dirty="0"/>
              <a:t>The shared state is not made ready until the function has completed.</a:t>
            </a:r>
          </a:p>
          <a:p>
            <a:r>
              <a:rPr lang="en-GB" sz="3200" dirty="0"/>
              <a:t>The first call to a </a:t>
            </a:r>
            <a:r>
              <a:rPr lang="en-GB" sz="3200" dirty="0">
                <a:solidFill>
                  <a:srgbClr val="FFFF00"/>
                </a:solidFill>
              </a:rPr>
              <a:t>non-timed waiting function</a:t>
            </a:r>
            <a:r>
              <a:rPr lang="en-GB" sz="3200" dirty="0"/>
              <a:t> on an asynchronous return object referring to this shared state invokes the deferred function in the thread that called the waiting function.</a:t>
            </a:r>
          </a:p>
          <a:p>
            <a:endParaRPr lang="en-GB" sz="3200" dirty="0"/>
          </a:p>
          <a:p>
            <a:r>
              <a:rPr lang="en-GB" sz="3200" dirty="0"/>
              <a:t>© C++ Standard 32.9.9.4.2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834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B3527-30F1-45F4-B402-098CFA99A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DF723-FAC5-440E-BD9E-EE95750F8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2"/>
          <a:stretch/>
        </p:blipFill>
        <p:spPr>
          <a:xfrm>
            <a:off x="525895" y="545282"/>
            <a:ext cx="6881583" cy="55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6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596CA-2782-427D-A002-F55824AAD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4011E-F697-4BB4-9488-EBF4AD06B0B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int</a:t>
            </a:r>
            <a:r>
              <a:rPr lang="en-US" sz="4400" dirty="0"/>
              <a:t> main()</a:t>
            </a:r>
          </a:p>
          <a:p>
            <a:r>
              <a:rPr lang="en-US" sz="4400" dirty="0"/>
              <a:t>{</a:t>
            </a:r>
          </a:p>
          <a:p>
            <a:r>
              <a:rPr lang="en-US" sz="4400" dirty="0"/>
              <a:t>  </a:t>
            </a:r>
            <a:r>
              <a:rPr lang="en-US" sz="4400" dirty="0">
                <a:solidFill>
                  <a:srgbClr val="00B0F0"/>
                </a:solidFill>
              </a:rPr>
              <a:t>int</a:t>
            </a:r>
            <a:r>
              <a:rPr lang="en-US" sz="4400" dirty="0"/>
              <a:t> a = 5;</a:t>
            </a:r>
          </a:p>
          <a:p>
            <a:r>
              <a:rPr lang="en-US" sz="4400" dirty="0"/>
              <a:t>  </a:t>
            </a:r>
            <a:r>
              <a:rPr lang="en-US" sz="4400" dirty="0">
                <a:solidFill>
                  <a:srgbClr val="00B0F0"/>
                </a:solidFill>
              </a:rPr>
              <a:t>int</a:t>
            </a:r>
            <a:r>
              <a:rPr lang="en-US" sz="4400" dirty="0"/>
              <a:t> b = 2;</a:t>
            </a:r>
          </a:p>
          <a:p>
            <a:r>
              <a:rPr lang="en-US" sz="4400" dirty="0"/>
              <a:t>  std::</a:t>
            </a:r>
            <a:r>
              <a:rPr lang="en-US" sz="4400" dirty="0" err="1"/>
              <a:t>cout</a:t>
            </a:r>
            <a:r>
              <a:rPr lang="en-US" sz="4400" dirty="0"/>
              <a:t> &lt;&lt; a+++++b;</a:t>
            </a:r>
          </a:p>
          <a:p>
            <a:r>
              <a:rPr lang="en-US" sz="4400" dirty="0"/>
              <a:t>}</a:t>
            </a:r>
            <a:endParaRPr lang="en-GB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BC973-71EA-4DAB-A8E2-45E759DA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C+++++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76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596CA-2782-427D-A002-F55824AAD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4011E-F697-4BB4-9488-EBF4AD06B0B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Does it compile?</a:t>
            </a:r>
          </a:p>
          <a:p>
            <a:r>
              <a:rPr lang="en-US" sz="4400" dirty="0"/>
              <a:t>Why?</a:t>
            </a:r>
            <a:endParaRPr lang="en-GB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BC973-71EA-4DAB-A8E2-45E759DA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C+++++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61F81-6979-4B2E-A80A-5DEAE9F8D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" t="2826" r="35531"/>
          <a:stretch/>
        </p:blipFill>
        <p:spPr>
          <a:xfrm>
            <a:off x="4906847" y="1028700"/>
            <a:ext cx="6954473" cy="50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596CA-2782-427D-A002-F55824AAD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BC973-71EA-4DAB-A8E2-45E759DA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C+++++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A19ED-A79A-401F-899A-BCD9274EFA42}"/>
              </a:ext>
            </a:extLst>
          </p:cNvPr>
          <p:cNvSpPr/>
          <p:nvPr/>
        </p:nvSpPr>
        <p:spPr>
          <a:xfrm>
            <a:off x="4102851" y="1327172"/>
            <a:ext cx="3986297" cy="1117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a+++++b</a:t>
            </a:r>
            <a:endParaRPr lang="en-GB" sz="8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05FBF-D072-4898-80F0-C549CE62F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89" y="1578925"/>
            <a:ext cx="842542" cy="8425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8F023-58CC-482B-B9C3-5EBEAF2C01DA}"/>
              </a:ext>
            </a:extLst>
          </p:cNvPr>
          <p:cNvGrpSpPr/>
          <p:nvPr/>
        </p:nvGrpSpPr>
        <p:grpSpPr>
          <a:xfrm>
            <a:off x="4102851" y="2673220"/>
            <a:ext cx="4071666" cy="1117448"/>
            <a:chOff x="4017482" y="1327172"/>
            <a:chExt cx="4071666" cy="11174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852EE9-0ED1-47D7-B77C-32447201C534}"/>
                </a:ext>
              </a:extLst>
            </p:cNvPr>
            <p:cNvSpPr/>
            <p:nvPr/>
          </p:nvSpPr>
          <p:spPr>
            <a:xfrm>
              <a:off x="4102851" y="1327172"/>
              <a:ext cx="3986297" cy="111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a+++++b</a:t>
              </a:r>
              <a:endParaRPr lang="en-GB" sz="80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A6AA9C-75E5-4CF6-B032-3575370AD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482" y="1557650"/>
              <a:ext cx="842542" cy="842542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9683-CAAB-459A-B31B-6B1CCF7CDB84}"/>
              </a:ext>
            </a:extLst>
          </p:cNvPr>
          <p:cNvSpPr/>
          <p:nvPr/>
        </p:nvSpPr>
        <p:spPr>
          <a:xfrm>
            <a:off x="4102851" y="4257721"/>
            <a:ext cx="675816" cy="1021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a</a:t>
            </a:r>
            <a:endParaRPr lang="en-GB" sz="8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65A9E9-397E-49B0-8185-838CAF257FC4}"/>
              </a:ext>
            </a:extLst>
          </p:cNvPr>
          <p:cNvSpPr/>
          <p:nvPr/>
        </p:nvSpPr>
        <p:spPr>
          <a:xfrm>
            <a:off x="4945391" y="4257721"/>
            <a:ext cx="4311969" cy="1021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:</a:t>
            </a:r>
            <a:r>
              <a:rPr lang="en-US" sz="8000" i="1" dirty="0"/>
              <a:t>identifier</a:t>
            </a:r>
            <a:endParaRPr lang="en-GB" sz="8000" i="1" dirty="0"/>
          </a:p>
        </p:txBody>
      </p:sp>
    </p:spTree>
    <p:extLst>
      <p:ext uri="{BB962C8B-B14F-4D97-AF65-F5344CB8AC3E}">
        <p14:creationId xmlns:p14="http://schemas.microsoft.com/office/powerpoint/2010/main" val="8355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596CA-2782-427D-A002-F55824AAD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BC973-71EA-4DAB-A8E2-45E759DA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C+++++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DDBC41-04E6-4462-91FF-623FC72889AD}"/>
              </a:ext>
            </a:extLst>
          </p:cNvPr>
          <p:cNvGrpSpPr/>
          <p:nvPr/>
        </p:nvGrpSpPr>
        <p:grpSpPr>
          <a:xfrm>
            <a:off x="315684" y="2064291"/>
            <a:ext cx="4238223" cy="1117448"/>
            <a:chOff x="3850925" y="1327172"/>
            <a:chExt cx="4238223" cy="11174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2A19ED-A79A-401F-899A-BCD9274EFA42}"/>
                </a:ext>
              </a:extLst>
            </p:cNvPr>
            <p:cNvSpPr/>
            <p:nvPr/>
          </p:nvSpPr>
          <p:spPr>
            <a:xfrm>
              <a:off x="4102851" y="1327172"/>
              <a:ext cx="3986297" cy="111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+++++b</a:t>
              </a:r>
              <a:endParaRPr lang="en-GB" sz="80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505FBF-D072-4898-80F0-C549CE62F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925" y="1557650"/>
              <a:ext cx="842542" cy="84254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6C37D0C-5263-445D-BC75-667D0EE4862B}"/>
              </a:ext>
            </a:extLst>
          </p:cNvPr>
          <p:cNvGrpSpPr/>
          <p:nvPr/>
        </p:nvGrpSpPr>
        <p:grpSpPr>
          <a:xfrm>
            <a:off x="315684" y="1128781"/>
            <a:ext cx="2882991" cy="571258"/>
            <a:chOff x="4017483" y="2771192"/>
            <a:chExt cx="5154509" cy="10213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301875-6396-4887-833A-7E034D7BD36E}"/>
                </a:ext>
              </a:extLst>
            </p:cNvPr>
            <p:cNvSpPr/>
            <p:nvPr/>
          </p:nvSpPr>
          <p:spPr>
            <a:xfrm>
              <a:off x="4017483" y="2771192"/>
              <a:ext cx="675816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a</a:t>
              </a:r>
              <a:endParaRPr lang="en-GB" sz="4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1F28BA-E154-4B03-964C-BD6E9E5587AD}"/>
                </a:ext>
              </a:extLst>
            </p:cNvPr>
            <p:cNvSpPr/>
            <p:nvPr/>
          </p:nvSpPr>
          <p:spPr>
            <a:xfrm>
              <a:off x="4860023" y="2771192"/>
              <a:ext cx="4311969" cy="102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:</a:t>
              </a:r>
              <a:r>
                <a:rPr lang="en-US" sz="4400" i="1" dirty="0"/>
                <a:t>identifier</a:t>
              </a:r>
              <a:endParaRPr lang="en-GB" sz="4400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F9FA31-635C-4795-BF87-E2A8CBFFF6A1}"/>
              </a:ext>
            </a:extLst>
          </p:cNvPr>
          <p:cNvGrpSpPr/>
          <p:nvPr/>
        </p:nvGrpSpPr>
        <p:grpSpPr>
          <a:xfrm>
            <a:off x="652979" y="3410339"/>
            <a:ext cx="3986297" cy="1117448"/>
            <a:chOff x="4102851" y="1327172"/>
            <a:chExt cx="3986297" cy="11174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C56C8A-60BC-4D1D-B736-1F650318011D}"/>
                </a:ext>
              </a:extLst>
            </p:cNvPr>
            <p:cNvSpPr/>
            <p:nvPr/>
          </p:nvSpPr>
          <p:spPr>
            <a:xfrm>
              <a:off x="4102851" y="1327172"/>
              <a:ext cx="3986297" cy="111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+++++b</a:t>
              </a:r>
              <a:endParaRPr lang="en-GB" sz="80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B608993-B4CD-409A-9F92-F4D576373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527" y="1544358"/>
              <a:ext cx="842542" cy="842542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BF462-0105-4729-BE4C-44CBE5C02B3D}"/>
              </a:ext>
            </a:extLst>
          </p:cNvPr>
          <p:cNvSpPr/>
          <p:nvPr/>
        </p:nvSpPr>
        <p:spPr>
          <a:xfrm>
            <a:off x="567610" y="4528349"/>
            <a:ext cx="675816" cy="1021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+</a:t>
            </a:r>
            <a:endParaRPr lang="en-GB" sz="8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3CCCFF-515B-477A-8640-E8FACE08CD2E}"/>
              </a:ext>
            </a:extLst>
          </p:cNvPr>
          <p:cNvSpPr/>
          <p:nvPr/>
        </p:nvSpPr>
        <p:spPr>
          <a:xfrm>
            <a:off x="1410150" y="4528349"/>
            <a:ext cx="4311969" cy="1021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:</a:t>
            </a:r>
            <a:r>
              <a:rPr lang="en-US" sz="8000" i="1" dirty="0"/>
              <a:t>addition</a:t>
            </a:r>
            <a:endParaRPr lang="en-GB" sz="8000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DFCA3D-C0A0-409E-B070-0BD9FDD73B5A}"/>
              </a:ext>
            </a:extLst>
          </p:cNvPr>
          <p:cNvGrpSpPr/>
          <p:nvPr/>
        </p:nvGrpSpPr>
        <p:grpSpPr>
          <a:xfrm>
            <a:off x="6873213" y="2115609"/>
            <a:ext cx="3986297" cy="1117448"/>
            <a:chOff x="4102851" y="1327172"/>
            <a:chExt cx="3986297" cy="11174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C9387B-A4A6-423F-B9BB-921EC7298B1C}"/>
                </a:ext>
              </a:extLst>
            </p:cNvPr>
            <p:cNvSpPr/>
            <p:nvPr/>
          </p:nvSpPr>
          <p:spPr>
            <a:xfrm>
              <a:off x="4102851" y="1327172"/>
              <a:ext cx="3986297" cy="111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++++b</a:t>
              </a:r>
              <a:endParaRPr lang="en-GB" sz="8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C1F3C1C-0C9F-4ECB-886E-B6588990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851" y="1520226"/>
              <a:ext cx="842542" cy="842542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D795A0-86D0-42DA-BFCA-B4D168ABEA06}"/>
              </a:ext>
            </a:extLst>
          </p:cNvPr>
          <p:cNvSpPr/>
          <p:nvPr/>
        </p:nvSpPr>
        <p:spPr>
          <a:xfrm>
            <a:off x="5941171" y="4528349"/>
            <a:ext cx="1381817" cy="1021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++</a:t>
            </a:r>
            <a:endParaRPr lang="en-GB" sz="8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388723-8369-4455-ACB6-25C3056CBD78}"/>
              </a:ext>
            </a:extLst>
          </p:cNvPr>
          <p:cNvSpPr/>
          <p:nvPr/>
        </p:nvSpPr>
        <p:spPr>
          <a:xfrm>
            <a:off x="7322988" y="4528349"/>
            <a:ext cx="4645417" cy="1021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:</a:t>
            </a:r>
            <a:r>
              <a:rPr lang="en-US" sz="8000" i="1" dirty="0"/>
              <a:t>increment</a:t>
            </a:r>
            <a:endParaRPr lang="en-GB" sz="8000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511495-0736-418F-B7E0-8AF63C456432}"/>
              </a:ext>
            </a:extLst>
          </p:cNvPr>
          <p:cNvGrpSpPr/>
          <p:nvPr/>
        </p:nvGrpSpPr>
        <p:grpSpPr>
          <a:xfrm>
            <a:off x="6941812" y="3422947"/>
            <a:ext cx="3986297" cy="1117448"/>
            <a:chOff x="4102851" y="1327172"/>
            <a:chExt cx="3986297" cy="11174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BB22C3-4D83-41EC-BF7A-1CD30DD1BF6D}"/>
                </a:ext>
              </a:extLst>
            </p:cNvPr>
            <p:cNvSpPr/>
            <p:nvPr/>
          </p:nvSpPr>
          <p:spPr>
            <a:xfrm>
              <a:off x="4102851" y="1327172"/>
              <a:ext cx="3986297" cy="111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++++b</a:t>
              </a:r>
              <a:endParaRPr lang="en-GB" sz="80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30DC9C1-2EC1-49E1-ADF4-325DBC8F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5523" y="1555493"/>
              <a:ext cx="842542" cy="842542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621338-08CD-4897-8273-5C2DD5E53659}"/>
              </a:ext>
            </a:extLst>
          </p:cNvPr>
          <p:cNvCxnSpPr/>
          <p:nvPr/>
        </p:nvCxnSpPr>
        <p:spPr>
          <a:xfrm>
            <a:off x="5794310" y="1007706"/>
            <a:ext cx="0" cy="566932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26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A7825-1B12-460A-A8A2-B223681FB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737F0-2359-437A-849C-846D58C6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C+++++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4E859-899F-42FC-8F70-37A729F5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73" y="1003939"/>
            <a:ext cx="9219654" cy="51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6031C3659CD448525DF4F018CF4EF" ma:contentTypeVersion="2" ma:contentTypeDescription="Create a new document." ma:contentTypeScope="" ma:versionID="d8ef28733664394ce907d6cf95eab6ed">
  <xsd:schema xmlns:xsd="http://www.w3.org/2001/XMLSchema" xmlns:xs="http://www.w3.org/2001/XMLSchema" xmlns:p="http://schemas.microsoft.com/office/2006/metadata/properties" xmlns:ns3="62a49bde-ff84-4439-b441-248d0ff37274" targetNamespace="http://schemas.microsoft.com/office/2006/metadata/properties" ma:root="true" ma:fieldsID="70bb21d3e1d5c6df8ee183cd577d1422" ns3:_="">
    <xsd:import namespace="62a49bde-ff84-4439-b441-248d0ff372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49bde-ff84-4439-b441-248d0ff37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F6E045-EFF3-4D2E-B07A-311304FB7BE0}">
  <ds:schemaRefs>
    <ds:schemaRef ds:uri="http://schemas.openxmlformats.org/package/2006/metadata/core-properties"/>
    <ds:schemaRef ds:uri="62a49bde-ff84-4439-b441-248d0ff37274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4E78B53-E6E3-43F4-8013-7B0C8A4CBF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49bde-ff84-4439-b441-248d0ff37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DF0AB7-6C06-4214-BF36-BE997AA202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1177</Words>
  <Application>Microsoft Office PowerPoint</Application>
  <PresentationFormat>Widescreen</PresentationFormat>
  <Paragraphs>235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Consolas</vt:lpstr>
      <vt:lpstr>Office Theme</vt:lpstr>
      <vt:lpstr>PowerPoint Presentation</vt:lpstr>
      <vt:lpstr>About me</vt:lpstr>
      <vt:lpstr>What is this talk about?</vt:lpstr>
      <vt:lpstr>C+++++</vt:lpstr>
      <vt:lpstr>C+++++</vt:lpstr>
      <vt:lpstr>C+++++</vt:lpstr>
      <vt:lpstr>C+++++</vt:lpstr>
      <vt:lpstr>C+++++</vt:lpstr>
      <vt:lpstr>C+++++</vt:lpstr>
      <vt:lpstr>C+++++</vt:lpstr>
      <vt:lpstr>C+++++</vt:lpstr>
      <vt:lpstr>Templates everywhere</vt:lpstr>
      <vt:lpstr>Templates everywhere</vt:lpstr>
      <vt:lpstr>Templates everywhere</vt:lpstr>
      <vt:lpstr>Templates everywhere</vt:lpstr>
      <vt:lpstr>Templates everywhere</vt:lpstr>
      <vt:lpstr>Templates everywhere</vt:lpstr>
      <vt:lpstr>Templates everywhere</vt:lpstr>
      <vt:lpstr>Know thy traits</vt:lpstr>
      <vt:lpstr>Know thy traits</vt:lpstr>
      <vt:lpstr>Know thy traits</vt:lpstr>
      <vt:lpstr>Know thy traits</vt:lpstr>
      <vt:lpstr>Know thy traits</vt:lpstr>
      <vt:lpstr>Know thy traits</vt:lpstr>
      <vt:lpstr>Know thy traits</vt:lpstr>
      <vt:lpstr>Know thy traits</vt:lpstr>
      <vt:lpstr>Schrödinger's variable</vt:lpstr>
      <vt:lpstr>Schrödinger's variable</vt:lpstr>
      <vt:lpstr>Schrödinger's variable</vt:lpstr>
      <vt:lpstr>Schrödinger's variable</vt:lpstr>
      <vt:lpstr>Schrödinger's variable</vt:lpstr>
      <vt:lpstr>Schrödinger's variable</vt:lpstr>
      <vt:lpstr>Schrödinger's variable</vt:lpstr>
      <vt:lpstr>The future is now</vt:lpstr>
      <vt:lpstr>The future is now</vt:lpstr>
      <vt:lpstr>The future is now</vt:lpstr>
      <vt:lpstr>The future is now</vt:lpstr>
      <vt:lpstr>The future is now</vt:lpstr>
      <vt:lpstr>The future is now</vt:lpstr>
      <vt:lpstr>The future is now</vt:lpstr>
      <vt:lpstr>The future is now</vt:lpstr>
      <vt:lpstr>The future is now</vt:lpstr>
      <vt:lpstr>The future is 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Minaev</dc:creator>
  <cp:lastModifiedBy>Yuri Minaev</cp:lastModifiedBy>
  <cp:revision>202</cp:revision>
  <dcterms:created xsi:type="dcterms:W3CDTF">2019-12-07T17:35:10Z</dcterms:created>
  <dcterms:modified xsi:type="dcterms:W3CDTF">2022-07-14T05:42:24Z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0x01010097C6031C3659CD448525DF4F018CF4EF</vt:lpwstr>
  </property>
</Properties>
</file>